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heme/themeOverride7.xml" ContentType="application/vnd.openxmlformats-officedocument.themeOverride+xml"/>
  <Override PartName="/ppt/theme/themeOverride12.xml" ContentType="application/vnd.openxmlformats-officedocument.themeOverride+xml"/>
  <Override PartName="/ppt/theme/themeOverride21.xml" ContentType="application/vnd.openxmlformats-officedocument.themeOverr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Override5.xml" ContentType="application/vnd.openxmlformats-officedocument.themeOverride+xml"/>
  <Override PartName="/ppt/theme/themeOverride10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theme/themeOverride17.xml" ContentType="application/vnd.openxmlformats-officedocument.themeOverride+xml"/>
  <Default Extension="doc" ContentType="application/msword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heme/themeOverride15.xml" ContentType="application/vnd.openxmlformats-officedocument.themeOverride+xml"/>
  <Override PartName="/ppt/theme/themeOverride24.xml" ContentType="application/vnd.openxmlformats-officedocument.themeOverride+xml"/>
  <Override PartName="/ppt/theme/themeOverride26.xml" ContentType="application/vnd.openxmlformats-officedocument.themeOverr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heme/themeOverride13.xml" ContentType="application/vnd.openxmlformats-officedocument.themeOverride+xml"/>
  <Override PartName="/ppt/theme/themeOverride22.xml" ContentType="application/vnd.openxmlformats-officedocument.themeOverr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theme/themeOverride20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16.xml" ContentType="application/vnd.openxmlformats-officedocument.themeOverride+xml"/>
  <Override PartName="/ppt/theme/themeOverride25.xml" ContentType="application/vnd.openxmlformats-officedocument.themeOverr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theme/themeOverride9.xml" ContentType="application/vnd.openxmlformats-officedocument.themeOverride+xml"/>
  <Override PartName="/ppt/theme/themeOverride14.xml" ContentType="application/vnd.openxmlformats-officedocument.themeOverride+xml"/>
  <Override PartName="/ppt/theme/themeOverride23.xml" ContentType="application/vnd.openxmlformats-officedocument.themeOverr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86" r:id="rId2"/>
    <p:sldId id="346" r:id="rId3"/>
    <p:sldId id="347" r:id="rId4"/>
    <p:sldId id="348" r:id="rId5"/>
    <p:sldId id="349" r:id="rId6"/>
    <p:sldId id="360" r:id="rId7"/>
    <p:sldId id="362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87" r:id="rId16"/>
    <p:sldId id="370" r:id="rId17"/>
    <p:sldId id="390" r:id="rId18"/>
    <p:sldId id="388" r:id="rId19"/>
    <p:sldId id="389" r:id="rId20"/>
    <p:sldId id="391" r:id="rId21"/>
    <p:sldId id="376" r:id="rId22"/>
    <p:sldId id="372" r:id="rId23"/>
    <p:sldId id="371" r:id="rId24"/>
    <p:sldId id="373" r:id="rId25"/>
    <p:sldId id="374" r:id="rId26"/>
    <p:sldId id="377" r:id="rId27"/>
    <p:sldId id="380" r:id="rId28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FF3300"/>
    <a:srgbClr val="FF9900"/>
    <a:srgbClr val="00CC99"/>
    <a:srgbClr val="009900"/>
    <a:srgbClr val="FFCC99"/>
    <a:srgbClr val="A500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06" autoAdjust="0"/>
  </p:normalViewPr>
  <p:slideViewPr>
    <p:cSldViewPr>
      <p:cViewPr varScale="1">
        <p:scale>
          <a:sx n="107" d="100"/>
          <a:sy n="107" d="100"/>
        </p:scale>
        <p:origin x="-109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-2040" y="-96"/>
      </p:cViewPr>
      <p:guideLst>
        <p:guide orient="horz" pos="2928"/>
        <p:guide pos="2208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997575" y="8829675"/>
            <a:ext cx="1011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1" tIns="46145" rIns="92291" bIns="46145" numCol="1" anchor="b" anchorCtr="0" compatLnSpc="1">
            <a:prstTxWarp prst="textNoShape">
              <a:avLst/>
            </a:prstTxWarp>
          </a:bodyPr>
          <a:lstStyle>
            <a:lvl1pPr algn="r" defTabSz="922338" eaLnBrk="1" hangingPunct="1">
              <a:defRPr sz="1300">
                <a:latin typeface="Arial" charset="0"/>
              </a:defRPr>
            </a:lvl1pPr>
          </a:lstStyle>
          <a:p>
            <a:fld id="{433BEB9C-5657-4AF1-8735-3DF1B46D937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9038" y="703263"/>
            <a:ext cx="4630737" cy="34734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397375"/>
            <a:ext cx="5149850" cy="4167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2722" tIns="45548" rIns="92722" bIns="455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976528" y="8796146"/>
            <a:ext cx="3040307" cy="463377"/>
          </a:xfrm>
          <a:prstGeom prst="rect">
            <a:avLst/>
          </a:prstGeom>
          <a:noFill/>
        </p:spPr>
        <p:txBody>
          <a:bodyPr/>
          <a:lstStyle/>
          <a:p>
            <a:fld id="{709D6DD5-BFA8-43A4-A7A2-82FF0BF338FA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95325"/>
            <a:ext cx="4651375" cy="3487738"/>
          </a:xfrm>
          <a:solidFill>
            <a:srgbClr val="FFFFFF"/>
          </a:solidFill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4614" y="4415711"/>
            <a:ext cx="5141174" cy="418482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ChangeArrowheads="1"/>
          </p:cNvSpPr>
          <p:nvPr/>
        </p:nvSpPr>
        <p:spPr bwMode="auto">
          <a:xfrm>
            <a:off x="3973513" y="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0163" name="Rectangle 3"/>
          <p:cNvSpPr>
            <a:spLocks noChangeArrowheads="1"/>
          </p:cNvSpPr>
          <p:nvPr/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2207" tIns="45294" rIns="92207" bIns="45294" anchor="b"/>
          <a:lstStyle/>
          <a:p>
            <a:pPr algn="r" defTabSz="931863"/>
            <a:r>
              <a:rPr lang="en-US" sz="1200"/>
              <a:t>15</a:t>
            </a:r>
          </a:p>
        </p:txBody>
      </p:sp>
      <p:sp>
        <p:nvSpPr>
          <p:cNvPr id="220164" name="Rectangle 4"/>
          <p:cNvSpPr>
            <a:spLocks noChangeArrowheads="1"/>
          </p:cNvSpPr>
          <p:nvPr/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0165" name="Rectangle 5"/>
          <p:cNvSpPr>
            <a:spLocks noChangeArrowheads="1"/>
          </p:cNvSpPr>
          <p:nvPr/>
        </p:nvSpPr>
        <p:spPr bwMode="auto">
          <a:xfrm>
            <a:off x="0" y="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01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04850"/>
            <a:ext cx="4630738" cy="3473450"/>
          </a:xfrm>
          <a:ln cap="flat"/>
        </p:spPr>
      </p:sp>
      <p:sp>
        <p:nvSpPr>
          <p:cNvPr id="22016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ln/>
        </p:spPr>
        <p:txBody>
          <a:bodyPr wrap="none" lIns="92207" tIns="45294" rIns="92207" bIns="45294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ChangeArrowheads="1"/>
          </p:cNvSpPr>
          <p:nvPr/>
        </p:nvSpPr>
        <p:spPr bwMode="auto">
          <a:xfrm>
            <a:off x="3973513" y="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2211" name="Rectangle 3"/>
          <p:cNvSpPr>
            <a:spLocks noChangeArrowheads="1"/>
          </p:cNvSpPr>
          <p:nvPr/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2207" tIns="45294" rIns="92207" bIns="45294" anchor="b"/>
          <a:lstStyle/>
          <a:p>
            <a:pPr algn="r" defTabSz="931863"/>
            <a:r>
              <a:rPr lang="en-US" sz="1200"/>
              <a:t>15</a:t>
            </a:r>
          </a:p>
        </p:txBody>
      </p:sp>
      <p:sp>
        <p:nvSpPr>
          <p:cNvPr id="222212" name="Rectangle 4"/>
          <p:cNvSpPr>
            <a:spLocks noChangeArrowheads="1"/>
          </p:cNvSpPr>
          <p:nvPr/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2213" name="Rectangle 5"/>
          <p:cNvSpPr>
            <a:spLocks noChangeArrowheads="1"/>
          </p:cNvSpPr>
          <p:nvPr/>
        </p:nvSpPr>
        <p:spPr bwMode="auto">
          <a:xfrm>
            <a:off x="0" y="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22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04850"/>
            <a:ext cx="4630738" cy="3473450"/>
          </a:xfrm>
          <a:ln cap="flat"/>
        </p:spPr>
      </p:sp>
      <p:sp>
        <p:nvSpPr>
          <p:cNvPr id="22221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ln/>
        </p:spPr>
        <p:txBody>
          <a:bodyPr wrap="none" lIns="92207" tIns="45294" rIns="92207" bIns="45294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/>
          <p:cNvSpPr>
            <a:spLocks noChangeArrowheads="1"/>
          </p:cNvSpPr>
          <p:nvPr/>
        </p:nvSpPr>
        <p:spPr bwMode="auto">
          <a:xfrm>
            <a:off x="3971925" y="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4259" name="Rectangle 3"/>
          <p:cNvSpPr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2198" tIns="45290" rIns="92198" bIns="45290" anchor="b"/>
          <a:lstStyle/>
          <a:p>
            <a:pPr algn="r" defTabSz="931863"/>
            <a:r>
              <a:rPr lang="en-US" sz="1300"/>
              <a:t>18</a:t>
            </a:r>
          </a:p>
        </p:txBody>
      </p:sp>
      <p:sp>
        <p:nvSpPr>
          <p:cNvPr id="224260" name="Rectangle 4"/>
          <p:cNvSpPr>
            <a:spLocks noChangeArrowheads="1"/>
          </p:cNvSpPr>
          <p:nvPr/>
        </p:nvSpPr>
        <p:spPr bwMode="auto">
          <a:xfrm>
            <a:off x="0" y="883285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4261" name="Rectangle 5"/>
          <p:cNvSpPr>
            <a:spLocks noChangeArrowheads="1"/>
          </p:cNvSpPr>
          <p:nvPr/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42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9038" y="703263"/>
            <a:ext cx="4632325" cy="3475037"/>
          </a:xfrm>
          <a:ln cap="flat"/>
        </p:spPr>
      </p:sp>
      <p:sp>
        <p:nvSpPr>
          <p:cNvPr id="22426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ln/>
        </p:spPr>
        <p:txBody>
          <a:bodyPr wrap="none" lIns="92198" tIns="45290" rIns="92198" bIns="45290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ChangeArrowheads="1"/>
          </p:cNvSpPr>
          <p:nvPr/>
        </p:nvSpPr>
        <p:spPr bwMode="auto">
          <a:xfrm>
            <a:off x="3975100" y="0"/>
            <a:ext cx="3041650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6307" name="Rectangle 3"/>
          <p:cNvSpPr>
            <a:spLocks noChangeArrowheads="1"/>
          </p:cNvSpPr>
          <p:nvPr/>
        </p:nvSpPr>
        <p:spPr bwMode="auto">
          <a:xfrm>
            <a:off x="3975100" y="8796338"/>
            <a:ext cx="30416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722" tIns="45548" rIns="92722" bIns="45548" anchor="b"/>
          <a:lstStyle/>
          <a:p>
            <a:pPr algn="r" defTabSz="938213"/>
            <a:r>
              <a:rPr lang="en-US" sz="1300"/>
              <a:t>2</a:t>
            </a:r>
          </a:p>
        </p:txBody>
      </p:sp>
      <p:sp>
        <p:nvSpPr>
          <p:cNvPr id="226308" name="Rectangle 4"/>
          <p:cNvSpPr>
            <a:spLocks noChangeArrowheads="1"/>
          </p:cNvSpPr>
          <p:nvPr/>
        </p:nvSpPr>
        <p:spPr bwMode="auto">
          <a:xfrm>
            <a:off x="0" y="8796338"/>
            <a:ext cx="3040063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6309" name="Rectangle 5"/>
          <p:cNvSpPr>
            <a:spLocks noChangeArrowheads="1"/>
          </p:cNvSpPr>
          <p:nvPr/>
        </p:nvSpPr>
        <p:spPr bwMode="auto">
          <a:xfrm>
            <a:off x="0" y="0"/>
            <a:ext cx="3040063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63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6311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ChangeArrowheads="1"/>
          </p:cNvSpPr>
          <p:nvPr/>
        </p:nvSpPr>
        <p:spPr bwMode="auto">
          <a:xfrm>
            <a:off x="3975100" y="0"/>
            <a:ext cx="3041650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6307" name="Rectangle 3"/>
          <p:cNvSpPr>
            <a:spLocks noChangeArrowheads="1"/>
          </p:cNvSpPr>
          <p:nvPr/>
        </p:nvSpPr>
        <p:spPr bwMode="auto">
          <a:xfrm>
            <a:off x="3975100" y="8796338"/>
            <a:ext cx="30416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2722" tIns="45548" rIns="92722" bIns="45548" anchor="b"/>
          <a:lstStyle/>
          <a:p>
            <a:pPr algn="r" defTabSz="938213"/>
            <a:r>
              <a:rPr lang="en-US" sz="1300"/>
              <a:t>2</a:t>
            </a:r>
          </a:p>
        </p:txBody>
      </p:sp>
      <p:sp>
        <p:nvSpPr>
          <p:cNvPr id="226308" name="Rectangle 4"/>
          <p:cNvSpPr>
            <a:spLocks noChangeArrowheads="1"/>
          </p:cNvSpPr>
          <p:nvPr/>
        </p:nvSpPr>
        <p:spPr bwMode="auto">
          <a:xfrm>
            <a:off x="0" y="8796338"/>
            <a:ext cx="3040063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6309" name="Rectangle 5"/>
          <p:cNvSpPr>
            <a:spLocks noChangeArrowheads="1"/>
          </p:cNvSpPr>
          <p:nvPr/>
        </p:nvSpPr>
        <p:spPr bwMode="auto">
          <a:xfrm>
            <a:off x="0" y="0"/>
            <a:ext cx="3040063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63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6311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ChangeArrowheads="1"/>
          </p:cNvSpPr>
          <p:nvPr/>
        </p:nvSpPr>
        <p:spPr bwMode="auto">
          <a:xfrm>
            <a:off x="3971925" y="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0227" name="Rectangle 3"/>
          <p:cNvSpPr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2198" tIns="45290" rIns="92198" bIns="45290" anchor="b"/>
          <a:lstStyle/>
          <a:p>
            <a:pPr algn="r" defTabSz="931863"/>
            <a:r>
              <a:rPr lang="en-US" sz="1300"/>
              <a:t>1</a:t>
            </a:r>
          </a:p>
        </p:txBody>
      </p:sp>
      <p:sp>
        <p:nvSpPr>
          <p:cNvPr id="180228" name="Rectangle 4"/>
          <p:cNvSpPr>
            <a:spLocks noChangeArrowheads="1"/>
          </p:cNvSpPr>
          <p:nvPr/>
        </p:nvSpPr>
        <p:spPr bwMode="auto">
          <a:xfrm>
            <a:off x="0" y="883285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0229" name="Rectangle 5"/>
          <p:cNvSpPr>
            <a:spLocks noChangeArrowheads="1"/>
          </p:cNvSpPr>
          <p:nvPr/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023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9038" y="703263"/>
            <a:ext cx="4632325" cy="3475037"/>
          </a:xfrm>
          <a:ln cap="flat"/>
        </p:spPr>
      </p:sp>
      <p:sp>
        <p:nvSpPr>
          <p:cNvPr id="18023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ln/>
        </p:spPr>
        <p:txBody>
          <a:bodyPr wrap="none" lIns="92198" tIns="45290" rIns="92198" bIns="45290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ChangeArrowheads="1"/>
          </p:cNvSpPr>
          <p:nvPr/>
        </p:nvSpPr>
        <p:spPr bwMode="auto">
          <a:xfrm>
            <a:off x="3973513" y="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3299" name="Rectangle 3"/>
          <p:cNvSpPr>
            <a:spLocks noChangeArrowheads="1"/>
          </p:cNvSpPr>
          <p:nvPr/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2207" tIns="45294" rIns="92207" bIns="45294" anchor="b"/>
          <a:lstStyle/>
          <a:p>
            <a:pPr algn="r" defTabSz="931863"/>
            <a:r>
              <a:rPr lang="en-US" sz="1200"/>
              <a:t>3</a:t>
            </a:r>
          </a:p>
        </p:txBody>
      </p:sp>
      <p:sp>
        <p:nvSpPr>
          <p:cNvPr id="183300" name="Rectangle 4"/>
          <p:cNvSpPr>
            <a:spLocks noChangeArrowheads="1"/>
          </p:cNvSpPr>
          <p:nvPr/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3301" name="Rectangle 5"/>
          <p:cNvSpPr>
            <a:spLocks noChangeArrowheads="1"/>
          </p:cNvSpPr>
          <p:nvPr/>
        </p:nvSpPr>
        <p:spPr bwMode="auto">
          <a:xfrm>
            <a:off x="0" y="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330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04850"/>
            <a:ext cx="4630738" cy="3473450"/>
          </a:xfrm>
          <a:ln cap="flat"/>
        </p:spPr>
      </p:sp>
      <p:sp>
        <p:nvSpPr>
          <p:cNvPr id="18330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ln/>
        </p:spPr>
        <p:txBody>
          <a:bodyPr wrap="none" lIns="92207" tIns="45294" rIns="92207" bIns="45294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ChangeArrowheads="1"/>
          </p:cNvSpPr>
          <p:nvPr/>
        </p:nvSpPr>
        <p:spPr bwMode="auto">
          <a:xfrm>
            <a:off x="3973513" y="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5347" name="Rectangle 3"/>
          <p:cNvSpPr>
            <a:spLocks noChangeArrowheads="1"/>
          </p:cNvSpPr>
          <p:nvPr/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2207" tIns="45294" rIns="92207" bIns="45294" anchor="b"/>
          <a:lstStyle/>
          <a:p>
            <a:pPr algn="r" defTabSz="931863"/>
            <a:r>
              <a:rPr lang="en-US" sz="1200"/>
              <a:t>5</a:t>
            </a:r>
          </a:p>
        </p:txBody>
      </p:sp>
      <p:sp>
        <p:nvSpPr>
          <p:cNvPr id="185348" name="Rectangle 4"/>
          <p:cNvSpPr>
            <a:spLocks noChangeArrowheads="1"/>
          </p:cNvSpPr>
          <p:nvPr/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5349" name="Rectangle 5"/>
          <p:cNvSpPr>
            <a:spLocks noChangeArrowheads="1"/>
          </p:cNvSpPr>
          <p:nvPr/>
        </p:nvSpPr>
        <p:spPr bwMode="auto">
          <a:xfrm>
            <a:off x="0" y="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535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04850"/>
            <a:ext cx="4630738" cy="3473450"/>
          </a:xfrm>
          <a:ln cap="flat"/>
        </p:spPr>
      </p:sp>
      <p:sp>
        <p:nvSpPr>
          <p:cNvPr id="18535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ln/>
        </p:spPr>
        <p:txBody>
          <a:bodyPr wrap="none" lIns="92207" tIns="45294" rIns="92207" bIns="45294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ChangeArrowheads="1"/>
          </p:cNvSpPr>
          <p:nvPr/>
        </p:nvSpPr>
        <p:spPr bwMode="auto">
          <a:xfrm>
            <a:off x="3973513" y="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7875" name="Rectangle 3"/>
          <p:cNvSpPr>
            <a:spLocks noChangeArrowheads="1"/>
          </p:cNvSpPr>
          <p:nvPr/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2207" tIns="45294" rIns="92207" bIns="45294" anchor="b"/>
          <a:lstStyle/>
          <a:p>
            <a:pPr algn="r" defTabSz="931863"/>
            <a:r>
              <a:rPr lang="en-US" sz="1200"/>
              <a:t>10</a:t>
            </a:r>
          </a:p>
        </p:txBody>
      </p:sp>
      <p:sp>
        <p:nvSpPr>
          <p:cNvPr id="207876" name="Rectangle 4"/>
          <p:cNvSpPr>
            <a:spLocks noChangeArrowheads="1"/>
          </p:cNvSpPr>
          <p:nvPr/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7877" name="Rectangle 5"/>
          <p:cNvSpPr>
            <a:spLocks noChangeArrowheads="1"/>
          </p:cNvSpPr>
          <p:nvPr/>
        </p:nvSpPr>
        <p:spPr bwMode="auto">
          <a:xfrm>
            <a:off x="0" y="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787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04850"/>
            <a:ext cx="4630738" cy="3473450"/>
          </a:xfrm>
          <a:ln cap="flat"/>
        </p:spPr>
      </p:sp>
      <p:sp>
        <p:nvSpPr>
          <p:cNvPr id="207879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ln/>
        </p:spPr>
        <p:txBody>
          <a:bodyPr wrap="none" lIns="92207" tIns="45294" rIns="92207" bIns="45294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ChangeArrowheads="1"/>
          </p:cNvSpPr>
          <p:nvPr/>
        </p:nvSpPr>
        <p:spPr bwMode="auto">
          <a:xfrm>
            <a:off x="3973513" y="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1971" name="Rectangle 3"/>
          <p:cNvSpPr>
            <a:spLocks noChangeArrowheads="1"/>
          </p:cNvSpPr>
          <p:nvPr/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2207" tIns="45294" rIns="92207" bIns="45294" anchor="b"/>
          <a:lstStyle/>
          <a:p>
            <a:pPr algn="r" defTabSz="931863"/>
            <a:r>
              <a:rPr lang="en-US" sz="1200"/>
              <a:t>11</a:t>
            </a:r>
          </a:p>
        </p:txBody>
      </p:sp>
      <p:sp>
        <p:nvSpPr>
          <p:cNvPr id="211972" name="Rectangle 4"/>
          <p:cNvSpPr>
            <a:spLocks noChangeArrowheads="1"/>
          </p:cNvSpPr>
          <p:nvPr/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1973" name="Rectangle 5"/>
          <p:cNvSpPr>
            <a:spLocks noChangeArrowheads="1"/>
          </p:cNvSpPr>
          <p:nvPr/>
        </p:nvSpPr>
        <p:spPr bwMode="auto">
          <a:xfrm>
            <a:off x="0" y="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197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04850"/>
            <a:ext cx="4630738" cy="3473450"/>
          </a:xfrm>
          <a:ln cap="flat"/>
        </p:spPr>
      </p:sp>
      <p:sp>
        <p:nvSpPr>
          <p:cNvPr id="21197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ln/>
        </p:spPr>
        <p:txBody>
          <a:bodyPr wrap="none" lIns="92207" tIns="45294" rIns="92207" bIns="45294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ChangeArrowheads="1"/>
          </p:cNvSpPr>
          <p:nvPr/>
        </p:nvSpPr>
        <p:spPr bwMode="auto">
          <a:xfrm>
            <a:off x="3973513" y="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4019" name="Rectangle 3"/>
          <p:cNvSpPr>
            <a:spLocks noChangeArrowheads="1"/>
          </p:cNvSpPr>
          <p:nvPr/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2207" tIns="45294" rIns="92207" bIns="45294" anchor="b"/>
          <a:lstStyle/>
          <a:p>
            <a:pPr algn="r" defTabSz="931863"/>
            <a:r>
              <a:rPr lang="en-US" sz="1200"/>
              <a:t>13</a:t>
            </a:r>
          </a:p>
        </p:txBody>
      </p:sp>
      <p:sp>
        <p:nvSpPr>
          <p:cNvPr id="214020" name="Rectangle 4"/>
          <p:cNvSpPr>
            <a:spLocks noChangeArrowheads="1"/>
          </p:cNvSpPr>
          <p:nvPr/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4021" name="Rectangle 5"/>
          <p:cNvSpPr>
            <a:spLocks noChangeArrowheads="1"/>
          </p:cNvSpPr>
          <p:nvPr/>
        </p:nvSpPr>
        <p:spPr bwMode="auto">
          <a:xfrm>
            <a:off x="0" y="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402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04850"/>
            <a:ext cx="4630738" cy="3473450"/>
          </a:xfrm>
          <a:ln cap="flat"/>
        </p:spPr>
      </p:sp>
      <p:sp>
        <p:nvSpPr>
          <p:cNvPr id="21402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ln/>
        </p:spPr>
        <p:txBody>
          <a:bodyPr wrap="none" lIns="92207" tIns="45294" rIns="92207" bIns="45294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ChangeArrowheads="1"/>
          </p:cNvSpPr>
          <p:nvPr/>
        </p:nvSpPr>
        <p:spPr bwMode="auto">
          <a:xfrm>
            <a:off x="3973513" y="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6067" name="Rectangle 3"/>
          <p:cNvSpPr>
            <a:spLocks noChangeArrowheads="1"/>
          </p:cNvSpPr>
          <p:nvPr/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2207" tIns="45294" rIns="92207" bIns="45294" anchor="b"/>
          <a:lstStyle/>
          <a:p>
            <a:pPr algn="r" defTabSz="931863"/>
            <a:r>
              <a:rPr lang="en-US" sz="1200"/>
              <a:t>14</a:t>
            </a:r>
          </a:p>
        </p:txBody>
      </p:sp>
      <p:sp>
        <p:nvSpPr>
          <p:cNvPr id="216068" name="Rectangle 4"/>
          <p:cNvSpPr>
            <a:spLocks noChangeArrowheads="1"/>
          </p:cNvSpPr>
          <p:nvPr/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6069" name="Rectangle 5"/>
          <p:cNvSpPr>
            <a:spLocks noChangeArrowheads="1"/>
          </p:cNvSpPr>
          <p:nvPr/>
        </p:nvSpPr>
        <p:spPr bwMode="auto">
          <a:xfrm>
            <a:off x="0" y="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607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04850"/>
            <a:ext cx="4630738" cy="3473450"/>
          </a:xfrm>
          <a:ln cap="flat"/>
        </p:spPr>
      </p:sp>
      <p:sp>
        <p:nvSpPr>
          <p:cNvPr id="21607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ln/>
        </p:spPr>
        <p:txBody>
          <a:bodyPr wrap="none" lIns="92207" tIns="45294" rIns="92207" bIns="45294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ChangeArrowheads="1"/>
          </p:cNvSpPr>
          <p:nvPr/>
        </p:nvSpPr>
        <p:spPr bwMode="auto">
          <a:xfrm>
            <a:off x="3973513" y="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8115" name="Rectangle 3"/>
          <p:cNvSpPr>
            <a:spLocks noChangeArrowheads="1"/>
          </p:cNvSpPr>
          <p:nvPr/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2207" tIns="45294" rIns="92207" bIns="45294" anchor="b"/>
          <a:lstStyle/>
          <a:p>
            <a:pPr algn="r" defTabSz="931863"/>
            <a:r>
              <a:rPr lang="en-US" sz="1200"/>
              <a:t>15</a:t>
            </a:r>
          </a:p>
        </p:txBody>
      </p:sp>
      <p:sp>
        <p:nvSpPr>
          <p:cNvPr id="218116" name="Rectangle 4"/>
          <p:cNvSpPr>
            <a:spLocks noChangeArrowheads="1"/>
          </p:cNvSpPr>
          <p:nvPr/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8117" name="Rectangle 5"/>
          <p:cNvSpPr>
            <a:spLocks noChangeArrowheads="1"/>
          </p:cNvSpPr>
          <p:nvPr/>
        </p:nvSpPr>
        <p:spPr bwMode="auto">
          <a:xfrm>
            <a:off x="0" y="0"/>
            <a:ext cx="3036888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811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04850"/>
            <a:ext cx="4630738" cy="3473450"/>
          </a:xfrm>
          <a:ln cap="flat"/>
        </p:spPr>
      </p:sp>
      <p:sp>
        <p:nvSpPr>
          <p:cNvPr id="218119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ln/>
        </p:spPr>
        <p:txBody>
          <a:bodyPr wrap="none" lIns="92207" tIns="45294" rIns="92207" bIns="45294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4.xml"/><Relationship Id="rId5" Type="http://schemas.openxmlformats.org/officeDocument/2006/relationships/oleObject" Target="../embeddings/Microsoft_Office_Word_97_-_2003_Document1.doc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5.xml"/><Relationship Id="rId5" Type="http://schemas.openxmlformats.org/officeDocument/2006/relationships/oleObject" Target="../embeddings/Microsoft_Office_Word_97_-_2003_Document2.doc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3.vml"/><Relationship Id="rId1" Type="http://schemas.openxmlformats.org/officeDocument/2006/relationships/themeOverride" Target="../theme/themeOverride6.xml"/><Relationship Id="rId5" Type="http://schemas.openxmlformats.org/officeDocument/2006/relationships/oleObject" Target="../embeddings/Microsoft_Office_Word_97_-_2003_Document3.doc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4.vml"/><Relationship Id="rId1" Type="http://schemas.openxmlformats.org/officeDocument/2006/relationships/themeOverride" Target="../theme/themeOverride7.xml"/><Relationship Id="rId5" Type="http://schemas.openxmlformats.org/officeDocument/2006/relationships/oleObject" Target="../embeddings/Microsoft_Office_Word_97_-_2003_Document4.doc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5.vml"/><Relationship Id="rId1" Type="http://schemas.openxmlformats.org/officeDocument/2006/relationships/themeOverride" Target="../theme/themeOverride8.xml"/><Relationship Id="rId5" Type="http://schemas.openxmlformats.org/officeDocument/2006/relationships/oleObject" Target="../embeddings/Microsoft_Office_Word_97_-_2003_Document5.doc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 descr="50%"/>
          <p:cNvSpPr>
            <a:spLocks noChangeArrowheads="1"/>
          </p:cNvSpPr>
          <p:nvPr/>
        </p:nvSpPr>
        <p:spPr bwMode="auto">
          <a:xfrm>
            <a:off x="0" y="976184"/>
            <a:ext cx="9144000" cy="2631989"/>
          </a:xfrm>
          <a:prstGeom prst="rect">
            <a:avLst/>
          </a:prstGeom>
          <a:pattFill prst="pct50">
            <a:fgClr>
              <a:srgbClr val="FFFF00">
                <a:alpha val="50195"/>
              </a:srgbClr>
            </a:fgClr>
            <a:bgClr>
              <a:srgbClr val="FFFFFF">
                <a:alpha val="50195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" charset="0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272137" y="1073964"/>
            <a:ext cx="85997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u="sng" dirty="0">
                <a:latin typeface="Arial" charset="0"/>
              </a:rPr>
              <a:t>Part I: Strategy </a:t>
            </a:r>
            <a:r>
              <a:rPr lang="en-US" sz="2000" u="sng" dirty="0" smtClean="0">
                <a:latin typeface="Arial" charset="0"/>
              </a:rPr>
              <a:t>&amp; Profitability: </a:t>
            </a:r>
            <a:r>
              <a:rPr lang="en-US" sz="2000" u="sng" dirty="0">
                <a:latin typeface="Arial" charset="0"/>
              </a:rPr>
              <a:t>Analytical Frameworks and Diagnostic Tools</a:t>
            </a:r>
            <a:endParaRPr lang="en-US" sz="2000" dirty="0">
              <a:latin typeface="Arial" charset="0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470586" y="2041094"/>
            <a:ext cx="466050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Industry </a:t>
            </a:r>
            <a:r>
              <a:rPr lang="en-US" sz="2000" dirty="0" smtClean="0">
                <a:latin typeface="Arial" charset="0"/>
              </a:rPr>
              <a:t>Profitability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Boeing / Airbus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470586" y="2564969"/>
            <a:ext cx="587237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Competitive Advantage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Enterprise Rent-A-Car</a:t>
            </a:r>
          </a:p>
        </p:txBody>
      </p:sp>
      <p:sp>
        <p:nvSpPr>
          <p:cNvPr id="16393" name="Rectangle 9" descr="50%"/>
          <p:cNvSpPr>
            <a:spLocks noChangeArrowheads="1"/>
          </p:cNvSpPr>
          <p:nvPr/>
        </p:nvSpPr>
        <p:spPr bwMode="auto">
          <a:xfrm>
            <a:off x="0" y="3744098"/>
            <a:ext cx="9144000" cy="3028178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" charset="0"/>
            </a:endParaRP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30163" y="3845435"/>
            <a:ext cx="9082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u="sng" dirty="0">
                <a:latin typeface="Arial" charset="0"/>
              </a:rPr>
              <a:t>Part II: Strategy Formulation: Economic Fundamentals for Successful Initiatives</a:t>
            </a:r>
            <a:endParaRPr lang="en-US" sz="2000" dirty="0">
              <a:latin typeface="Arial" charset="0"/>
            </a:endParaRP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470586" y="3093950"/>
            <a:ext cx="28969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 smtClean="0">
                <a:latin typeface="Arial" charset="0"/>
              </a:rPr>
              <a:t>  Sustainability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Nucor</a:t>
            </a:r>
            <a:endParaRPr lang="en-US" sz="2000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470586" y="4760218"/>
            <a:ext cx="8569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Strategic Positioning for Competitive Advantage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err="1">
                <a:solidFill>
                  <a:schemeClr val="accent2"/>
                </a:solidFill>
                <a:latin typeface="Arial" charset="0"/>
              </a:rPr>
              <a:t>Supermercados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 Disco</a:t>
            </a: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470586" y="6264275"/>
            <a:ext cx="746871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Strategy and Change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Financial Planning / Services Industry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1597025" y="62484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>
              <a:latin typeface="Arial" charset="0"/>
            </a:endParaRPr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470586" y="4286672"/>
            <a:ext cx="48211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 smtClean="0">
                <a:latin typeface="Arial" charset="0"/>
              </a:rPr>
              <a:t>  Game Theory and Added Value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Intel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6400" name="Text Box 16"/>
          <p:cNvSpPr txBox="1">
            <a:spLocks noChangeArrowheads="1"/>
          </p:cNvSpPr>
          <p:nvPr/>
        </p:nvSpPr>
        <p:spPr bwMode="auto">
          <a:xfrm>
            <a:off x="470586" y="1526744"/>
            <a:ext cx="76612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Economics &amp; Strategy:  An Introduction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Performance Indicator</a:t>
            </a:r>
          </a:p>
        </p:txBody>
      </p:sp>
      <p:sp>
        <p:nvSpPr>
          <p:cNvPr id="16401" name="Text Box 17"/>
          <p:cNvSpPr txBox="1">
            <a:spLocks noChangeArrowheads="1"/>
          </p:cNvSpPr>
          <p:nvPr/>
        </p:nvSpPr>
        <p:spPr bwMode="auto">
          <a:xfrm>
            <a:off x="470586" y="5776442"/>
            <a:ext cx="49570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Vertical </a:t>
            </a:r>
            <a:r>
              <a:rPr lang="en-US" sz="2000" dirty="0" smtClean="0">
                <a:latin typeface="Arial" charset="0"/>
              </a:rPr>
              <a:t>Integration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Soft Drink Bottlers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474702" y="5249207"/>
            <a:ext cx="43059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Synergy and </a:t>
            </a:r>
            <a:r>
              <a:rPr lang="en-US" sz="2000" dirty="0">
                <a:latin typeface="Arial" charset="0"/>
              </a:rPr>
              <a:t>Firm Scope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Disney</a:t>
            </a:r>
            <a:endParaRPr lang="en-US" sz="2000" dirty="0">
              <a:latin typeface="Arial" charset="0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0" y="170676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3100283" y="248121"/>
            <a:ext cx="29434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Course Overview</a:t>
            </a:r>
            <a:endParaRPr lang="en-US" dirty="0"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399496" y="4267200"/>
            <a:ext cx="4934504" cy="457200"/>
          </a:xfrm>
          <a:prstGeom prst="rect">
            <a:avLst/>
          </a:prstGeom>
          <a:noFill/>
          <a:ln w="9525" cap="flat" cmpd="sng" algn="ctr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7091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7092" name="Rectangle 4" descr="50%"/>
          <p:cNvSpPr>
            <a:spLocks noChangeArrowheads="1"/>
          </p:cNvSpPr>
          <p:nvPr/>
        </p:nvSpPr>
        <p:spPr bwMode="auto">
          <a:xfrm>
            <a:off x="1588" y="1066800"/>
            <a:ext cx="9140825" cy="5638800"/>
          </a:xfrm>
          <a:prstGeom prst="rect">
            <a:avLst/>
          </a:prstGeom>
          <a:pattFill prst="pct50">
            <a:fgClr>
              <a:srgbClr val="FF9900">
                <a:alpha val="50000"/>
              </a:srgbClr>
            </a:fgClr>
            <a:bgClr>
              <a:srgbClr val="FFFFFF">
                <a:alpha val="50000"/>
              </a:srgbClr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7093" name="Line 5"/>
          <p:cNvSpPr>
            <a:spLocks noChangeShapeType="1"/>
          </p:cNvSpPr>
          <p:nvPr/>
        </p:nvSpPr>
        <p:spPr bwMode="auto">
          <a:xfrm flipV="1">
            <a:off x="5710238" y="1446213"/>
            <a:ext cx="741362" cy="608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094" name="Line 6"/>
          <p:cNvSpPr>
            <a:spLocks noChangeShapeType="1"/>
          </p:cNvSpPr>
          <p:nvPr/>
        </p:nvSpPr>
        <p:spPr bwMode="auto">
          <a:xfrm>
            <a:off x="5713413" y="2057400"/>
            <a:ext cx="8334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095" name="Line 7"/>
          <p:cNvSpPr>
            <a:spLocks noChangeShapeType="1"/>
          </p:cNvSpPr>
          <p:nvPr/>
        </p:nvSpPr>
        <p:spPr bwMode="auto">
          <a:xfrm>
            <a:off x="5705475" y="2051050"/>
            <a:ext cx="784225" cy="6413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096" name="Line 8"/>
          <p:cNvSpPr>
            <a:spLocks noChangeShapeType="1"/>
          </p:cNvSpPr>
          <p:nvPr/>
        </p:nvSpPr>
        <p:spPr bwMode="auto">
          <a:xfrm>
            <a:off x="6459538" y="1443038"/>
            <a:ext cx="965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097" name="Line 9"/>
          <p:cNvSpPr>
            <a:spLocks noChangeShapeType="1"/>
          </p:cNvSpPr>
          <p:nvPr/>
        </p:nvSpPr>
        <p:spPr bwMode="auto">
          <a:xfrm>
            <a:off x="6491288" y="2700338"/>
            <a:ext cx="965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098" name="Line 10"/>
          <p:cNvSpPr>
            <a:spLocks noChangeShapeType="1"/>
          </p:cNvSpPr>
          <p:nvPr/>
        </p:nvSpPr>
        <p:spPr bwMode="auto">
          <a:xfrm>
            <a:off x="6507163" y="2052638"/>
            <a:ext cx="9636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099" name="Rectangle 11"/>
          <p:cNvSpPr>
            <a:spLocks noChangeArrowheads="1"/>
          </p:cNvSpPr>
          <p:nvPr/>
        </p:nvSpPr>
        <p:spPr bwMode="auto">
          <a:xfrm>
            <a:off x="5857875" y="1274763"/>
            <a:ext cx="544513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Zero</a:t>
            </a:r>
          </a:p>
        </p:txBody>
      </p:sp>
      <p:sp>
        <p:nvSpPr>
          <p:cNvPr id="217100" name="Rectangle 12"/>
          <p:cNvSpPr>
            <a:spLocks noChangeArrowheads="1"/>
          </p:cNvSpPr>
          <p:nvPr/>
        </p:nvSpPr>
        <p:spPr bwMode="auto">
          <a:xfrm>
            <a:off x="5886450" y="1795463"/>
            <a:ext cx="515938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</a:t>
            </a:r>
          </a:p>
        </p:txBody>
      </p:sp>
      <p:sp>
        <p:nvSpPr>
          <p:cNvPr id="217101" name="Rectangle 13"/>
          <p:cNvSpPr>
            <a:spLocks noChangeArrowheads="1"/>
          </p:cNvSpPr>
          <p:nvPr/>
        </p:nvSpPr>
        <p:spPr bwMode="auto">
          <a:xfrm>
            <a:off x="5886450" y="2544763"/>
            <a:ext cx="515938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Two</a:t>
            </a:r>
          </a:p>
        </p:txBody>
      </p:sp>
      <p:sp>
        <p:nvSpPr>
          <p:cNvPr id="217102" name="Rectangle 14"/>
          <p:cNvSpPr>
            <a:spLocks noChangeArrowheads="1"/>
          </p:cNvSpPr>
          <p:nvPr/>
        </p:nvSpPr>
        <p:spPr bwMode="auto">
          <a:xfrm>
            <a:off x="7126288" y="1122363"/>
            <a:ext cx="98742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($90, $90)</a:t>
            </a:r>
          </a:p>
        </p:txBody>
      </p:sp>
      <p:sp>
        <p:nvSpPr>
          <p:cNvPr id="217103" name="Rectangle 15"/>
          <p:cNvSpPr>
            <a:spLocks noChangeArrowheads="1"/>
          </p:cNvSpPr>
          <p:nvPr/>
        </p:nvSpPr>
        <p:spPr bwMode="auto">
          <a:xfrm>
            <a:off x="7126288" y="1731963"/>
            <a:ext cx="1085850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($75, $100)</a:t>
            </a:r>
          </a:p>
        </p:txBody>
      </p:sp>
      <p:sp>
        <p:nvSpPr>
          <p:cNvPr id="217104" name="Rectangle 16"/>
          <p:cNvSpPr>
            <a:spLocks noChangeArrowheads="1"/>
          </p:cNvSpPr>
          <p:nvPr/>
        </p:nvSpPr>
        <p:spPr bwMode="auto">
          <a:xfrm>
            <a:off x="7126288" y="2366963"/>
            <a:ext cx="98742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($45, $90)</a:t>
            </a:r>
          </a:p>
        </p:txBody>
      </p:sp>
      <p:sp>
        <p:nvSpPr>
          <p:cNvPr id="217105" name="Line 17"/>
          <p:cNvSpPr>
            <a:spLocks noChangeShapeType="1"/>
          </p:cNvSpPr>
          <p:nvPr/>
        </p:nvSpPr>
        <p:spPr bwMode="auto">
          <a:xfrm flipV="1">
            <a:off x="5710238" y="3351213"/>
            <a:ext cx="741362" cy="608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06" name="Line 18"/>
          <p:cNvSpPr>
            <a:spLocks noChangeShapeType="1"/>
          </p:cNvSpPr>
          <p:nvPr/>
        </p:nvSpPr>
        <p:spPr bwMode="auto">
          <a:xfrm>
            <a:off x="5713413" y="3962400"/>
            <a:ext cx="8334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07" name="Line 19"/>
          <p:cNvSpPr>
            <a:spLocks noChangeShapeType="1"/>
          </p:cNvSpPr>
          <p:nvPr/>
        </p:nvSpPr>
        <p:spPr bwMode="auto">
          <a:xfrm>
            <a:off x="5705475" y="3956050"/>
            <a:ext cx="784225" cy="6413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08" name="Line 20"/>
          <p:cNvSpPr>
            <a:spLocks noChangeShapeType="1"/>
          </p:cNvSpPr>
          <p:nvPr/>
        </p:nvSpPr>
        <p:spPr bwMode="auto">
          <a:xfrm>
            <a:off x="6459538" y="3348038"/>
            <a:ext cx="965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09" name="Line 21"/>
          <p:cNvSpPr>
            <a:spLocks noChangeShapeType="1"/>
          </p:cNvSpPr>
          <p:nvPr/>
        </p:nvSpPr>
        <p:spPr bwMode="auto">
          <a:xfrm>
            <a:off x="6491288" y="4605338"/>
            <a:ext cx="965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10" name="Line 22"/>
          <p:cNvSpPr>
            <a:spLocks noChangeShapeType="1"/>
          </p:cNvSpPr>
          <p:nvPr/>
        </p:nvSpPr>
        <p:spPr bwMode="auto">
          <a:xfrm>
            <a:off x="6507163" y="3957638"/>
            <a:ext cx="9636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11" name="Rectangle 23"/>
          <p:cNvSpPr>
            <a:spLocks noChangeArrowheads="1"/>
          </p:cNvSpPr>
          <p:nvPr/>
        </p:nvSpPr>
        <p:spPr bwMode="auto">
          <a:xfrm>
            <a:off x="5856288" y="3179763"/>
            <a:ext cx="544512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Zero</a:t>
            </a:r>
          </a:p>
        </p:txBody>
      </p:sp>
      <p:sp>
        <p:nvSpPr>
          <p:cNvPr id="217112" name="Rectangle 24"/>
          <p:cNvSpPr>
            <a:spLocks noChangeArrowheads="1"/>
          </p:cNvSpPr>
          <p:nvPr/>
        </p:nvSpPr>
        <p:spPr bwMode="auto">
          <a:xfrm>
            <a:off x="5886450" y="3700463"/>
            <a:ext cx="515938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</a:t>
            </a:r>
          </a:p>
        </p:txBody>
      </p:sp>
      <p:sp>
        <p:nvSpPr>
          <p:cNvPr id="217113" name="Rectangle 25"/>
          <p:cNvSpPr>
            <a:spLocks noChangeArrowheads="1"/>
          </p:cNvSpPr>
          <p:nvPr/>
        </p:nvSpPr>
        <p:spPr bwMode="auto">
          <a:xfrm>
            <a:off x="5886450" y="4449763"/>
            <a:ext cx="515938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Two</a:t>
            </a:r>
          </a:p>
        </p:txBody>
      </p:sp>
      <p:sp>
        <p:nvSpPr>
          <p:cNvPr id="217114" name="Rectangle 26"/>
          <p:cNvSpPr>
            <a:spLocks noChangeArrowheads="1"/>
          </p:cNvSpPr>
          <p:nvPr/>
        </p:nvSpPr>
        <p:spPr bwMode="auto">
          <a:xfrm>
            <a:off x="7126288" y="3027363"/>
            <a:ext cx="1085850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($100, $75)</a:t>
            </a:r>
          </a:p>
        </p:txBody>
      </p:sp>
      <p:sp>
        <p:nvSpPr>
          <p:cNvPr id="217115" name="Rectangle 27"/>
          <p:cNvSpPr>
            <a:spLocks noChangeArrowheads="1"/>
          </p:cNvSpPr>
          <p:nvPr/>
        </p:nvSpPr>
        <p:spPr bwMode="auto">
          <a:xfrm>
            <a:off x="7126288" y="3636963"/>
            <a:ext cx="98742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($80, $80)</a:t>
            </a:r>
          </a:p>
        </p:txBody>
      </p:sp>
      <p:sp>
        <p:nvSpPr>
          <p:cNvPr id="217116" name="Rectangle 28"/>
          <p:cNvSpPr>
            <a:spLocks noChangeArrowheads="1"/>
          </p:cNvSpPr>
          <p:nvPr/>
        </p:nvSpPr>
        <p:spPr bwMode="auto">
          <a:xfrm>
            <a:off x="7126288" y="4271963"/>
            <a:ext cx="98742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($40, $60)</a:t>
            </a:r>
          </a:p>
        </p:txBody>
      </p:sp>
      <p:sp>
        <p:nvSpPr>
          <p:cNvPr id="217117" name="Line 29"/>
          <p:cNvSpPr>
            <a:spLocks noChangeShapeType="1"/>
          </p:cNvSpPr>
          <p:nvPr/>
        </p:nvSpPr>
        <p:spPr bwMode="auto">
          <a:xfrm flipV="1">
            <a:off x="5710238" y="5218113"/>
            <a:ext cx="741362" cy="608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18" name="Line 30"/>
          <p:cNvSpPr>
            <a:spLocks noChangeShapeType="1"/>
          </p:cNvSpPr>
          <p:nvPr/>
        </p:nvSpPr>
        <p:spPr bwMode="auto">
          <a:xfrm>
            <a:off x="5713413" y="5829300"/>
            <a:ext cx="8334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19" name="Line 31"/>
          <p:cNvSpPr>
            <a:spLocks noChangeShapeType="1"/>
          </p:cNvSpPr>
          <p:nvPr/>
        </p:nvSpPr>
        <p:spPr bwMode="auto">
          <a:xfrm>
            <a:off x="5705475" y="5822950"/>
            <a:ext cx="784225" cy="6413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20" name="Line 32"/>
          <p:cNvSpPr>
            <a:spLocks noChangeShapeType="1"/>
          </p:cNvSpPr>
          <p:nvPr/>
        </p:nvSpPr>
        <p:spPr bwMode="auto">
          <a:xfrm>
            <a:off x="6459538" y="5214938"/>
            <a:ext cx="965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21" name="Line 33"/>
          <p:cNvSpPr>
            <a:spLocks noChangeShapeType="1"/>
          </p:cNvSpPr>
          <p:nvPr/>
        </p:nvSpPr>
        <p:spPr bwMode="auto">
          <a:xfrm>
            <a:off x="6491288" y="6472238"/>
            <a:ext cx="965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22" name="Line 34"/>
          <p:cNvSpPr>
            <a:spLocks noChangeShapeType="1"/>
          </p:cNvSpPr>
          <p:nvPr/>
        </p:nvSpPr>
        <p:spPr bwMode="auto">
          <a:xfrm>
            <a:off x="6507163" y="5824538"/>
            <a:ext cx="9636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23" name="Rectangle 35"/>
          <p:cNvSpPr>
            <a:spLocks noChangeArrowheads="1"/>
          </p:cNvSpPr>
          <p:nvPr/>
        </p:nvSpPr>
        <p:spPr bwMode="auto">
          <a:xfrm>
            <a:off x="5856288" y="5046663"/>
            <a:ext cx="544512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Zero</a:t>
            </a:r>
          </a:p>
        </p:txBody>
      </p:sp>
      <p:sp>
        <p:nvSpPr>
          <p:cNvPr id="217124" name="Rectangle 36"/>
          <p:cNvSpPr>
            <a:spLocks noChangeArrowheads="1"/>
          </p:cNvSpPr>
          <p:nvPr/>
        </p:nvSpPr>
        <p:spPr bwMode="auto">
          <a:xfrm>
            <a:off x="5886450" y="5567363"/>
            <a:ext cx="515938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</a:t>
            </a:r>
          </a:p>
        </p:txBody>
      </p:sp>
      <p:sp>
        <p:nvSpPr>
          <p:cNvPr id="217125" name="Rectangle 37"/>
          <p:cNvSpPr>
            <a:spLocks noChangeArrowheads="1"/>
          </p:cNvSpPr>
          <p:nvPr/>
        </p:nvSpPr>
        <p:spPr bwMode="auto">
          <a:xfrm>
            <a:off x="5886450" y="6316663"/>
            <a:ext cx="515938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Two</a:t>
            </a:r>
          </a:p>
        </p:txBody>
      </p:sp>
      <p:sp>
        <p:nvSpPr>
          <p:cNvPr id="217126" name="Rectangle 38"/>
          <p:cNvSpPr>
            <a:spLocks noChangeArrowheads="1"/>
          </p:cNvSpPr>
          <p:nvPr/>
        </p:nvSpPr>
        <p:spPr bwMode="auto">
          <a:xfrm>
            <a:off x="7126288" y="4894263"/>
            <a:ext cx="98742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($90, $45)</a:t>
            </a:r>
          </a:p>
        </p:txBody>
      </p:sp>
      <p:sp>
        <p:nvSpPr>
          <p:cNvPr id="217127" name="Rectangle 39"/>
          <p:cNvSpPr>
            <a:spLocks noChangeArrowheads="1"/>
          </p:cNvSpPr>
          <p:nvPr/>
        </p:nvSpPr>
        <p:spPr bwMode="auto">
          <a:xfrm>
            <a:off x="7126288" y="5503863"/>
            <a:ext cx="98742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($60, $40)</a:t>
            </a:r>
          </a:p>
        </p:txBody>
      </p:sp>
      <p:sp>
        <p:nvSpPr>
          <p:cNvPr id="217128" name="Rectangle 40"/>
          <p:cNvSpPr>
            <a:spLocks noChangeArrowheads="1"/>
          </p:cNvSpPr>
          <p:nvPr/>
        </p:nvSpPr>
        <p:spPr bwMode="auto">
          <a:xfrm>
            <a:off x="7126288" y="6138863"/>
            <a:ext cx="79057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($0, $0)</a:t>
            </a:r>
          </a:p>
        </p:txBody>
      </p:sp>
      <p:sp>
        <p:nvSpPr>
          <p:cNvPr id="217129" name="Line 41"/>
          <p:cNvSpPr>
            <a:spLocks noChangeShapeType="1"/>
          </p:cNvSpPr>
          <p:nvPr/>
        </p:nvSpPr>
        <p:spPr bwMode="auto">
          <a:xfrm flipH="1">
            <a:off x="2130425" y="3959225"/>
            <a:ext cx="35591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30" name="Line 42"/>
          <p:cNvSpPr>
            <a:spLocks noChangeShapeType="1"/>
          </p:cNvSpPr>
          <p:nvPr/>
        </p:nvSpPr>
        <p:spPr bwMode="auto">
          <a:xfrm>
            <a:off x="2130425" y="3973513"/>
            <a:ext cx="3573463" cy="1841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31" name="Oval 43"/>
          <p:cNvSpPr>
            <a:spLocks noChangeArrowheads="1"/>
          </p:cNvSpPr>
          <p:nvPr/>
        </p:nvSpPr>
        <p:spPr bwMode="auto">
          <a:xfrm>
            <a:off x="5629275" y="3879850"/>
            <a:ext cx="206375" cy="14446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7132" name="Oval 44"/>
          <p:cNvSpPr>
            <a:spLocks noChangeArrowheads="1"/>
          </p:cNvSpPr>
          <p:nvPr/>
        </p:nvSpPr>
        <p:spPr bwMode="auto">
          <a:xfrm>
            <a:off x="5629275" y="5746750"/>
            <a:ext cx="206375" cy="14446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7133" name="Line 45"/>
          <p:cNvSpPr>
            <a:spLocks noChangeShapeType="1"/>
          </p:cNvSpPr>
          <p:nvPr/>
        </p:nvSpPr>
        <p:spPr bwMode="auto">
          <a:xfrm flipV="1">
            <a:off x="2128838" y="2039938"/>
            <a:ext cx="3619500" cy="19288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7134" name="Oval 46"/>
          <p:cNvSpPr>
            <a:spLocks noChangeArrowheads="1"/>
          </p:cNvSpPr>
          <p:nvPr/>
        </p:nvSpPr>
        <p:spPr bwMode="auto">
          <a:xfrm>
            <a:off x="5629275" y="1974850"/>
            <a:ext cx="206375" cy="14446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7135" name="Oval 47"/>
          <p:cNvSpPr>
            <a:spLocks noChangeArrowheads="1"/>
          </p:cNvSpPr>
          <p:nvPr/>
        </p:nvSpPr>
        <p:spPr bwMode="auto">
          <a:xfrm>
            <a:off x="2051050" y="3892550"/>
            <a:ext cx="204788" cy="14446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7136" name="Rectangle 48"/>
          <p:cNvSpPr>
            <a:spLocks noChangeArrowheads="1"/>
          </p:cNvSpPr>
          <p:nvPr/>
        </p:nvSpPr>
        <p:spPr bwMode="auto">
          <a:xfrm>
            <a:off x="1004888" y="3409950"/>
            <a:ext cx="102870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McD’s</a:t>
            </a:r>
          </a:p>
        </p:txBody>
      </p:sp>
      <p:sp>
        <p:nvSpPr>
          <p:cNvPr id="217137" name="Rectangle 49"/>
          <p:cNvSpPr>
            <a:spLocks noChangeArrowheads="1"/>
          </p:cNvSpPr>
          <p:nvPr/>
        </p:nvSpPr>
        <p:spPr bwMode="auto">
          <a:xfrm>
            <a:off x="3382963" y="2530475"/>
            <a:ext cx="703262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Zero</a:t>
            </a:r>
          </a:p>
        </p:txBody>
      </p:sp>
      <p:sp>
        <p:nvSpPr>
          <p:cNvPr id="217138" name="Rectangle 50"/>
          <p:cNvSpPr>
            <a:spLocks noChangeArrowheads="1"/>
          </p:cNvSpPr>
          <p:nvPr/>
        </p:nvSpPr>
        <p:spPr bwMode="auto">
          <a:xfrm>
            <a:off x="3382963" y="3609975"/>
            <a:ext cx="660400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</a:t>
            </a:r>
          </a:p>
        </p:txBody>
      </p:sp>
      <p:sp>
        <p:nvSpPr>
          <p:cNvPr id="217139" name="Rectangle 51"/>
          <p:cNvSpPr>
            <a:spLocks noChangeArrowheads="1"/>
          </p:cNvSpPr>
          <p:nvPr/>
        </p:nvSpPr>
        <p:spPr bwMode="auto">
          <a:xfrm>
            <a:off x="3382963" y="4841875"/>
            <a:ext cx="661987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Two</a:t>
            </a:r>
          </a:p>
        </p:txBody>
      </p:sp>
      <p:sp>
        <p:nvSpPr>
          <p:cNvPr id="217140" name="Rectangle 52"/>
          <p:cNvSpPr>
            <a:spLocks noChangeArrowheads="1"/>
          </p:cNvSpPr>
          <p:nvPr/>
        </p:nvSpPr>
        <p:spPr bwMode="auto">
          <a:xfrm>
            <a:off x="4995863" y="3505200"/>
            <a:ext cx="58737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BK</a:t>
            </a:r>
          </a:p>
        </p:txBody>
      </p:sp>
      <p:sp>
        <p:nvSpPr>
          <p:cNvPr id="217141" name="Rectangle 53"/>
          <p:cNvSpPr>
            <a:spLocks noChangeArrowheads="1"/>
          </p:cNvSpPr>
          <p:nvPr/>
        </p:nvSpPr>
        <p:spPr bwMode="auto">
          <a:xfrm>
            <a:off x="4995863" y="1655763"/>
            <a:ext cx="58737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BK</a:t>
            </a:r>
          </a:p>
        </p:txBody>
      </p:sp>
      <p:sp>
        <p:nvSpPr>
          <p:cNvPr id="217142" name="Rectangle 54"/>
          <p:cNvSpPr>
            <a:spLocks noChangeArrowheads="1"/>
          </p:cNvSpPr>
          <p:nvPr/>
        </p:nvSpPr>
        <p:spPr bwMode="auto">
          <a:xfrm>
            <a:off x="4949825" y="5783263"/>
            <a:ext cx="58737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BK</a:t>
            </a:r>
          </a:p>
        </p:txBody>
      </p:sp>
      <p:sp>
        <p:nvSpPr>
          <p:cNvPr id="217143" name="Rectangle 55"/>
          <p:cNvSpPr>
            <a:spLocks noChangeArrowheads="1"/>
          </p:cNvSpPr>
          <p:nvPr/>
        </p:nvSpPr>
        <p:spPr bwMode="auto">
          <a:xfrm>
            <a:off x="1588" y="153988"/>
            <a:ext cx="9140825" cy="7588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28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Example:  Adding Complexity - Sequential Game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9139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9140" name="Rectangle 4" descr="50%"/>
          <p:cNvSpPr>
            <a:spLocks noChangeArrowheads="1"/>
          </p:cNvSpPr>
          <p:nvPr/>
        </p:nvSpPr>
        <p:spPr bwMode="auto">
          <a:xfrm>
            <a:off x="1588" y="1066800"/>
            <a:ext cx="9140825" cy="5638800"/>
          </a:xfrm>
          <a:prstGeom prst="rect">
            <a:avLst/>
          </a:prstGeom>
          <a:pattFill prst="pct50">
            <a:fgClr>
              <a:srgbClr val="FF9900">
                <a:alpha val="50000"/>
              </a:srgbClr>
            </a:fgClr>
            <a:bgClr>
              <a:srgbClr val="FFFFFF">
                <a:alpha val="50000"/>
              </a:srgbClr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9141" name="Line 5"/>
          <p:cNvSpPr>
            <a:spLocks noChangeShapeType="1"/>
          </p:cNvSpPr>
          <p:nvPr/>
        </p:nvSpPr>
        <p:spPr bwMode="auto">
          <a:xfrm flipV="1">
            <a:off x="5710238" y="1446213"/>
            <a:ext cx="741362" cy="608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9142" name="Line 6"/>
          <p:cNvSpPr>
            <a:spLocks noChangeShapeType="1"/>
          </p:cNvSpPr>
          <p:nvPr/>
        </p:nvSpPr>
        <p:spPr bwMode="auto">
          <a:xfrm>
            <a:off x="5713413" y="2057400"/>
            <a:ext cx="8334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9143" name="Line 7"/>
          <p:cNvSpPr>
            <a:spLocks noChangeShapeType="1"/>
          </p:cNvSpPr>
          <p:nvPr/>
        </p:nvSpPr>
        <p:spPr bwMode="auto">
          <a:xfrm>
            <a:off x="5705475" y="2051050"/>
            <a:ext cx="784225" cy="6413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9144" name="Line 8"/>
          <p:cNvSpPr>
            <a:spLocks noChangeShapeType="1"/>
          </p:cNvSpPr>
          <p:nvPr/>
        </p:nvSpPr>
        <p:spPr bwMode="auto">
          <a:xfrm>
            <a:off x="6459538" y="1443038"/>
            <a:ext cx="965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9145" name="Line 9"/>
          <p:cNvSpPr>
            <a:spLocks noChangeShapeType="1"/>
          </p:cNvSpPr>
          <p:nvPr/>
        </p:nvSpPr>
        <p:spPr bwMode="auto">
          <a:xfrm>
            <a:off x="6491288" y="2700338"/>
            <a:ext cx="965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9146" name="Line 10"/>
          <p:cNvSpPr>
            <a:spLocks noChangeShapeType="1"/>
          </p:cNvSpPr>
          <p:nvPr/>
        </p:nvSpPr>
        <p:spPr bwMode="auto">
          <a:xfrm>
            <a:off x="6507163" y="2052638"/>
            <a:ext cx="9636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9147" name="Rectangle 11"/>
          <p:cNvSpPr>
            <a:spLocks noChangeArrowheads="1"/>
          </p:cNvSpPr>
          <p:nvPr/>
        </p:nvSpPr>
        <p:spPr bwMode="auto">
          <a:xfrm>
            <a:off x="5857875" y="1274763"/>
            <a:ext cx="544513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Zero</a:t>
            </a:r>
          </a:p>
        </p:txBody>
      </p:sp>
      <p:sp>
        <p:nvSpPr>
          <p:cNvPr id="219148" name="Rectangle 12"/>
          <p:cNvSpPr>
            <a:spLocks noChangeArrowheads="1"/>
          </p:cNvSpPr>
          <p:nvPr/>
        </p:nvSpPr>
        <p:spPr bwMode="auto">
          <a:xfrm>
            <a:off x="5886450" y="1795463"/>
            <a:ext cx="515938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 b="1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</a:t>
            </a:r>
          </a:p>
        </p:txBody>
      </p:sp>
      <p:sp>
        <p:nvSpPr>
          <p:cNvPr id="219149" name="Rectangle 13"/>
          <p:cNvSpPr>
            <a:spLocks noChangeArrowheads="1"/>
          </p:cNvSpPr>
          <p:nvPr/>
        </p:nvSpPr>
        <p:spPr bwMode="auto">
          <a:xfrm>
            <a:off x="5886450" y="2544763"/>
            <a:ext cx="515938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Two</a:t>
            </a:r>
          </a:p>
        </p:txBody>
      </p:sp>
      <p:sp>
        <p:nvSpPr>
          <p:cNvPr id="219150" name="Rectangle 14"/>
          <p:cNvSpPr>
            <a:spLocks noChangeArrowheads="1"/>
          </p:cNvSpPr>
          <p:nvPr/>
        </p:nvSpPr>
        <p:spPr bwMode="auto">
          <a:xfrm>
            <a:off x="7126288" y="1122363"/>
            <a:ext cx="98742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($90, $90)</a:t>
            </a:r>
          </a:p>
        </p:txBody>
      </p:sp>
      <p:sp>
        <p:nvSpPr>
          <p:cNvPr id="219151" name="Rectangle 15"/>
          <p:cNvSpPr>
            <a:spLocks noChangeArrowheads="1"/>
          </p:cNvSpPr>
          <p:nvPr/>
        </p:nvSpPr>
        <p:spPr bwMode="auto">
          <a:xfrm>
            <a:off x="7126288" y="1731963"/>
            <a:ext cx="1085850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 b="1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($75, $100)</a:t>
            </a:r>
          </a:p>
        </p:txBody>
      </p:sp>
      <p:sp>
        <p:nvSpPr>
          <p:cNvPr id="219152" name="Rectangle 16"/>
          <p:cNvSpPr>
            <a:spLocks noChangeArrowheads="1"/>
          </p:cNvSpPr>
          <p:nvPr/>
        </p:nvSpPr>
        <p:spPr bwMode="auto">
          <a:xfrm>
            <a:off x="7126288" y="2366963"/>
            <a:ext cx="98742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($45, $90)</a:t>
            </a:r>
          </a:p>
        </p:txBody>
      </p:sp>
      <p:sp>
        <p:nvSpPr>
          <p:cNvPr id="219153" name="Line 17"/>
          <p:cNvSpPr>
            <a:spLocks noChangeShapeType="1"/>
          </p:cNvSpPr>
          <p:nvPr/>
        </p:nvSpPr>
        <p:spPr bwMode="auto">
          <a:xfrm flipV="1">
            <a:off x="5710238" y="3351213"/>
            <a:ext cx="741362" cy="608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9154" name="Line 18"/>
          <p:cNvSpPr>
            <a:spLocks noChangeShapeType="1"/>
          </p:cNvSpPr>
          <p:nvPr/>
        </p:nvSpPr>
        <p:spPr bwMode="auto">
          <a:xfrm>
            <a:off x="5713413" y="3962400"/>
            <a:ext cx="8334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9155" name="Line 19"/>
          <p:cNvSpPr>
            <a:spLocks noChangeShapeType="1"/>
          </p:cNvSpPr>
          <p:nvPr/>
        </p:nvSpPr>
        <p:spPr bwMode="auto">
          <a:xfrm>
            <a:off x="5705475" y="3956050"/>
            <a:ext cx="784225" cy="6413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9156" name="Line 20"/>
          <p:cNvSpPr>
            <a:spLocks noChangeShapeType="1"/>
          </p:cNvSpPr>
          <p:nvPr/>
        </p:nvSpPr>
        <p:spPr bwMode="auto">
          <a:xfrm>
            <a:off x="6459538" y="3348038"/>
            <a:ext cx="965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9157" name="Line 21"/>
          <p:cNvSpPr>
            <a:spLocks noChangeShapeType="1"/>
          </p:cNvSpPr>
          <p:nvPr/>
        </p:nvSpPr>
        <p:spPr bwMode="auto">
          <a:xfrm>
            <a:off x="6491288" y="4605338"/>
            <a:ext cx="965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9158" name="Line 22"/>
          <p:cNvSpPr>
            <a:spLocks noChangeShapeType="1"/>
          </p:cNvSpPr>
          <p:nvPr/>
        </p:nvSpPr>
        <p:spPr bwMode="auto">
          <a:xfrm>
            <a:off x="6507163" y="3957638"/>
            <a:ext cx="9636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9159" name="Rectangle 23"/>
          <p:cNvSpPr>
            <a:spLocks noChangeArrowheads="1"/>
          </p:cNvSpPr>
          <p:nvPr/>
        </p:nvSpPr>
        <p:spPr bwMode="auto">
          <a:xfrm>
            <a:off x="5856288" y="3179763"/>
            <a:ext cx="544512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Zero</a:t>
            </a:r>
          </a:p>
        </p:txBody>
      </p:sp>
      <p:sp>
        <p:nvSpPr>
          <p:cNvPr id="219160" name="Rectangle 24"/>
          <p:cNvSpPr>
            <a:spLocks noChangeArrowheads="1"/>
          </p:cNvSpPr>
          <p:nvPr/>
        </p:nvSpPr>
        <p:spPr bwMode="auto">
          <a:xfrm>
            <a:off x="5886450" y="3700463"/>
            <a:ext cx="515938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 b="1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</a:t>
            </a:r>
          </a:p>
        </p:txBody>
      </p:sp>
      <p:sp>
        <p:nvSpPr>
          <p:cNvPr id="219161" name="Rectangle 25"/>
          <p:cNvSpPr>
            <a:spLocks noChangeArrowheads="1"/>
          </p:cNvSpPr>
          <p:nvPr/>
        </p:nvSpPr>
        <p:spPr bwMode="auto">
          <a:xfrm>
            <a:off x="5886450" y="4449763"/>
            <a:ext cx="515938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Two</a:t>
            </a:r>
          </a:p>
        </p:txBody>
      </p:sp>
      <p:sp>
        <p:nvSpPr>
          <p:cNvPr id="219162" name="Rectangle 26"/>
          <p:cNvSpPr>
            <a:spLocks noChangeArrowheads="1"/>
          </p:cNvSpPr>
          <p:nvPr/>
        </p:nvSpPr>
        <p:spPr bwMode="auto">
          <a:xfrm>
            <a:off x="7126288" y="3027363"/>
            <a:ext cx="1085850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($100, $75)</a:t>
            </a:r>
          </a:p>
        </p:txBody>
      </p:sp>
      <p:sp>
        <p:nvSpPr>
          <p:cNvPr id="219163" name="Rectangle 27"/>
          <p:cNvSpPr>
            <a:spLocks noChangeArrowheads="1"/>
          </p:cNvSpPr>
          <p:nvPr/>
        </p:nvSpPr>
        <p:spPr bwMode="auto">
          <a:xfrm>
            <a:off x="7126288" y="3636963"/>
            <a:ext cx="98742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 b="1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($80, $80)</a:t>
            </a:r>
          </a:p>
        </p:txBody>
      </p:sp>
      <p:sp>
        <p:nvSpPr>
          <p:cNvPr id="219164" name="Rectangle 28"/>
          <p:cNvSpPr>
            <a:spLocks noChangeArrowheads="1"/>
          </p:cNvSpPr>
          <p:nvPr/>
        </p:nvSpPr>
        <p:spPr bwMode="auto">
          <a:xfrm>
            <a:off x="7126288" y="4271963"/>
            <a:ext cx="98742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($40, $60)</a:t>
            </a:r>
          </a:p>
        </p:txBody>
      </p:sp>
      <p:sp>
        <p:nvSpPr>
          <p:cNvPr id="219165" name="Line 29"/>
          <p:cNvSpPr>
            <a:spLocks noChangeShapeType="1"/>
          </p:cNvSpPr>
          <p:nvPr/>
        </p:nvSpPr>
        <p:spPr bwMode="auto">
          <a:xfrm flipV="1">
            <a:off x="5710238" y="5218113"/>
            <a:ext cx="741362" cy="608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9166" name="Line 30"/>
          <p:cNvSpPr>
            <a:spLocks noChangeShapeType="1"/>
          </p:cNvSpPr>
          <p:nvPr/>
        </p:nvSpPr>
        <p:spPr bwMode="auto">
          <a:xfrm>
            <a:off x="5713413" y="5829300"/>
            <a:ext cx="8334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9167" name="Line 31"/>
          <p:cNvSpPr>
            <a:spLocks noChangeShapeType="1"/>
          </p:cNvSpPr>
          <p:nvPr/>
        </p:nvSpPr>
        <p:spPr bwMode="auto">
          <a:xfrm>
            <a:off x="5705475" y="5822950"/>
            <a:ext cx="784225" cy="6413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9168" name="Line 32"/>
          <p:cNvSpPr>
            <a:spLocks noChangeShapeType="1"/>
          </p:cNvSpPr>
          <p:nvPr/>
        </p:nvSpPr>
        <p:spPr bwMode="auto">
          <a:xfrm>
            <a:off x="6459538" y="5214938"/>
            <a:ext cx="965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9169" name="Line 33"/>
          <p:cNvSpPr>
            <a:spLocks noChangeShapeType="1"/>
          </p:cNvSpPr>
          <p:nvPr/>
        </p:nvSpPr>
        <p:spPr bwMode="auto">
          <a:xfrm>
            <a:off x="6491288" y="6472238"/>
            <a:ext cx="965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9170" name="Line 34"/>
          <p:cNvSpPr>
            <a:spLocks noChangeShapeType="1"/>
          </p:cNvSpPr>
          <p:nvPr/>
        </p:nvSpPr>
        <p:spPr bwMode="auto">
          <a:xfrm>
            <a:off x="6507163" y="5824538"/>
            <a:ext cx="9636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9171" name="Rectangle 35"/>
          <p:cNvSpPr>
            <a:spLocks noChangeArrowheads="1"/>
          </p:cNvSpPr>
          <p:nvPr/>
        </p:nvSpPr>
        <p:spPr bwMode="auto">
          <a:xfrm>
            <a:off x="5856288" y="5046663"/>
            <a:ext cx="544512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 b="1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Zero</a:t>
            </a:r>
          </a:p>
        </p:txBody>
      </p:sp>
      <p:sp>
        <p:nvSpPr>
          <p:cNvPr id="219172" name="Rectangle 36"/>
          <p:cNvSpPr>
            <a:spLocks noChangeArrowheads="1"/>
          </p:cNvSpPr>
          <p:nvPr/>
        </p:nvSpPr>
        <p:spPr bwMode="auto">
          <a:xfrm>
            <a:off x="5886450" y="5567363"/>
            <a:ext cx="515938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</a:t>
            </a:r>
          </a:p>
        </p:txBody>
      </p:sp>
      <p:sp>
        <p:nvSpPr>
          <p:cNvPr id="219173" name="Rectangle 37"/>
          <p:cNvSpPr>
            <a:spLocks noChangeArrowheads="1"/>
          </p:cNvSpPr>
          <p:nvPr/>
        </p:nvSpPr>
        <p:spPr bwMode="auto">
          <a:xfrm>
            <a:off x="5886450" y="6316663"/>
            <a:ext cx="515938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Two</a:t>
            </a:r>
          </a:p>
        </p:txBody>
      </p:sp>
      <p:sp>
        <p:nvSpPr>
          <p:cNvPr id="219174" name="Rectangle 38"/>
          <p:cNvSpPr>
            <a:spLocks noChangeArrowheads="1"/>
          </p:cNvSpPr>
          <p:nvPr/>
        </p:nvSpPr>
        <p:spPr bwMode="auto">
          <a:xfrm>
            <a:off x="7126288" y="4894263"/>
            <a:ext cx="98742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 b="1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($90, $45)</a:t>
            </a:r>
          </a:p>
        </p:txBody>
      </p:sp>
      <p:sp>
        <p:nvSpPr>
          <p:cNvPr id="219175" name="Rectangle 39"/>
          <p:cNvSpPr>
            <a:spLocks noChangeArrowheads="1"/>
          </p:cNvSpPr>
          <p:nvPr/>
        </p:nvSpPr>
        <p:spPr bwMode="auto">
          <a:xfrm>
            <a:off x="7126288" y="5503863"/>
            <a:ext cx="98742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($60, $40)</a:t>
            </a:r>
          </a:p>
        </p:txBody>
      </p:sp>
      <p:sp>
        <p:nvSpPr>
          <p:cNvPr id="219176" name="Rectangle 40"/>
          <p:cNvSpPr>
            <a:spLocks noChangeArrowheads="1"/>
          </p:cNvSpPr>
          <p:nvPr/>
        </p:nvSpPr>
        <p:spPr bwMode="auto">
          <a:xfrm>
            <a:off x="7126288" y="6138863"/>
            <a:ext cx="79057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($0, $0)</a:t>
            </a:r>
          </a:p>
        </p:txBody>
      </p:sp>
      <p:sp>
        <p:nvSpPr>
          <p:cNvPr id="219177" name="Line 41"/>
          <p:cNvSpPr>
            <a:spLocks noChangeShapeType="1"/>
          </p:cNvSpPr>
          <p:nvPr/>
        </p:nvSpPr>
        <p:spPr bwMode="auto">
          <a:xfrm flipH="1">
            <a:off x="2130425" y="3959225"/>
            <a:ext cx="35591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9178" name="Line 42"/>
          <p:cNvSpPr>
            <a:spLocks noChangeShapeType="1"/>
          </p:cNvSpPr>
          <p:nvPr/>
        </p:nvSpPr>
        <p:spPr bwMode="auto">
          <a:xfrm>
            <a:off x="2130425" y="3973513"/>
            <a:ext cx="3573463" cy="1841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9179" name="Oval 43"/>
          <p:cNvSpPr>
            <a:spLocks noChangeArrowheads="1"/>
          </p:cNvSpPr>
          <p:nvPr/>
        </p:nvSpPr>
        <p:spPr bwMode="auto">
          <a:xfrm>
            <a:off x="5629275" y="3879850"/>
            <a:ext cx="206375" cy="14446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9180" name="Oval 44"/>
          <p:cNvSpPr>
            <a:spLocks noChangeArrowheads="1"/>
          </p:cNvSpPr>
          <p:nvPr/>
        </p:nvSpPr>
        <p:spPr bwMode="auto">
          <a:xfrm>
            <a:off x="5629275" y="5746750"/>
            <a:ext cx="206375" cy="14446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9181" name="Line 45"/>
          <p:cNvSpPr>
            <a:spLocks noChangeShapeType="1"/>
          </p:cNvSpPr>
          <p:nvPr/>
        </p:nvSpPr>
        <p:spPr bwMode="auto">
          <a:xfrm flipV="1">
            <a:off x="2128838" y="2039938"/>
            <a:ext cx="3619500" cy="19288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9182" name="Oval 46"/>
          <p:cNvSpPr>
            <a:spLocks noChangeArrowheads="1"/>
          </p:cNvSpPr>
          <p:nvPr/>
        </p:nvSpPr>
        <p:spPr bwMode="auto">
          <a:xfrm>
            <a:off x="5629275" y="1974850"/>
            <a:ext cx="206375" cy="14446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9183" name="Oval 47"/>
          <p:cNvSpPr>
            <a:spLocks noChangeArrowheads="1"/>
          </p:cNvSpPr>
          <p:nvPr/>
        </p:nvSpPr>
        <p:spPr bwMode="auto">
          <a:xfrm>
            <a:off x="2051050" y="3892550"/>
            <a:ext cx="204788" cy="14446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9184" name="Rectangle 48"/>
          <p:cNvSpPr>
            <a:spLocks noChangeArrowheads="1"/>
          </p:cNvSpPr>
          <p:nvPr/>
        </p:nvSpPr>
        <p:spPr bwMode="auto">
          <a:xfrm>
            <a:off x="1004888" y="3409950"/>
            <a:ext cx="102870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McD’s</a:t>
            </a:r>
          </a:p>
        </p:txBody>
      </p:sp>
      <p:sp>
        <p:nvSpPr>
          <p:cNvPr id="219185" name="Rectangle 49"/>
          <p:cNvSpPr>
            <a:spLocks noChangeArrowheads="1"/>
          </p:cNvSpPr>
          <p:nvPr/>
        </p:nvSpPr>
        <p:spPr bwMode="auto">
          <a:xfrm>
            <a:off x="3382963" y="2530475"/>
            <a:ext cx="703262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Zero</a:t>
            </a:r>
          </a:p>
        </p:txBody>
      </p:sp>
      <p:sp>
        <p:nvSpPr>
          <p:cNvPr id="219186" name="Rectangle 50"/>
          <p:cNvSpPr>
            <a:spLocks noChangeArrowheads="1"/>
          </p:cNvSpPr>
          <p:nvPr/>
        </p:nvSpPr>
        <p:spPr bwMode="auto">
          <a:xfrm>
            <a:off x="3382963" y="3609975"/>
            <a:ext cx="660400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</a:t>
            </a:r>
          </a:p>
        </p:txBody>
      </p:sp>
      <p:sp>
        <p:nvSpPr>
          <p:cNvPr id="219187" name="Rectangle 51"/>
          <p:cNvSpPr>
            <a:spLocks noChangeArrowheads="1"/>
          </p:cNvSpPr>
          <p:nvPr/>
        </p:nvSpPr>
        <p:spPr bwMode="auto">
          <a:xfrm>
            <a:off x="3382963" y="4841875"/>
            <a:ext cx="661987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Two</a:t>
            </a:r>
          </a:p>
        </p:txBody>
      </p:sp>
      <p:sp>
        <p:nvSpPr>
          <p:cNvPr id="219188" name="Rectangle 52"/>
          <p:cNvSpPr>
            <a:spLocks noChangeArrowheads="1"/>
          </p:cNvSpPr>
          <p:nvPr/>
        </p:nvSpPr>
        <p:spPr bwMode="auto">
          <a:xfrm>
            <a:off x="4995863" y="3505200"/>
            <a:ext cx="58737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BK</a:t>
            </a:r>
          </a:p>
        </p:txBody>
      </p:sp>
      <p:sp>
        <p:nvSpPr>
          <p:cNvPr id="219189" name="Rectangle 53"/>
          <p:cNvSpPr>
            <a:spLocks noChangeArrowheads="1"/>
          </p:cNvSpPr>
          <p:nvPr/>
        </p:nvSpPr>
        <p:spPr bwMode="auto">
          <a:xfrm>
            <a:off x="4995863" y="1655763"/>
            <a:ext cx="58737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BK</a:t>
            </a:r>
          </a:p>
        </p:txBody>
      </p:sp>
      <p:sp>
        <p:nvSpPr>
          <p:cNvPr id="219190" name="Rectangle 54"/>
          <p:cNvSpPr>
            <a:spLocks noChangeArrowheads="1"/>
          </p:cNvSpPr>
          <p:nvPr/>
        </p:nvSpPr>
        <p:spPr bwMode="auto">
          <a:xfrm>
            <a:off x="4949825" y="5783263"/>
            <a:ext cx="58737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BK</a:t>
            </a:r>
          </a:p>
        </p:txBody>
      </p:sp>
      <p:sp>
        <p:nvSpPr>
          <p:cNvPr id="219191" name="Rectangle 55"/>
          <p:cNvSpPr>
            <a:spLocks noChangeArrowheads="1"/>
          </p:cNvSpPr>
          <p:nvPr/>
        </p:nvSpPr>
        <p:spPr bwMode="auto">
          <a:xfrm>
            <a:off x="1588" y="153988"/>
            <a:ext cx="9140825" cy="7588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28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Example:  Adding Complexity - Sequential Game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Oval 2"/>
          <p:cNvSpPr>
            <a:spLocks noChangeArrowheads="1"/>
          </p:cNvSpPr>
          <p:nvPr/>
        </p:nvSpPr>
        <p:spPr bwMode="auto">
          <a:xfrm>
            <a:off x="7135813" y="4756150"/>
            <a:ext cx="1017587" cy="588963"/>
          </a:xfrm>
          <a:prstGeom prst="ellipse">
            <a:avLst/>
          </a:prstGeom>
          <a:solidFill>
            <a:srgbClr val="00FFFF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1187" name="Rectangle 3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1188" name="Rectangle 4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1189" name="Rectangle 5" descr="50%"/>
          <p:cNvSpPr>
            <a:spLocks noChangeArrowheads="1"/>
          </p:cNvSpPr>
          <p:nvPr/>
        </p:nvSpPr>
        <p:spPr bwMode="auto">
          <a:xfrm>
            <a:off x="1588" y="1066800"/>
            <a:ext cx="9140825" cy="5638800"/>
          </a:xfrm>
          <a:prstGeom prst="rect">
            <a:avLst/>
          </a:prstGeom>
          <a:pattFill prst="pct50">
            <a:fgClr>
              <a:srgbClr val="FF9900">
                <a:alpha val="50000"/>
              </a:srgbClr>
            </a:fgClr>
            <a:bgClr>
              <a:srgbClr val="FFFFFF">
                <a:alpha val="50000"/>
              </a:srgbClr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1190" name="Line 6"/>
          <p:cNvSpPr>
            <a:spLocks noChangeShapeType="1"/>
          </p:cNvSpPr>
          <p:nvPr/>
        </p:nvSpPr>
        <p:spPr bwMode="auto">
          <a:xfrm flipV="1">
            <a:off x="5710238" y="1446213"/>
            <a:ext cx="741362" cy="608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1191" name="Line 7"/>
          <p:cNvSpPr>
            <a:spLocks noChangeShapeType="1"/>
          </p:cNvSpPr>
          <p:nvPr/>
        </p:nvSpPr>
        <p:spPr bwMode="auto">
          <a:xfrm>
            <a:off x="5713413" y="2057400"/>
            <a:ext cx="8334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1192" name="Line 8"/>
          <p:cNvSpPr>
            <a:spLocks noChangeShapeType="1"/>
          </p:cNvSpPr>
          <p:nvPr/>
        </p:nvSpPr>
        <p:spPr bwMode="auto">
          <a:xfrm>
            <a:off x="5705475" y="2051050"/>
            <a:ext cx="784225" cy="6413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1193" name="Line 9"/>
          <p:cNvSpPr>
            <a:spLocks noChangeShapeType="1"/>
          </p:cNvSpPr>
          <p:nvPr/>
        </p:nvSpPr>
        <p:spPr bwMode="auto">
          <a:xfrm>
            <a:off x="6459538" y="1443038"/>
            <a:ext cx="965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1194" name="Line 10"/>
          <p:cNvSpPr>
            <a:spLocks noChangeShapeType="1"/>
          </p:cNvSpPr>
          <p:nvPr/>
        </p:nvSpPr>
        <p:spPr bwMode="auto">
          <a:xfrm>
            <a:off x="6491288" y="2700338"/>
            <a:ext cx="965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1195" name="Line 11"/>
          <p:cNvSpPr>
            <a:spLocks noChangeShapeType="1"/>
          </p:cNvSpPr>
          <p:nvPr/>
        </p:nvSpPr>
        <p:spPr bwMode="auto">
          <a:xfrm>
            <a:off x="6507163" y="2052638"/>
            <a:ext cx="9636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1196" name="Rectangle 12"/>
          <p:cNvSpPr>
            <a:spLocks noChangeArrowheads="1"/>
          </p:cNvSpPr>
          <p:nvPr/>
        </p:nvSpPr>
        <p:spPr bwMode="auto">
          <a:xfrm>
            <a:off x="5857875" y="1274763"/>
            <a:ext cx="544513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Zero</a:t>
            </a:r>
          </a:p>
        </p:txBody>
      </p:sp>
      <p:sp>
        <p:nvSpPr>
          <p:cNvPr id="221197" name="Rectangle 13"/>
          <p:cNvSpPr>
            <a:spLocks noChangeArrowheads="1"/>
          </p:cNvSpPr>
          <p:nvPr/>
        </p:nvSpPr>
        <p:spPr bwMode="auto">
          <a:xfrm>
            <a:off x="5886450" y="1795463"/>
            <a:ext cx="515938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 b="1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</a:t>
            </a:r>
          </a:p>
        </p:txBody>
      </p:sp>
      <p:sp>
        <p:nvSpPr>
          <p:cNvPr id="221198" name="Rectangle 14"/>
          <p:cNvSpPr>
            <a:spLocks noChangeArrowheads="1"/>
          </p:cNvSpPr>
          <p:nvPr/>
        </p:nvSpPr>
        <p:spPr bwMode="auto">
          <a:xfrm>
            <a:off x="5886450" y="2544763"/>
            <a:ext cx="515938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Two</a:t>
            </a:r>
          </a:p>
        </p:txBody>
      </p:sp>
      <p:sp>
        <p:nvSpPr>
          <p:cNvPr id="221199" name="Rectangle 15"/>
          <p:cNvSpPr>
            <a:spLocks noChangeArrowheads="1"/>
          </p:cNvSpPr>
          <p:nvPr/>
        </p:nvSpPr>
        <p:spPr bwMode="auto">
          <a:xfrm>
            <a:off x="7126288" y="1122363"/>
            <a:ext cx="98742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($90, $90)</a:t>
            </a:r>
          </a:p>
        </p:txBody>
      </p:sp>
      <p:sp>
        <p:nvSpPr>
          <p:cNvPr id="221200" name="Rectangle 16"/>
          <p:cNvSpPr>
            <a:spLocks noChangeArrowheads="1"/>
          </p:cNvSpPr>
          <p:nvPr/>
        </p:nvSpPr>
        <p:spPr bwMode="auto">
          <a:xfrm>
            <a:off x="7126288" y="1731963"/>
            <a:ext cx="1085850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 b="1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($75, $100)</a:t>
            </a:r>
          </a:p>
        </p:txBody>
      </p:sp>
      <p:sp>
        <p:nvSpPr>
          <p:cNvPr id="221201" name="Rectangle 17"/>
          <p:cNvSpPr>
            <a:spLocks noChangeArrowheads="1"/>
          </p:cNvSpPr>
          <p:nvPr/>
        </p:nvSpPr>
        <p:spPr bwMode="auto">
          <a:xfrm>
            <a:off x="7126288" y="2366963"/>
            <a:ext cx="98742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($45, $90)</a:t>
            </a:r>
          </a:p>
        </p:txBody>
      </p:sp>
      <p:sp>
        <p:nvSpPr>
          <p:cNvPr id="221202" name="Line 18"/>
          <p:cNvSpPr>
            <a:spLocks noChangeShapeType="1"/>
          </p:cNvSpPr>
          <p:nvPr/>
        </p:nvSpPr>
        <p:spPr bwMode="auto">
          <a:xfrm flipV="1">
            <a:off x="5710238" y="3351213"/>
            <a:ext cx="741362" cy="608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1203" name="Line 19"/>
          <p:cNvSpPr>
            <a:spLocks noChangeShapeType="1"/>
          </p:cNvSpPr>
          <p:nvPr/>
        </p:nvSpPr>
        <p:spPr bwMode="auto">
          <a:xfrm>
            <a:off x="5713413" y="3962400"/>
            <a:ext cx="8334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1204" name="Line 20"/>
          <p:cNvSpPr>
            <a:spLocks noChangeShapeType="1"/>
          </p:cNvSpPr>
          <p:nvPr/>
        </p:nvSpPr>
        <p:spPr bwMode="auto">
          <a:xfrm>
            <a:off x="5705475" y="3956050"/>
            <a:ext cx="784225" cy="6413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1205" name="Line 21"/>
          <p:cNvSpPr>
            <a:spLocks noChangeShapeType="1"/>
          </p:cNvSpPr>
          <p:nvPr/>
        </p:nvSpPr>
        <p:spPr bwMode="auto">
          <a:xfrm>
            <a:off x="6459538" y="3348038"/>
            <a:ext cx="965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1206" name="Line 22"/>
          <p:cNvSpPr>
            <a:spLocks noChangeShapeType="1"/>
          </p:cNvSpPr>
          <p:nvPr/>
        </p:nvSpPr>
        <p:spPr bwMode="auto">
          <a:xfrm>
            <a:off x="6491288" y="4605338"/>
            <a:ext cx="965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1207" name="Line 23"/>
          <p:cNvSpPr>
            <a:spLocks noChangeShapeType="1"/>
          </p:cNvSpPr>
          <p:nvPr/>
        </p:nvSpPr>
        <p:spPr bwMode="auto">
          <a:xfrm>
            <a:off x="6507163" y="3957638"/>
            <a:ext cx="9636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1208" name="Rectangle 24"/>
          <p:cNvSpPr>
            <a:spLocks noChangeArrowheads="1"/>
          </p:cNvSpPr>
          <p:nvPr/>
        </p:nvSpPr>
        <p:spPr bwMode="auto">
          <a:xfrm>
            <a:off x="5856288" y="3179763"/>
            <a:ext cx="544512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Zero</a:t>
            </a:r>
          </a:p>
        </p:txBody>
      </p:sp>
      <p:sp>
        <p:nvSpPr>
          <p:cNvPr id="221209" name="Rectangle 25"/>
          <p:cNvSpPr>
            <a:spLocks noChangeArrowheads="1"/>
          </p:cNvSpPr>
          <p:nvPr/>
        </p:nvSpPr>
        <p:spPr bwMode="auto">
          <a:xfrm>
            <a:off x="5886450" y="3700463"/>
            <a:ext cx="515938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 b="1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</a:t>
            </a:r>
          </a:p>
        </p:txBody>
      </p:sp>
      <p:sp>
        <p:nvSpPr>
          <p:cNvPr id="221210" name="Rectangle 26"/>
          <p:cNvSpPr>
            <a:spLocks noChangeArrowheads="1"/>
          </p:cNvSpPr>
          <p:nvPr/>
        </p:nvSpPr>
        <p:spPr bwMode="auto">
          <a:xfrm>
            <a:off x="5886450" y="4449763"/>
            <a:ext cx="515938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Two</a:t>
            </a:r>
          </a:p>
        </p:txBody>
      </p:sp>
      <p:sp>
        <p:nvSpPr>
          <p:cNvPr id="221211" name="Rectangle 27"/>
          <p:cNvSpPr>
            <a:spLocks noChangeArrowheads="1"/>
          </p:cNvSpPr>
          <p:nvPr/>
        </p:nvSpPr>
        <p:spPr bwMode="auto">
          <a:xfrm>
            <a:off x="7126288" y="3027363"/>
            <a:ext cx="1085850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($100, $75)</a:t>
            </a:r>
          </a:p>
        </p:txBody>
      </p:sp>
      <p:sp>
        <p:nvSpPr>
          <p:cNvPr id="221212" name="Rectangle 28"/>
          <p:cNvSpPr>
            <a:spLocks noChangeArrowheads="1"/>
          </p:cNvSpPr>
          <p:nvPr/>
        </p:nvSpPr>
        <p:spPr bwMode="auto">
          <a:xfrm>
            <a:off x="7126288" y="3636963"/>
            <a:ext cx="98742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 b="1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($80, $80)</a:t>
            </a:r>
          </a:p>
        </p:txBody>
      </p:sp>
      <p:sp>
        <p:nvSpPr>
          <p:cNvPr id="221213" name="Rectangle 29"/>
          <p:cNvSpPr>
            <a:spLocks noChangeArrowheads="1"/>
          </p:cNvSpPr>
          <p:nvPr/>
        </p:nvSpPr>
        <p:spPr bwMode="auto">
          <a:xfrm>
            <a:off x="7126288" y="4271963"/>
            <a:ext cx="98742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($40, $60)</a:t>
            </a:r>
          </a:p>
        </p:txBody>
      </p:sp>
      <p:sp>
        <p:nvSpPr>
          <p:cNvPr id="221214" name="Line 30"/>
          <p:cNvSpPr>
            <a:spLocks noChangeShapeType="1"/>
          </p:cNvSpPr>
          <p:nvPr/>
        </p:nvSpPr>
        <p:spPr bwMode="auto">
          <a:xfrm flipV="1">
            <a:off x="5710238" y="5218113"/>
            <a:ext cx="741362" cy="608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1215" name="Line 31"/>
          <p:cNvSpPr>
            <a:spLocks noChangeShapeType="1"/>
          </p:cNvSpPr>
          <p:nvPr/>
        </p:nvSpPr>
        <p:spPr bwMode="auto">
          <a:xfrm>
            <a:off x="5713413" y="5829300"/>
            <a:ext cx="8334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1216" name="Line 32"/>
          <p:cNvSpPr>
            <a:spLocks noChangeShapeType="1"/>
          </p:cNvSpPr>
          <p:nvPr/>
        </p:nvSpPr>
        <p:spPr bwMode="auto">
          <a:xfrm>
            <a:off x="5705475" y="5822950"/>
            <a:ext cx="784225" cy="6413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1217" name="Line 33"/>
          <p:cNvSpPr>
            <a:spLocks noChangeShapeType="1"/>
          </p:cNvSpPr>
          <p:nvPr/>
        </p:nvSpPr>
        <p:spPr bwMode="auto">
          <a:xfrm>
            <a:off x="6459538" y="5214938"/>
            <a:ext cx="965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1218" name="Line 34"/>
          <p:cNvSpPr>
            <a:spLocks noChangeShapeType="1"/>
          </p:cNvSpPr>
          <p:nvPr/>
        </p:nvSpPr>
        <p:spPr bwMode="auto">
          <a:xfrm>
            <a:off x="6491288" y="6472238"/>
            <a:ext cx="965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1219" name="Line 35"/>
          <p:cNvSpPr>
            <a:spLocks noChangeShapeType="1"/>
          </p:cNvSpPr>
          <p:nvPr/>
        </p:nvSpPr>
        <p:spPr bwMode="auto">
          <a:xfrm>
            <a:off x="6507163" y="5824538"/>
            <a:ext cx="9636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1220" name="Rectangle 36"/>
          <p:cNvSpPr>
            <a:spLocks noChangeArrowheads="1"/>
          </p:cNvSpPr>
          <p:nvPr/>
        </p:nvSpPr>
        <p:spPr bwMode="auto">
          <a:xfrm>
            <a:off x="5856288" y="5046663"/>
            <a:ext cx="544512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 b="1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Zero</a:t>
            </a:r>
          </a:p>
        </p:txBody>
      </p:sp>
      <p:sp>
        <p:nvSpPr>
          <p:cNvPr id="221221" name="Rectangle 37"/>
          <p:cNvSpPr>
            <a:spLocks noChangeArrowheads="1"/>
          </p:cNvSpPr>
          <p:nvPr/>
        </p:nvSpPr>
        <p:spPr bwMode="auto">
          <a:xfrm>
            <a:off x="5886450" y="5567363"/>
            <a:ext cx="515938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</a:t>
            </a:r>
          </a:p>
        </p:txBody>
      </p:sp>
      <p:sp>
        <p:nvSpPr>
          <p:cNvPr id="221222" name="Rectangle 38"/>
          <p:cNvSpPr>
            <a:spLocks noChangeArrowheads="1"/>
          </p:cNvSpPr>
          <p:nvPr/>
        </p:nvSpPr>
        <p:spPr bwMode="auto">
          <a:xfrm>
            <a:off x="5886450" y="6316663"/>
            <a:ext cx="515938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Two</a:t>
            </a:r>
          </a:p>
        </p:txBody>
      </p:sp>
      <p:sp>
        <p:nvSpPr>
          <p:cNvPr id="221223" name="Rectangle 39"/>
          <p:cNvSpPr>
            <a:spLocks noChangeArrowheads="1"/>
          </p:cNvSpPr>
          <p:nvPr/>
        </p:nvSpPr>
        <p:spPr bwMode="auto">
          <a:xfrm>
            <a:off x="7126288" y="4894263"/>
            <a:ext cx="98742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 b="1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($90, $45)</a:t>
            </a:r>
          </a:p>
        </p:txBody>
      </p:sp>
      <p:sp>
        <p:nvSpPr>
          <p:cNvPr id="221224" name="Rectangle 40"/>
          <p:cNvSpPr>
            <a:spLocks noChangeArrowheads="1"/>
          </p:cNvSpPr>
          <p:nvPr/>
        </p:nvSpPr>
        <p:spPr bwMode="auto">
          <a:xfrm>
            <a:off x="7126288" y="5503863"/>
            <a:ext cx="98742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($60, $40)</a:t>
            </a:r>
          </a:p>
        </p:txBody>
      </p:sp>
      <p:sp>
        <p:nvSpPr>
          <p:cNvPr id="221225" name="Rectangle 41"/>
          <p:cNvSpPr>
            <a:spLocks noChangeArrowheads="1"/>
          </p:cNvSpPr>
          <p:nvPr/>
        </p:nvSpPr>
        <p:spPr bwMode="auto">
          <a:xfrm>
            <a:off x="7126288" y="6138863"/>
            <a:ext cx="790575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($0, $0)</a:t>
            </a:r>
          </a:p>
        </p:txBody>
      </p:sp>
      <p:sp>
        <p:nvSpPr>
          <p:cNvPr id="221226" name="Line 42"/>
          <p:cNvSpPr>
            <a:spLocks noChangeShapeType="1"/>
          </p:cNvSpPr>
          <p:nvPr/>
        </p:nvSpPr>
        <p:spPr bwMode="auto">
          <a:xfrm flipH="1">
            <a:off x="2130425" y="3959225"/>
            <a:ext cx="35591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1227" name="Line 43"/>
          <p:cNvSpPr>
            <a:spLocks noChangeShapeType="1"/>
          </p:cNvSpPr>
          <p:nvPr/>
        </p:nvSpPr>
        <p:spPr bwMode="auto">
          <a:xfrm>
            <a:off x="2130425" y="3973513"/>
            <a:ext cx="3573463" cy="1841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1228" name="Oval 44"/>
          <p:cNvSpPr>
            <a:spLocks noChangeArrowheads="1"/>
          </p:cNvSpPr>
          <p:nvPr/>
        </p:nvSpPr>
        <p:spPr bwMode="auto">
          <a:xfrm>
            <a:off x="5629275" y="3879850"/>
            <a:ext cx="206375" cy="14446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1229" name="Oval 45"/>
          <p:cNvSpPr>
            <a:spLocks noChangeArrowheads="1"/>
          </p:cNvSpPr>
          <p:nvPr/>
        </p:nvSpPr>
        <p:spPr bwMode="auto">
          <a:xfrm>
            <a:off x="5629275" y="5746750"/>
            <a:ext cx="206375" cy="14446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1230" name="Line 46"/>
          <p:cNvSpPr>
            <a:spLocks noChangeShapeType="1"/>
          </p:cNvSpPr>
          <p:nvPr/>
        </p:nvSpPr>
        <p:spPr bwMode="auto">
          <a:xfrm flipV="1">
            <a:off x="2128838" y="2039938"/>
            <a:ext cx="3619500" cy="19288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1231" name="Oval 47"/>
          <p:cNvSpPr>
            <a:spLocks noChangeArrowheads="1"/>
          </p:cNvSpPr>
          <p:nvPr/>
        </p:nvSpPr>
        <p:spPr bwMode="auto">
          <a:xfrm>
            <a:off x="5629275" y="1974850"/>
            <a:ext cx="206375" cy="14446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1232" name="Oval 48"/>
          <p:cNvSpPr>
            <a:spLocks noChangeArrowheads="1"/>
          </p:cNvSpPr>
          <p:nvPr/>
        </p:nvSpPr>
        <p:spPr bwMode="auto">
          <a:xfrm>
            <a:off x="2051050" y="3892550"/>
            <a:ext cx="204788" cy="144463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1233" name="Rectangle 49"/>
          <p:cNvSpPr>
            <a:spLocks noChangeArrowheads="1"/>
          </p:cNvSpPr>
          <p:nvPr/>
        </p:nvSpPr>
        <p:spPr bwMode="auto">
          <a:xfrm>
            <a:off x="1004888" y="3409950"/>
            <a:ext cx="102870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McD’s</a:t>
            </a:r>
          </a:p>
        </p:txBody>
      </p:sp>
      <p:sp>
        <p:nvSpPr>
          <p:cNvPr id="221234" name="Rectangle 50"/>
          <p:cNvSpPr>
            <a:spLocks noChangeArrowheads="1"/>
          </p:cNvSpPr>
          <p:nvPr/>
        </p:nvSpPr>
        <p:spPr bwMode="auto">
          <a:xfrm>
            <a:off x="3382963" y="2530475"/>
            <a:ext cx="703262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Zero</a:t>
            </a:r>
          </a:p>
        </p:txBody>
      </p:sp>
      <p:sp>
        <p:nvSpPr>
          <p:cNvPr id="221235" name="Rectangle 51"/>
          <p:cNvSpPr>
            <a:spLocks noChangeArrowheads="1"/>
          </p:cNvSpPr>
          <p:nvPr/>
        </p:nvSpPr>
        <p:spPr bwMode="auto">
          <a:xfrm>
            <a:off x="3382963" y="3609975"/>
            <a:ext cx="660400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One</a:t>
            </a:r>
          </a:p>
        </p:txBody>
      </p:sp>
      <p:sp>
        <p:nvSpPr>
          <p:cNvPr id="221236" name="Rectangle 52"/>
          <p:cNvSpPr>
            <a:spLocks noChangeArrowheads="1"/>
          </p:cNvSpPr>
          <p:nvPr/>
        </p:nvSpPr>
        <p:spPr bwMode="auto">
          <a:xfrm>
            <a:off x="3382963" y="4841875"/>
            <a:ext cx="661987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Two</a:t>
            </a:r>
          </a:p>
        </p:txBody>
      </p:sp>
      <p:sp>
        <p:nvSpPr>
          <p:cNvPr id="221237" name="Rectangle 53"/>
          <p:cNvSpPr>
            <a:spLocks noChangeArrowheads="1"/>
          </p:cNvSpPr>
          <p:nvPr/>
        </p:nvSpPr>
        <p:spPr bwMode="auto">
          <a:xfrm>
            <a:off x="4995863" y="3505200"/>
            <a:ext cx="58737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BK</a:t>
            </a:r>
          </a:p>
        </p:txBody>
      </p:sp>
      <p:sp>
        <p:nvSpPr>
          <p:cNvPr id="221238" name="Rectangle 54"/>
          <p:cNvSpPr>
            <a:spLocks noChangeArrowheads="1"/>
          </p:cNvSpPr>
          <p:nvPr/>
        </p:nvSpPr>
        <p:spPr bwMode="auto">
          <a:xfrm>
            <a:off x="4995863" y="1655763"/>
            <a:ext cx="58737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BK</a:t>
            </a:r>
          </a:p>
        </p:txBody>
      </p:sp>
      <p:sp>
        <p:nvSpPr>
          <p:cNvPr id="221239" name="Rectangle 55"/>
          <p:cNvSpPr>
            <a:spLocks noChangeArrowheads="1"/>
          </p:cNvSpPr>
          <p:nvPr/>
        </p:nvSpPr>
        <p:spPr bwMode="auto">
          <a:xfrm>
            <a:off x="4949825" y="5783263"/>
            <a:ext cx="58737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BK</a:t>
            </a:r>
          </a:p>
        </p:txBody>
      </p:sp>
      <p:sp>
        <p:nvSpPr>
          <p:cNvPr id="221240" name="Rectangle 56"/>
          <p:cNvSpPr>
            <a:spLocks noChangeArrowheads="1"/>
          </p:cNvSpPr>
          <p:nvPr/>
        </p:nvSpPr>
        <p:spPr bwMode="auto">
          <a:xfrm>
            <a:off x="1588" y="153988"/>
            <a:ext cx="9140825" cy="7588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28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Example:  Adding Complexity - Sequential Game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35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36" name="Rectangle 4"/>
          <p:cNvSpPr>
            <a:spLocks noChangeArrowheads="1"/>
          </p:cNvSpPr>
          <p:nvPr/>
        </p:nvSpPr>
        <p:spPr bwMode="auto">
          <a:xfrm>
            <a:off x="0" y="1219200"/>
            <a:ext cx="9140825" cy="2667000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37" name="Rectangle 5"/>
          <p:cNvSpPr>
            <a:spLocks noChangeArrowheads="1"/>
          </p:cNvSpPr>
          <p:nvPr/>
        </p:nvSpPr>
        <p:spPr bwMode="auto">
          <a:xfrm>
            <a:off x="1588" y="4057650"/>
            <a:ext cx="9140825" cy="173355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3238" name="Rectangle 6"/>
          <p:cNvSpPr>
            <a:spLocks noChangeArrowheads="1"/>
          </p:cNvSpPr>
          <p:nvPr/>
        </p:nvSpPr>
        <p:spPr bwMode="auto">
          <a:xfrm>
            <a:off x="1588" y="153988"/>
            <a:ext cx="9140825" cy="7588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28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From Game Theory to Strategic Options</a:t>
            </a:r>
          </a:p>
        </p:txBody>
      </p:sp>
      <p:sp>
        <p:nvSpPr>
          <p:cNvPr id="223239" name="Rectangle 7"/>
          <p:cNvSpPr>
            <a:spLocks noChangeArrowheads="1"/>
          </p:cNvSpPr>
          <p:nvPr/>
        </p:nvSpPr>
        <p:spPr bwMode="auto">
          <a:xfrm>
            <a:off x="228600" y="1371600"/>
            <a:ext cx="3382963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r>
              <a:rPr lang="en-US"/>
              <a:t>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Play the Game Right!</a:t>
            </a:r>
          </a:p>
        </p:txBody>
      </p:sp>
      <p:grpSp>
        <p:nvGrpSpPr>
          <p:cNvPr id="223240" name="Group 8"/>
          <p:cNvGrpSpPr>
            <a:grpSpLocks/>
          </p:cNvGrpSpPr>
          <p:nvPr/>
        </p:nvGrpSpPr>
        <p:grpSpPr bwMode="auto">
          <a:xfrm>
            <a:off x="609600" y="1981200"/>
            <a:ext cx="7848600" cy="1749425"/>
            <a:chOff x="0" y="1248"/>
            <a:chExt cx="4934" cy="1102"/>
          </a:xfrm>
        </p:grpSpPr>
        <p:sp>
          <p:nvSpPr>
            <p:cNvPr id="223241" name="Rectangle 9"/>
            <p:cNvSpPr>
              <a:spLocks noChangeArrowheads="1"/>
            </p:cNvSpPr>
            <p:nvPr/>
          </p:nvSpPr>
          <p:spPr bwMode="auto">
            <a:xfrm>
              <a:off x="0" y="1248"/>
              <a:ext cx="4934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>
                <a:buSzPct val="100000"/>
                <a:buFontTx/>
                <a:buChar char="•"/>
              </a:pPr>
              <a:r>
                <a:rPr lang="en-US"/>
                <a:t>  </a:t>
              </a:r>
              <a:r>
                <a:rPr lang="en-US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Incorporate others’ actions into your payoffs</a:t>
              </a:r>
            </a:p>
          </p:txBody>
        </p:sp>
        <p:sp>
          <p:nvSpPr>
            <p:cNvPr id="223242" name="Rectangle 10"/>
            <p:cNvSpPr>
              <a:spLocks noChangeArrowheads="1"/>
            </p:cNvSpPr>
            <p:nvPr/>
          </p:nvSpPr>
          <p:spPr bwMode="auto">
            <a:xfrm>
              <a:off x="0" y="1632"/>
              <a:ext cx="4752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>
                <a:buSzPct val="100000"/>
                <a:buFontTx/>
                <a:buChar char="•"/>
              </a:pPr>
              <a:r>
                <a:rPr lang="en-US"/>
                <a:t>  </a:t>
              </a:r>
              <a:r>
                <a:rPr lang="en-US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Understanding competitors’ payoff is key!</a:t>
              </a:r>
            </a:p>
          </p:txBody>
        </p:sp>
        <p:sp>
          <p:nvSpPr>
            <p:cNvPr id="223243" name="Rectangle 11"/>
            <p:cNvSpPr>
              <a:spLocks noChangeArrowheads="1"/>
            </p:cNvSpPr>
            <p:nvPr/>
          </p:nvSpPr>
          <p:spPr bwMode="auto">
            <a:xfrm>
              <a:off x="0" y="2064"/>
              <a:ext cx="3514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>
                <a:buSzPct val="100000"/>
                <a:buFontTx/>
                <a:buChar char="•"/>
              </a:pPr>
              <a:r>
                <a:rPr lang="en-US"/>
                <a:t>  </a:t>
              </a:r>
              <a:r>
                <a:rPr lang="en-US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Example: Pepsi’s restaurants</a:t>
              </a:r>
            </a:p>
          </p:txBody>
        </p:sp>
      </p:grpSp>
      <p:sp>
        <p:nvSpPr>
          <p:cNvPr id="223244" name="Rectangle 12"/>
          <p:cNvSpPr>
            <a:spLocks noChangeArrowheads="1"/>
          </p:cNvSpPr>
          <p:nvPr/>
        </p:nvSpPr>
        <p:spPr bwMode="auto">
          <a:xfrm>
            <a:off x="112713" y="4114800"/>
            <a:ext cx="9031287" cy="15670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r>
              <a:rPr lang="en-US" dirty="0"/>
              <a:t> </a:t>
            </a:r>
            <a:r>
              <a:rPr lang="en-US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Rules of the Game are Critical in Determining the Outcome</a:t>
            </a: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  <a:p>
            <a:endParaRPr lang="en-US" sz="1200" u="sng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>
              <a:buFontTx/>
              <a:buChar char="•"/>
            </a:pP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Timing of Moves by Players – Sequential Games</a:t>
            </a:r>
          </a:p>
          <a:p>
            <a:pPr lvl="1">
              <a:buFontTx/>
              <a:buChar char="•"/>
            </a:pPr>
            <a:endParaRPr lang="en-US" sz="12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>
              <a:buFontTx/>
              <a:buChar char="•"/>
            </a:pP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Uncertainty Regarding Payoffs, Actions and Players</a:t>
            </a:r>
            <a:endParaRPr lang="en-US" sz="12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23245" name="Rectangle 13"/>
          <p:cNvSpPr>
            <a:spLocks noChangeArrowheads="1"/>
          </p:cNvSpPr>
          <p:nvPr/>
        </p:nvSpPr>
        <p:spPr bwMode="auto">
          <a:xfrm>
            <a:off x="0" y="5943600"/>
            <a:ext cx="9144000" cy="762000"/>
          </a:xfrm>
          <a:prstGeom prst="rect">
            <a:avLst/>
          </a:prstGeom>
          <a:solidFill>
            <a:srgbClr val="99CC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" charset="0"/>
              </a:rPr>
              <a:t>So…firms may benefit most from “Changing the Game!!”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283" name="Rectangle 3"/>
          <p:cNvSpPr>
            <a:spLocks noChangeArrowheads="1"/>
          </p:cNvSpPr>
          <p:nvPr/>
        </p:nvSpPr>
        <p:spPr bwMode="auto">
          <a:xfrm>
            <a:off x="0" y="2819400"/>
            <a:ext cx="9144000" cy="381000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284" name="Rectangle 4"/>
          <p:cNvSpPr>
            <a:spLocks noChangeArrowheads="1"/>
          </p:cNvSpPr>
          <p:nvPr/>
        </p:nvSpPr>
        <p:spPr bwMode="auto">
          <a:xfrm>
            <a:off x="0" y="1219200"/>
            <a:ext cx="9144000" cy="1295400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285" name="Rectangle 5"/>
          <p:cNvSpPr>
            <a:spLocks noChangeArrowheads="1"/>
          </p:cNvSpPr>
          <p:nvPr/>
        </p:nvSpPr>
        <p:spPr bwMode="auto">
          <a:xfrm>
            <a:off x="0" y="228600"/>
            <a:ext cx="9144000" cy="6858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286" name="Rectangle 6"/>
          <p:cNvSpPr>
            <a:spLocks noChangeArrowheads="1"/>
          </p:cNvSpPr>
          <p:nvPr/>
        </p:nvSpPr>
        <p:spPr bwMode="auto">
          <a:xfrm>
            <a:off x="966788" y="296863"/>
            <a:ext cx="7212012" cy="515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800">
                <a:latin typeface="Arial" charset="0"/>
              </a:rPr>
              <a:t>Incorporating Cooperation into Firm Strategy</a:t>
            </a:r>
          </a:p>
        </p:txBody>
      </p:sp>
      <p:sp>
        <p:nvSpPr>
          <p:cNvPr id="225287" name="Rectangle 7"/>
          <p:cNvSpPr>
            <a:spLocks noChangeArrowheads="1"/>
          </p:cNvSpPr>
          <p:nvPr/>
        </p:nvSpPr>
        <p:spPr bwMode="auto">
          <a:xfrm>
            <a:off x="636306" y="1466850"/>
            <a:ext cx="7871388" cy="8284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dirty="0">
                <a:latin typeface="Arial" charset="0"/>
              </a:rPr>
              <a:t>Traditional Game-Theoretical Analysis </a:t>
            </a:r>
            <a:r>
              <a:rPr lang="en-US" dirty="0" smtClean="0">
                <a:latin typeface="Arial" charset="0"/>
              </a:rPr>
              <a:t>Incorporates</a:t>
            </a:r>
          </a:p>
          <a:p>
            <a:pPr algn="ctr"/>
            <a:r>
              <a:rPr lang="en-US" dirty="0" smtClean="0">
                <a:latin typeface="Arial" charset="0"/>
              </a:rPr>
              <a:t>Several (Potentially Unrealistic) Simplifying Assumptions</a:t>
            </a:r>
            <a:endParaRPr lang="en-US" dirty="0">
              <a:latin typeface="Arial" charset="0"/>
            </a:endParaRPr>
          </a:p>
        </p:txBody>
      </p:sp>
      <p:sp>
        <p:nvSpPr>
          <p:cNvPr id="225288" name="Rectangle 8"/>
          <p:cNvSpPr>
            <a:spLocks noChangeArrowheads="1"/>
          </p:cNvSpPr>
          <p:nvPr/>
        </p:nvSpPr>
        <p:spPr bwMode="auto">
          <a:xfrm>
            <a:off x="474663" y="2893700"/>
            <a:ext cx="3416001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i="1" dirty="0" smtClean="0">
                <a:latin typeface="Arial" charset="0"/>
              </a:rPr>
              <a:t>“Beauty Contest” Game</a:t>
            </a:r>
            <a:endParaRPr lang="en-US" i="1" dirty="0">
              <a:latin typeface="Arial" charset="0"/>
            </a:endParaRPr>
          </a:p>
        </p:txBody>
      </p:sp>
      <p:sp>
        <p:nvSpPr>
          <p:cNvPr id="225290" name="Rectangle 10"/>
          <p:cNvSpPr>
            <a:spLocks noChangeArrowheads="1"/>
          </p:cNvSpPr>
          <p:nvPr/>
        </p:nvSpPr>
        <p:spPr bwMode="auto">
          <a:xfrm>
            <a:off x="315913" y="3621886"/>
            <a:ext cx="8471872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 dirty="0">
                <a:latin typeface="Arial" charset="0"/>
              </a:rPr>
              <a:t>  </a:t>
            </a:r>
            <a:r>
              <a:rPr lang="en-US" dirty="0" smtClean="0">
                <a:latin typeface="Arial" charset="0"/>
              </a:rPr>
              <a:t>Every student should select an integer between 0 and 100.</a:t>
            </a:r>
            <a:endParaRPr lang="en-US" dirty="0">
              <a:latin typeface="Arial" charset="0"/>
            </a:endParaRPr>
          </a:p>
        </p:txBody>
      </p:sp>
      <p:sp>
        <p:nvSpPr>
          <p:cNvPr id="225292" name="Line 12"/>
          <p:cNvSpPr>
            <a:spLocks noChangeShapeType="1"/>
          </p:cNvSpPr>
          <p:nvPr/>
        </p:nvSpPr>
        <p:spPr bwMode="auto">
          <a:xfrm>
            <a:off x="228600" y="3429000"/>
            <a:ext cx="8610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304800" y="4286736"/>
            <a:ext cx="8095166" cy="8284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 dirty="0">
                <a:latin typeface="Arial" charset="0"/>
              </a:rPr>
              <a:t>  </a:t>
            </a:r>
            <a:r>
              <a:rPr lang="en-US" dirty="0" smtClean="0">
                <a:latin typeface="Arial" charset="0"/>
              </a:rPr>
              <a:t>I will calculate the average of the numbers chosen by all</a:t>
            </a:r>
          </a:p>
          <a:p>
            <a:pPr>
              <a:buSzPct val="100000"/>
            </a:pPr>
            <a:r>
              <a:rPr lang="en-US" dirty="0" smtClean="0">
                <a:latin typeface="Arial" charset="0"/>
              </a:rPr>
              <a:t>	students in the class.</a:t>
            </a:r>
            <a:endParaRPr lang="en-US" dirty="0">
              <a:latin typeface="Arial" charset="0"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304800" y="5203036"/>
            <a:ext cx="8257070" cy="11977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 dirty="0">
                <a:latin typeface="Arial" charset="0"/>
              </a:rPr>
              <a:t>  </a:t>
            </a:r>
            <a:r>
              <a:rPr lang="en-US" dirty="0" smtClean="0">
                <a:latin typeface="Arial" charset="0"/>
              </a:rPr>
              <a:t>The winner of the game is the person who chooses the</a:t>
            </a:r>
          </a:p>
          <a:p>
            <a:pPr>
              <a:buSzPct val="100000"/>
            </a:pPr>
            <a:r>
              <a:rPr lang="en-US" dirty="0" smtClean="0">
                <a:latin typeface="Arial" charset="0"/>
              </a:rPr>
              <a:t>	number that is closest to two-thirds of the average of</a:t>
            </a:r>
          </a:p>
          <a:p>
            <a:pPr>
              <a:buSzPct val="100000"/>
            </a:pPr>
            <a:r>
              <a:rPr lang="en-US" dirty="0" smtClean="0">
                <a:latin typeface="Arial" charset="0"/>
              </a:rPr>
              <a:t>	the numbers chosen by the class.</a:t>
            </a:r>
            <a:endParaRPr lang="en-US" dirty="0">
              <a:latin typeface="Arial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283" name="Rectangle 3"/>
          <p:cNvSpPr>
            <a:spLocks noChangeArrowheads="1"/>
          </p:cNvSpPr>
          <p:nvPr/>
        </p:nvSpPr>
        <p:spPr bwMode="auto">
          <a:xfrm>
            <a:off x="0" y="2819400"/>
            <a:ext cx="9144000" cy="381000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284" name="Rectangle 4"/>
          <p:cNvSpPr>
            <a:spLocks noChangeArrowheads="1"/>
          </p:cNvSpPr>
          <p:nvPr/>
        </p:nvSpPr>
        <p:spPr bwMode="auto">
          <a:xfrm>
            <a:off x="0" y="1219200"/>
            <a:ext cx="9144000" cy="1295400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285" name="Rectangle 5"/>
          <p:cNvSpPr>
            <a:spLocks noChangeArrowheads="1"/>
          </p:cNvSpPr>
          <p:nvPr/>
        </p:nvSpPr>
        <p:spPr bwMode="auto">
          <a:xfrm>
            <a:off x="0" y="228600"/>
            <a:ext cx="9144000" cy="6858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286" name="Rectangle 6"/>
          <p:cNvSpPr>
            <a:spLocks noChangeArrowheads="1"/>
          </p:cNvSpPr>
          <p:nvPr/>
        </p:nvSpPr>
        <p:spPr bwMode="auto">
          <a:xfrm>
            <a:off x="966788" y="296863"/>
            <a:ext cx="7212012" cy="515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800">
                <a:latin typeface="Arial" charset="0"/>
              </a:rPr>
              <a:t>Incorporating Cooperation into Firm Strategy</a:t>
            </a:r>
          </a:p>
        </p:txBody>
      </p:sp>
      <p:sp>
        <p:nvSpPr>
          <p:cNvPr id="225287" name="Rectangle 7"/>
          <p:cNvSpPr>
            <a:spLocks noChangeArrowheads="1"/>
          </p:cNvSpPr>
          <p:nvPr/>
        </p:nvSpPr>
        <p:spPr bwMode="auto">
          <a:xfrm>
            <a:off x="636306" y="1466850"/>
            <a:ext cx="7871388" cy="8284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dirty="0">
                <a:latin typeface="Arial" charset="0"/>
              </a:rPr>
              <a:t>Traditional Game-Theoretical </a:t>
            </a:r>
            <a:r>
              <a:rPr lang="en-US">
                <a:latin typeface="Arial" charset="0"/>
              </a:rPr>
              <a:t>Analysis </a:t>
            </a:r>
            <a:r>
              <a:rPr lang="en-US" dirty="0" smtClean="0">
                <a:latin typeface="Arial" charset="0"/>
              </a:rPr>
              <a:t>I</a:t>
            </a:r>
            <a:r>
              <a:rPr lang="en-US" smtClean="0">
                <a:latin typeface="Arial" charset="0"/>
              </a:rPr>
              <a:t>ncorporates</a:t>
            </a:r>
            <a:endParaRPr lang="en-US" dirty="0" smtClean="0">
              <a:latin typeface="Arial" charset="0"/>
            </a:endParaRPr>
          </a:p>
          <a:p>
            <a:pPr algn="ctr"/>
            <a:r>
              <a:rPr lang="en-US" dirty="0" smtClean="0">
                <a:latin typeface="Arial" charset="0"/>
              </a:rPr>
              <a:t>Several (Potentially Unrealistic) Simplifying Assumptions</a:t>
            </a:r>
            <a:endParaRPr lang="en-US" dirty="0">
              <a:latin typeface="Arial" charset="0"/>
            </a:endParaRPr>
          </a:p>
        </p:txBody>
      </p:sp>
      <p:sp>
        <p:nvSpPr>
          <p:cNvPr id="225288" name="Rectangle 8"/>
          <p:cNvSpPr>
            <a:spLocks noChangeArrowheads="1"/>
          </p:cNvSpPr>
          <p:nvPr/>
        </p:nvSpPr>
        <p:spPr bwMode="auto">
          <a:xfrm>
            <a:off x="474663" y="2895600"/>
            <a:ext cx="8350250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i="1" dirty="0">
                <a:latin typeface="Arial" charset="0"/>
              </a:rPr>
              <a:t>“Co-</a:t>
            </a:r>
            <a:r>
              <a:rPr lang="en-US" i="1" dirty="0" err="1">
                <a:latin typeface="Arial" charset="0"/>
              </a:rPr>
              <a:t>opetition</a:t>
            </a:r>
            <a:r>
              <a:rPr lang="en-US" i="1" dirty="0">
                <a:latin typeface="Arial" charset="0"/>
              </a:rPr>
              <a:t>” </a:t>
            </a:r>
            <a:r>
              <a:rPr lang="en-US" dirty="0">
                <a:latin typeface="Arial" charset="0"/>
              </a:rPr>
              <a:t>alternative acknowledges that firms can</a:t>
            </a:r>
          </a:p>
          <a:p>
            <a:pPr algn="ctr"/>
            <a:r>
              <a:rPr lang="en-US" dirty="0">
                <a:latin typeface="Arial" charset="0"/>
              </a:rPr>
              <a:t>often do better by looking at competitive situations differently</a:t>
            </a:r>
            <a:endParaRPr lang="en-US" i="1" dirty="0">
              <a:latin typeface="Arial" charset="0"/>
            </a:endParaRPr>
          </a:p>
        </p:txBody>
      </p:sp>
      <p:sp>
        <p:nvSpPr>
          <p:cNvPr id="225289" name="Rectangle 9"/>
          <p:cNvSpPr>
            <a:spLocks noChangeArrowheads="1"/>
          </p:cNvSpPr>
          <p:nvPr/>
        </p:nvSpPr>
        <p:spPr bwMode="auto">
          <a:xfrm>
            <a:off x="298450" y="4972050"/>
            <a:ext cx="8421688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" charset="0"/>
              </a:rPr>
              <a:t>  Can the “rules” of the game be changed to improve a firm’s</a:t>
            </a:r>
          </a:p>
          <a:p>
            <a:pPr>
              <a:buSzPct val="100000"/>
            </a:pPr>
            <a:r>
              <a:rPr lang="en-US">
                <a:latin typeface="Arial" charset="0"/>
              </a:rPr>
              <a:t>	profitability outlook?</a:t>
            </a:r>
          </a:p>
        </p:txBody>
      </p:sp>
      <p:sp>
        <p:nvSpPr>
          <p:cNvPr id="225290" name="Rectangle 10"/>
          <p:cNvSpPr>
            <a:spLocks noChangeArrowheads="1"/>
          </p:cNvSpPr>
          <p:nvPr/>
        </p:nvSpPr>
        <p:spPr bwMode="auto">
          <a:xfrm>
            <a:off x="315913" y="3981450"/>
            <a:ext cx="7913687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" charset="0"/>
              </a:rPr>
              <a:t>  What do rivals have in common and how can they work</a:t>
            </a:r>
          </a:p>
          <a:p>
            <a:pPr>
              <a:buSzPct val="100000"/>
            </a:pPr>
            <a:r>
              <a:rPr lang="en-US">
                <a:latin typeface="Arial" charset="0"/>
              </a:rPr>
              <a:t>	together to achieve common goals?</a:t>
            </a:r>
          </a:p>
        </p:txBody>
      </p:sp>
      <p:sp>
        <p:nvSpPr>
          <p:cNvPr id="225291" name="Rectangle 11"/>
          <p:cNvSpPr>
            <a:spLocks noChangeArrowheads="1"/>
          </p:cNvSpPr>
          <p:nvPr/>
        </p:nvSpPr>
        <p:spPr bwMode="auto">
          <a:xfrm>
            <a:off x="282575" y="6022975"/>
            <a:ext cx="871220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" charset="0"/>
              </a:rPr>
              <a:t>  Focus on expanding surplus, not gaining it from other players</a:t>
            </a:r>
          </a:p>
        </p:txBody>
      </p:sp>
      <p:sp>
        <p:nvSpPr>
          <p:cNvPr id="225292" name="Line 12"/>
          <p:cNvSpPr>
            <a:spLocks noChangeShapeType="1"/>
          </p:cNvSpPr>
          <p:nvPr/>
        </p:nvSpPr>
        <p:spPr bwMode="auto">
          <a:xfrm>
            <a:off x="228600" y="3810000"/>
            <a:ext cx="8610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ChangeArrowheads="1"/>
          </p:cNvSpPr>
          <p:nvPr/>
        </p:nvSpPr>
        <p:spPr bwMode="auto">
          <a:xfrm>
            <a:off x="0" y="2209800"/>
            <a:ext cx="9144000" cy="449580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31" name="Rectangle 3"/>
          <p:cNvSpPr>
            <a:spLocks noChangeArrowheads="1"/>
          </p:cNvSpPr>
          <p:nvPr/>
        </p:nvSpPr>
        <p:spPr bwMode="auto">
          <a:xfrm>
            <a:off x="419100" y="2209800"/>
            <a:ext cx="8305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>
                <a:latin typeface="Arial" charset="0"/>
              </a:rPr>
              <a:t>“P”:  Players – Think of them as Customers, Suppliers, </a:t>
            </a:r>
          </a:p>
          <a:p>
            <a:r>
              <a:rPr lang="en-US">
                <a:latin typeface="Arial" charset="0"/>
              </a:rPr>
              <a:t>			Substitutors and Complementors</a:t>
            </a:r>
          </a:p>
          <a:p>
            <a:endParaRPr lang="en-US">
              <a:latin typeface="Arial" charset="0"/>
            </a:endParaRPr>
          </a:p>
          <a:p>
            <a:r>
              <a:rPr lang="en-US">
                <a:latin typeface="Arial" charset="0"/>
              </a:rPr>
              <a:t>“A”:  Added Values – What each player </a:t>
            </a:r>
            <a:r>
              <a:rPr lang="en-US" i="1">
                <a:latin typeface="Arial" charset="0"/>
              </a:rPr>
              <a:t>brings</a:t>
            </a:r>
            <a:r>
              <a:rPr lang="en-US">
                <a:latin typeface="Arial" charset="0"/>
              </a:rPr>
              <a:t> to the game</a:t>
            </a:r>
          </a:p>
          <a:p>
            <a:endParaRPr lang="en-US">
              <a:latin typeface="Arial" charset="0"/>
            </a:endParaRPr>
          </a:p>
          <a:p>
            <a:r>
              <a:rPr lang="en-US">
                <a:latin typeface="Arial" charset="0"/>
              </a:rPr>
              <a:t>“R”:  Rules – Provide structure for the game</a:t>
            </a:r>
          </a:p>
          <a:p>
            <a:endParaRPr lang="en-US">
              <a:latin typeface="Arial" charset="0"/>
            </a:endParaRPr>
          </a:p>
          <a:p>
            <a:r>
              <a:rPr lang="en-US">
                <a:latin typeface="Arial" charset="0"/>
              </a:rPr>
              <a:t>“T”: Tactics – Moves available in the game, both perceptual</a:t>
            </a:r>
          </a:p>
          <a:p>
            <a:r>
              <a:rPr lang="en-US">
                <a:latin typeface="Arial" charset="0"/>
              </a:rPr>
              <a:t>			and literal</a:t>
            </a:r>
          </a:p>
          <a:p>
            <a:endParaRPr lang="en-US">
              <a:latin typeface="Arial" charset="0"/>
            </a:endParaRPr>
          </a:p>
          <a:p>
            <a:r>
              <a:rPr lang="en-US">
                <a:latin typeface="Arial" charset="0"/>
              </a:rPr>
              <a:t>“S”:  Scope – Boundaries of the game</a:t>
            </a:r>
          </a:p>
        </p:txBody>
      </p:sp>
      <p:sp>
        <p:nvSpPr>
          <p:cNvPr id="227332" name="Rectangle 4"/>
          <p:cNvSpPr>
            <a:spLocks noChangeArrowheads="1"/>
          </p:cNvSpPr>
          <p:nvPr/>
        </p:nvSpPr>
        <p:spPr bwMode="auto">
          <a:xfrm>
            <a:off x="0" y="228600"/>
            <a:ext cx="9144000" cy="7620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33" name="Rectangle 5"/>
          <p:cNvSpPr>
            <a:spLocks noChangeArrowheads="1"/>
          </p:cNvSpPr>
          <p:nvPr/>
        </p:nvSpPr>
        <p:spPr bwMode="auto">
          <a:xfrm>
            <a:off x="685800" y="76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>
                <a:solidFill>
                  <a:schemeClr val="tx2"/>
                </a:solidFill>
                <a:latin typeface="Arial" charset="0"/>
              </a:rPr>
              <a:t>Co-opetition Framework:  Alternative Definitions</a:t>
            </a:r>
            <a:endParaRPr lang="en-US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27334" name="Rectangle 6"/>
          <p:cNvSpPr>
            <a:spLocks noChangeArrowheads="1"/>
          </p:cNvSpPr>
          <p:nvPr/>
        </p:nvSpPr>
        <p:spPr bwMode="auto">
          <a:xfrm>
            <a:off x="0" y="1219200"/>
            <a:ext cx="9144000" cy="7620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35" name="Rectangle 7"/>
          <p:cNvSpPr>
            <a:spLocks noChangeArrowheads="1"/>
          </p:cNvSpPr>
          <p:nvPr/>
        </p:nvSpPr>
        <p:spPr bwMode="auto">
          <a:xfrm>
            <a:off x="-152400" y="1295400"/>
            <a:ext cx="9448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>
                <a:solidFill>
                  <a:schemeClr val="tx2"/>
                </a:solidFill>
                <a:latin typeface="Arial" charset="0"/>
              </a:rPr>
              <a:t>By reframing setup, it is easier to envision changes</a:t>
            </a:r>
            <a:endParaRPr lang="en-US" sz="3200">
              <a:latin typeface="Arial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ChangeArrowheads="1"/>
          </p:cNvSpPr>
          <p:nvPr/>
        </p:nvSpPr>
        <p:spPr bwMode="auto">
          <a:xfrm>
            <a:off x="0" y="2133600"/>
            <a:ext cx="9144000" cy="457200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457200" indent="-457200"/>
            <a:r>
              <a:rPr lang="en-US" u="sng" dirty="0" smtClean="0">
                <a:latin typeface="Arial" charset="0"/>
              </a:rPr>
              <a:t>Example 1 – Ticket Scalping</a:t>
            </a:r>
            <a:r>
              <a:rPr lang="en-US" dirty="0" smtClean="0">
                <a:latin typeface="Arial" charset="0"/>
              </a:rPr>
              <a:t>:</a:t>
            </a:r>
            <a:endParaRPr lang="en-US" dirty="0">
              <a:latin typeface="Arial" charset="0"/>
            </a:endParaRPr>
          </a:p>
          <a:p>
            <a:pPr marL="457200" indent="-457200"/>
            <a:endParaRPr lang="en-US" sz="1000" dirty="0">
              <a:latin typeface="Arial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dirty="0" smtClean="0">
                <a:latin typeface="Arial" charset="0"/>
              </a:rPr>
              <a:t>A  sold-out concert is starting in five minutes.</a:t>
            </a:r>
            <a:endParaRPr lang="en-US" dirty="0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 sz="1200" dirty="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 dirty="0" smtClean="0">
                <a:latin typeface="Arial" charset="0"/>
              </a:rPr>
              <a:t>Outside, there are two scalpers who each has two tickets.</a:t>
            </a:r>
          </a:p>
          <a:p>
            <a:pPr marL="914400" lvl="1" indent="-457200"/>
            <a:endParaRPr lang="en-US" sz="1200" dirty="0" smtClean="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 dirty="0" smtClean="0">
                <a:latin typeface="Arial" charset="0"/>
              </a:rPr>
              <a:t>Scalpers don’t like music – just want to sell the tickets.</a:t>
            </a:r>
          </a:p>
          <a:p>
            <a:pPr marL="914400" lvl="1" indent="-457200">
              <a:buFontTx/>
              <a:buChar char="•"/>
            </a:pPr>
            <a:endParaRPr lang="en-US" sz="1200" dirty="0" smtClean="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 dirty="0" smtClean="0">
                <a:latin typeface="Arial" charset="0"/>
              </a:rPr>
              <a:t>No late seating – unused tickets are worthless.</a:t>
            </a:r>
            <a:endParaRPr lang="en-US" dirty="0">
              <a:latin typeface="Arial" charset="0"/>
            </a:endParaRPr>
          </a:p>
          <a:p>
            <a:pPr marL="914400" lvl="1" indent="-457200"/>
            <a:endParaRPr lang="en-US" sz="1600" dirty="0">
              <a:latin typeface="Arial" charset="0"/>
            </a:endParaRPr>
          </a:p>
          <a:p>
            <a:pPr marL="457200" indent="-457200"/>
            <a:r>
              <a:rPr lang="en-US" u="sng" dirty="0" smtClean="0">
                <a:latin typeface="Arial" charset="0"/>
              </a:rPr>
              <a:t>Scenario A</a:t>
            </a:r>
            <a:r>
              <a:rPr lang="en-US" dirty="0" smtClean="0">
                <a:latin typeface="Arial" charset="0"/>
              </a:rPr>
              <a:t>:</a:t>
            </a:r>
            <a:endParaRPr lang="en-US" dirty="0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 sz="1200" dirty="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 dirty="0" smtClean="0">
                <a:latin typeface="Arial" charset="0"/>
              </a:rPr>
              <a:t>Five independent potential concert goers without tickets;</a:t>
            </a:r>
          </a:p>
          <a:p>
            <a:pPr marL="914400" lvl="1" indent="-457200"/>
            <a:r>
              <a:rPr lang="en-US" dirty="0" smtClean="0">
                <a:latin typeface="Arial" charset="0"/>
              </a:rPr>
              <a:t>	each wants at most one ticket and has a B of $100.</a:t>
            </a:r>
            <a:endParaRPr lang="en-US" dirty="0">
              <a:latin typeface="Arial" charset="0"/>
            </a:endParaRPr>
          </a:p>
          <a:p>
            <a:pPr marL="914400" lvl="1" indent="-457200">
              <a:buFontTx/>
              <a:buChar char="•"/>
            </a:pPr>
            <a:endParaRPr lang="en-US" sz="1000" dirty="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 dirty="0" smtClean="0">
                <a:latin typeface="Arial" charset="0"/>
              </a:rPr>
              <a:t>Question: How many tickets will be sold?  At what prices??</a:t>
            </a:r>
            <a:endParaRPr lang="en-US" dirty="0">
              <a:latin typeface="Arial" charset="0"/>
            </a:endParaRPr>
          </a:p>
        </p:txBody>
      </p:sp>
      <p:sp>
        <p:nvSpPr>
          <p:cNvPr id="233475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7620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3476" name="Rectangle 4"/>
          <p:cNvSpPr>
            <a:spLocks noChangeArrowheads="1"/>
          </p:cNvSpPr>
          <p:nvPr/>
        </p:nvSpPr>
        <p:spPr bwMode="auto">
          <a:xfrm>
            <a:off x="685800" y="76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>
                <a:solidFill>
                  <a:schemeClr val="tx2"/>
                </a:solidFill>
                <a:latin typeface="Arial" charset="0"/>
              </a:rPr>
              <a:t>Co-opetition Framework:  Some Examples</a:t>
            </a:r>
            <a:endParaRPr lang="en-US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33477" name="Rectangle 5"/>
          <p:cNvSpPr>
            <a:spLocks noChangeArrowheads="1"/>
          </p:cNvSpPr>
          <p:nvPr/>
        </p:nvSpPr>
        <p:spPr bwMode="auto">
          <a:xfrm>
            <a:off x="0" y="1219200"/>
            <a:ext cx="9144000" cy="7620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3478" name="Rectangle 6"/>
          <p:cNvSpPr>
            <a:spLocks noChangeArrowheads="1"/>
          </p:cNvSpPr>
          <p:nvPr/>
        </p:nvSpPr>
        <p:spPr bwMode="auto">
          <a:xfrm>
            <a:off x="-152400" y="1295400"/>
            <a:ext cx="9448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 dirty="0">
                <a:solidFill>
                  <a:schemeClr val="tx2"/>
                </a:solidFill>
                <a:latin typeface="Arial" charset="0"/>
              </a:rPr>
              <a:t>Firms may benefit by recognizing their “Added Value”</a:t>
            </a:r>
            <a:endParaRPr lang="en-US" sz="3200" dirty="0">
              <a:latin typeface="Arial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ChangeArrowheads="1"/>
          </p:cNvSpPr>
          <p:nvPr/>
        </p:nvSpPr>
        <p:spPr bwMode="auto">
          <a:xfrm>
            <a:off x="0" y="2133600"/>
            <a:ext cx="9144000" cy="457200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457200" indent="-457200"/>
            <a:r>
              <a:rPr lang="en-US" u="sng" dirty="0" smtClean="0">
                <a:latin typeface="Arial" charset="0"/>
              </a:rPr>
              <a:t>Example 1 – Ticket Scalping</a:t>
            </a:r>
            <a:r>
              <a:rPr lang="en-US" dirty="0" smtClean="0">
                <a:latin typeface="Arial" charset="0"/>
              </a:rPr>
              <a:t>:</a:t>
            </a:r>
            <a:endParaRPr lang="en-US" dirty="0">
              <a:latin typeface="Arial" charset="0"/>
            </a:endParaRPr>
          </a:p>
          <a:p>
            <a:pPr marL="457200" indent="-457200"/>
            <a:endParaRPr lang="en-US" sz="1000" dirty="0">
              <a:latin typeface="Arial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dirty="0" smtClean="0">
                <a:latin typeface="Arial" charset="0"/>
              </a:rPr>
              <a:t>A  sold-out concert is starting in five minutes.</a:t>
            </a:r>
            <a:endParaRPr lang="en-US" dirty="0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 sz="1200" dirty="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 dirty="0" smtClean="0">
                <a:latin typeface="Arial" charset="0"/>
              </a:rPr>
              <a:t>Outside, there are two scalpers who each has two tickets.</a:t>
            </a:r>
          </a:p>
          <a:p>
            <a:pPr marL="914400" lvl="1" indent="-457200"/>
            <a:endParaRPr lang="en-US" sz="1200" dirty="0" smtClean="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 dirty="0" smtClean="0">
                <a:latin typeface="Arial" charset="0"/>
              </a:rPr>
              <a:t>Scalpers don’t like music – just want to sell the tickets.</a:t>
            </a:r>
          </a:p>
          <a:p>
            <a:pPr marL="914400" lvl="1" indent="-457200">
              <a:buFontTx/>
              <a:buChar char="•"/>
            </a:pPr>
            <a:endParaRPr lang="en-US" sz="1200" dirty="0" smtClean="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 dirty="0" smtClean="0">
                <a:latin typeface="Arial" charset="0"/>
              </a:rPr>
              <a:t>No late seating – unused tickets are worthless.</a:t>
            </a:r>
            <a:endParaRPr lang="en-US" dirty="0">
              <a:latin typeface="Arial" charset="0"/>
            </a:endParaRPr>
          </a:p>
          <a:p>
            <a:pPr marL="914400" lvl="1" indent="-457200"/>
            <a:endParaRPr lang="en-US" sz="1600" dirty="0">
              <a:latin typeface="Arial" charset="0"/>
            </a:endParaRPr>
          </a:p>
          <a:p>
            <a:pPr marL="457200" indent="-457200"/>
            <a:r>
              <a:rPr lang="en-US" u="sng" dirty="0" smtClean="0">
                <a:latin typeface="Arial" charset="0"/>
              </a:rPr>
              <a:t>Scenario A</a:t>
            </a:r>
            <a:r>
              <a:rPr lang="en-US" dirty="0" smtClean="0">
                <a:latin typeface="Arial" charset="0"/>
              </a:rPr>
              <a:t>:</a:t>
            </a:r>
            <a:endParaRPr lang="en-US" dirty="0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 sz="1200" dirty="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 u="sng" dirty="0" smtClean="0">
                <a:solidFill>
                  <a:srgbClr val="FF0000"/>
                </a:solidFill>
                <a:latin typeface="Arial" charset="0"/>
              </a:rPr>
              <a:t>Four</a:t>
            </a:r>
            <a:r>
              <a:rPr lang="en-US" dirty="0" smtClean="0">
                <a:latin typeface="Arial" charset="0"/>
              </a:rPr>
              <a:t> independent potential concert goers without tickets;</a:t>
            </a:r>
          </a:p>
          <a:p>
            <a:pPr marL="914400" lvl="1" indent="-457200"/>
            <a:r>
              <a:rPr lang="en-US" dirty="0" smtClean="0">
                <a:latin typeface="Arial" charset="0"/>
              </a:rPr>
              <a:t>	each wants at most one ticket and has a B of $100.</a:t>
            </a:r>
            <a:endParaRPr lang="en-US" dirty="0">
              <a:latin typeface="Arial" charset="0"/>
            </a:endParaRPr>
          </a:p>
          <a:p>
            <a:pPr marL="914400" lvl="1" indent="-457200">
              <a:buFontTx/>
              <a:buChar char="•"/>
            </a:pPr>
            <a:endParaRPr lang="en-US" sz="1000" dirty="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 dirty="0" smtClean="0">
                <a:latin typeface="Arial" charset="0"/>
              </a:rPr>
              <a:t>Question: How many tickets will be sold?  At what prices??</a:t>
            </a:r>
            <a:endParaRPr lang="en-US" dirty="0">
              <a:latin typeface="Arial" charset="0"/>
            </a:endParaRPr>
          </a:p>
        </p:txBody>
      </p:sp>
      <p:sp>
        <p:nvSpPr>
          <p:cNvPr id="233475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7620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3476" name="Rectangle 4"/>
          <p:cNvSpPr>
            <a:spLocks noChangeArrowheads="1"/>
          </p:cNvSpPr>
          <p:nvPr/>
        </p:nvSpPr>
        <p:spPr bwMode="auto">
          <a:xfrm>
            <a:off x="685800" y="76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>
                <a:solidFill>
                  <a:schemeClr val="tx2"/>
                </a:solidFill>
                <a:latin typeface="Arial" charset="0"/>
              </a:rPr>
              <a:t>Co-opetition Framework:  Some Examples</a:t>
            </a:r>
            <a:endParaRPr lang="en-US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33477" name="Rectangle 5"/>
          <p:cNvSpPr>
            <a:spLocks noChangeArrowheads="1"/>
          </p:cNvSpPr>
          <p:nvPr/>
        </p:nvSpPr>
        <p:spPr bwMode="auto">
          <a:xfrm>
            <a:off x="0" y="1219200"/>
            <a:ext cx="9144000" cy="7620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3478" name="Rectangle 6"/>
          <p:cNvSpPr>
            <a:spLocks noChangeArrowheads="1"/>
          </p:cNvSpPr>
          <p:nvPr/>
        </p:nvSpPr>
        <p:spPr bwMode="auto">
          <a:xfrm>
            <a:off x="-152400" y="1295400"/>
            <a:ext cx="9448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 dirty="0">
                <a:solidFill>
                  <a:schemeClr val="tx2"/>
                </a:solidFill>
                <a:latin typeface="Arial" charset="0"/>
              </a:rPr>
              <a:t>Firms may benefit by recognizing their “Added Value”</a:t>
            </a:r>
            <a:endParaRPr lang="en-US" sz="3200" dirty="0">
              <a:latin typeface="Arial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ChangeArrowheads="1"/>
          </p:cNvSpPr>
          <p:nvPr/>
        </p:nvSpPr>
        <p:spPr bwMode="auto">
          <a:xfrm>
            <a:off x="0" y="2133600"/>
            <a:ext cx="9144000" cy="457200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457200" indent="-457200"/>
            <a:r>
              <a:rPr lang="en-US" u="sng" dirty="0" smtClean="0">
                <a:latin typeface="Arial" charset="0"/>
              </a:rPr>
              <a:t>Example 1 – Ticket Scalping</a:t>
            </a:r>
            <a:r>
              <a:rPr lang="en-US" dirty="0" smtClean="0">
                <a:latin typeface="Arial" charset="0"/>
              </a:rPr>
              <a:t>:</a:t>
            </a:r>
            <a:endParaRPr lang="en-US" dirty="0">
              <a:latin typeface="Arial" charset="0"/>
            </a:endParaRPr>
          </a:p>
          <a:p>
            <a:pPr marL="457200" indent="-457200"/>
            <a:endParaRPr lang="en-US" sz="1000" dirty="0">
              <a:latin typeface="Arial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dirty="0" smtClean="0">
                <a:latin typeface="Arial" charset="0"/>
              </a:rPr>
              <a:t>A  sold-out concert is starting in five minutes.</a:t>
            </a:r>
            <a:endParaRPr lang="en-US" dirty="0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 sz="1200" dirty="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 dirty="0" smtClean="0">
                <a:latin typeface="Arial" charset="0"/>
              </a:rPr>
              <a:t>Outside, there are two scalpers who each has two tickets.</a:t>
            </a:r>
          </a:p>
          <a:p>
            <a:pPr marL="914400" lvl="1" indent="-457200"/>
            <a:endParaRPr lang="en-US" sz="1200" dirty="0" smtClean="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 dirty="0" smtClean="0">
                <a:latin typeface="Arial" charset="0"/>
              </a:rPr>
              <a:t>Scalpers don’t like music – just want to sell the tickets.</a:t>
            </a:r>
          </a:p>
          <a:p>
            <a:pPr marL="914400" lvl="1" indent="-457200">
              <a:buFontTx/>
              <a:buChar char="•"/>
            </a:pPr>
            <a:endParaRPr lang="en-US" sz="1200" dirty="0" smtClean="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 dirty="0" smtClean="0">
                <a:latin typeface="Arial" charset="0"/>
              </a:rPr>
              <a:t>No late seating – unused tickets are worthless.</a:t>
            </a:r>
            <a:endParaRPr lang="en-US" dirty="0">
              <a:latin typeface="Arial" charset="0"/>
            </a:endParaRPr>
          </a:p>
          <a:p>
            <a:pPr marL="914400" lvl="1" indent="-457200"/>
            <a:endParaRPr lang="en-US" sz="1600" dirty="0">
              <a:latin typeface="Arial" charset="0"/>
            </a:endParaRPr>
          </a:p>
          <a:p>
            <a:pPr marL="457200" indent="-457200"/>
            <a:r>
              <a:rPr lang="en-US" u="sng" dirty="0" smtClean="0">
                <a:latin typeface="Arial" charset="0"/>
              </a:rPr>
              <a:t>Scenario A</a:t>
            </a:r>
            <a:r>
              <a:rPr lang="en-US" dirty="0" smtClean="0">
                <a:latin typeface="Arial" charset="0"/>
              </a:rPr>
              <a:t>:</a:t>
            </a:r>
            <a:endParaRPr lang="en-US" dirty="0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 sz="1200" dirty="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 u="sng" dirty="0" smtClean="0">
                <a:solidFill>
                  <a:srgbClr val="FF0000"/>
                </a:solidFill>
                <a:latin typeface="Arial" charset="0"/>
              </a:rPr>
              <a:t>Three</a:t>
            </a:r>
            <a:r>
              <a:rPr lang="en-US" dirty="0" smtClean="0">
                <a:latin typeface="Arial" charset="0"/>
              </a:rPr>
              <a:t> independent potential concert goers without tickets;</a:t>
            </a:r>
          </a:p>
          <a:p>
            <a:pPr marL="914400" lvl="1" indent="-457200"/>
            <a:r>
              <a:rPr lang="en-US" dirty="0" smtClean="0">
                <a:latin typeface="Arial" charset="0"/>
              </a:rPr>
              <a:t>	each wants at most one ticket and has a B of $100.</a:t>
            </a:r>
            <a:endParaRPr lang="en-US" dirty="0">
              <a:latin typeface="Arial" charset="0"/>
            </a:endParaRPr>
          </a:p>
          <a:p>
            <a:pPr marL="914400" lvl="1" indent="-457200">
              <a:buFontTx/>
              <a:buChar char="•"/>
            </a:pPr>
            <a:endParaRPr lang="en-US" sz="1000" dirty="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 dirty="0" smtClean="0">
                <a:latin typeface="Arial" charset="0"/>
              </a:rPr>
              <a:t>Question: How many tickets will be sold?  At what prices??</a:t>
            </a:r>
            <a:endParaRPr lang="en-US" dirty="0">
              <a:latin typeface="Arial" charset="0"/>
            </a:endParaRPr>
          </a:p>
        </p:txBody>
      </p:sp>
      <p:sp>
        <p:nvSpPr>
          <p:cNvPr id="233475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7620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3476" name="Rectangle 4"/>
          <p:cNvSpPr>
            <a:spLocks noChangeArrowheads="1"/>
          </p:cNvSpPr>
          <p:nvPr/>
        </p:nvSpPr>
        <p:spPr bwMode="auto">
          <a:xfrm>
            <a:off x="685800" y="76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>
                <a:solidFill>
                  <a:schemeClr val="tx2"/>
                </a:solidFill>
                <a:latin typeface="Arial" charset="0"/>
              </a:rPr>
              <a:t>Co-opetition Framework:  Some Examples</a:t>
            </a:r>
            <a:endParaRPr lang="en-US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33477" name="Rectangle 5"/>
          <p:cNvSpPr>
            <a:spLocks noChangeArrowheads="1"/>
          </p:cNvSpPr>
          <p:nvPr/>
        </p:nvSpPr>
        <p:spPr bwMode="auto">
          <a:xfrm>
            <a:off x="0" y="1219200"/>
            <a:ext cx="9144000" cy="7620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3478" name="Rectangle 6"/>
          <p:cNvSpPr>
            <a:spLocks noChangeArrowheads="1"/>
          </p:cNvSpPr>
          <p:nvPr/>
        </p:nvSpPr>
        <p:spPr bwMode="auto">
          <a:xfrm>
            <a:off x="-152400" y="1295400"/>
            <a:ext cx="9448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 dirty="0">
                <a:solidFill>
                  <a:schemeClr val="tx2"/>
                </a:solidFill>
                <a:latin typeface="Arial" charset="0"/>
              </a:rPr>
              <a:t>Firms may benefit by recognizing their “Added Value”</a:t>
            </a:r>
            <a:endParaRPr lang="en-US" sz="3200" dirty="0">
              <a:latin typeface="Arial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9203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9204" name="Rectangle 4"/>
          <p:cNvSpPr>
            <a:spLocks noChangeArrowheads="1"/>
          </p:cNvSpPr>
          <p:nvPr/>
        </p:nvSpPr>
        <p:spPr bwMode="auto">
          <a:xfrm>
            <a:off x="1588" y="1487488"/>
            <a:ext cx="9140825" cy="3846512"/>
          </a:xfrm>
          <a:prstGeom prst="rect">
            <a:avLst/>
          </a:prstGeom>
          <a:solidFill>
            <a:srgbClr val="FFFF99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9205" name="Rectangle 5"/>
          <p:cNvSpPr>
            <a:spLocks noChangeArrowheads="1"/>
          </p:cNvSpPr>
          <p:nvPr/>
        </p:nvSpPr>
        <p:spPr bwMode="auto">
          <a:xfrm>
            <a:off x="1588" y="153988"/>
            <a:ext cx="9140825" cy="9525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9206" name="Rectangle 6"/>
          <p:cNvSpPr>
            <a:spLocks noChangeArrowheads="1"/>
          </p:cNvSpPr>
          <p:nvPr/>
        </p:nvSpPr>
        <p:spPr bwMode="auto">
          <a:xfrm>
            <a:off x="1268413" y="338138"/>
            <a:ext cx="6615112" cy="515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sz="28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Opportunities to Compete: Game Theory</a:t>
            </a:r>
          </a:p>
        </p:txBody>
      </p:sp>
      <p:sp>
        <p:nvSpPr>
          <p:cNvPr id="179207" name="Rectangle 7"/>
          <p:cNvSpPr>
            <a:spLocks noChangeArrowheads="1"/>
          </p:cNvSpPr>
          <p:nvPr/>
        </p:nvSpPr>
        <p:spPr bwMode="auto">
          <a:xfrm>
            <a:off x="442913" y="1828800"/>
            <a:ext cx="8396287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/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 Framework to analyze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Competitive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Strategy that explicitly</a:t>
            </a:r>
          </a:p>
          <a:p>
            <a:pPr>
              <a:buSzPct val="100000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incorporates Actions and Reactions of Other Firms</a:t>
            </a:r>
          </a:p>
        </p:txBody>
      </p:sp>
      <p:sp>
        <p:nvSpPr>
          <p:cNvPr id="179208" name="Rectangle 8"/>
          <p:cNvSpPr>
            <a:spLocks noChangeArrowheads="1"/>
          </p:cNvSpPr>
          <p:nvPr/>
        </p:nvSpPr>
        <p:spPr bwMode="auto">
          <a:xfrm>
            <a:off x="442913" y="3124200"/>
            <a:ext cx="8399462" cy="173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/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Appropriate when Firms’ Performances are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Interdependent:</a:t>
            </a:r>
          </a:p>
          <a:p>
            <a:pPr>
              <a:buSzPct val="100000"/>
              <a:buFontTx/>
              <a:buChar char="•"/>
            </a:pPr>
            <a:endParaRPr lang="en-US" sz="1200" u="sng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Price determination in an Oligopoly</a:t>
            </a:r>
          </a:p>
          <a:p>
            <a:pPr lvl="1"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Negotiations with Suppliers</a:t>
            </a:r>
          </a:p>
          <a:p>
            <a:pPr lvl="1"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Strategic Positioning</a:t>
            </a:r>
            <a:endParaRPr lang="en-US" u="sng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79209" name="Rectangle 9"/>
          <p:cNvSpPr>
            <a:spLocks noChangeArrowheads="1"/>
          </p:cNvSpPr>
          <p:nvPr/>
        </p:nvSpPr>
        <p:spPr bwMode="auto">
          <a:xfrm>
            <a:off x="1588" y="5746750"/>
            <a:ext cx="9140825" cy="709613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9210" name="Rectangle 10"/>
          <p:cNvSpPr>
            <a:spLocks noChangeArrowheads="1"/>
          </p:cNvSpPr>
          <p:nvPr/>
        </p:nvSpPr>
        <p:spPr bwMode="auto">
          <a:xfrm>
            <a:off x="1719263" y="5842000"/>
            <a:ext cx="606425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/>
              <a:t>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Key:  Actions of Others Affect Your Results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ChangeArrowheads="1"/>
          </p:cNvSpPr>
          <p:nvPr/>
        </p:nvSpPr>
        <p:spPr bwMode="auto">
          <a:xfrm>
            <a:off x="0" y="2133600"/>
            <a:ext cx="9144000" cy="457200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457200" indent="-457200"/>
            <a:r>
              <a:rPr lang="en-US" u="sng" dirty="0" smtClean="0">
                <a:latin typeface="Arial" charset="0"/>
              </a:rPr>
              <a:t>Analysis – Ticket Scalping Example</a:t>
            </a:r>
            <a:r>
              <a:rPr lang="en-US" dirty="0" smtClean="0">
                <a:latin typeface="Arial" charset="0"/>
              </a:rPr>
              <a:t>:</a:t>
            </a:r>
            <a:endParaRPr lang="en-US" dirty="0">
              <a:latin typeface="Arial" charset="0"/>
            </a:endParaRPr>
          </a:p>
          <a:p>
            <a:pPr marL="914400" lvl="1" indent="-457200"/>
            <a:endParaRPr lang="en-US" sz="1600" dirty="0">
              <a:latin typeface="Arial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u="sng" dirty="0" smtClean="0">
                <a:latin typeface="Arial" charset="0"/>
              </a:rPr>
              <a:t>Definition</a:t>
            </a:r>
            <a:r>
              <a:rPr lang="en-US" dirty="0" smtClean="0">
                <a:latin typeface="Arial" charset="0"/>
              </a:rPr>
              <a:t>:</a:t>
            </a:r>
            <a:endParaRPr lang="en-US" dirty="0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 sz="1200" dirty="0">
              <a:latin typeface="Arial" charset="0"/>
            </a:endParaRPr>
          </a:p>
          <a:p>
            <a:pPr lvl="1">
              <a:lnSpc>
                <a:spcPct val="90000"/>
              </a:lnSpc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A player’s “added value” is the total value created when that </a:t>
            </a:r>
          </a:p>
          <a:p>
            <a:pPr lvl="1">
              <a:lnSpc>
                <a:spcPct val="90000"/>
              </a:lnSpc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player is in the game, minus the total value that would be </a:t>
            </a:r>
          </a:p>
          <a:p>
            <a:pPr lvl="1">
              <a:lnSpc>
                <a:spcPct val="90000"/>
              </a:lnSpc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created if that player were not in the game.</a:t>
            </a:r>
          </a:p>
          <a:p>
            <a:pPr lvl="1">
              <a:lnSpc>
                <a:spcPct val="90000"/>
              </a:lnSpc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    The most that a player – either the scalper or the ticket buyer</a:t>
            </a:r>
          </a:p>
          <a:p>
            <a:pPr lvl="1">
              <a:lnSpc>
                <a:spcPct val="90000"/>
              </a:lnSpc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In this case – can get out of the game is the “added value.”</a:t>
            </a:r>
          </a:p>
          <a:p>
            <a:pPr lvl="1">
              <a:lnSpc>
                <a:spcPct val="90000"/>
              </a:lnSpc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    Players should (1) recognize their “added value” </a:t>
            </a:r>
            <a:r>
              <a:rPr lang="en-US" smtClean="0">
                <a:latin typeface="Arial" pitchFamily="34" charset="0"/>
                <a:cs typeface="Arial" pitchFamily="34" charset="0"/>
              </a:rPr>
              <a:t>and then (2)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      engage in strategies that maximize the share of their added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      value that they are able to capture. 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3475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7620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3476" name="Rectangle 4"/>
          <p:cNvSpPr>
            <a:spLocks noChangeArrowheads="1"/>
          </p:cNvSpPr>
          <p:nvPr/>
        </p:nvSpPr>
        <p:spPr bwMode="auto">
          <a:xfrm>
            <a:off x="685800" y="76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>
                <a:solidFill>
                  <a:schemeClr val="tx2"/>
                </a:solidFill>
                <a:latin typeface="Arial" charset="0"/>
              </a:rPr>
              <a:t>Co-opetition Framework:  Some Examples</a:t>
            </a:r>
            <a:endParaRPr lang="en-US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33477" name="Rectangle 5"/>
          <p:cNvSpPr>
            <a:spLocks noChangeArrowheads="1"/>
          </p:cNvSpPr>
          <p:nvPr/>
        </p:nvSpPr>
        <p:spPr bwMode="auto">
          <a:xfrm>
            <a:off x="0" y="1219200"/>
            <a:ext cx="9144000" cy="7620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3478" name="Rectangle 6"/>
          <p:cNvSpPr>
            <a:spLocks noChangeArrowheads="1"/>
          </p:cNvSpPr>
          <p:nvPr/>
        </p:nvSpPr>
        <p:spPr bwMode="auto">
          <a:xfrm>
            <a:off x="-152400" y="1295400"/>
            <a:ext cx="9448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 dirty="0">
                <a:solidFill>
                  <a:schemeClr val="tx2"/>
                </a:solidFill>
                <a:latin typeface="Arial" charset="0"/>
              </a:rPr>
              <a:t>Firms may benefit by recognizing their “Added Value”</a:t>
            </a:r>
            <a:endParaRPr lang="en-US" sz="3200" dirty="0">
              <a:latin typeface="Arial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ChangeArrowheads="1"/>
          </p:cNvSpPr>
          <p:nvPr/>
        </p:nvSpPr>
        <p:spPr bwMode="auto">
          <a:xfrm>
            <a:off x="0" y="2209800"/>
            <a:ext cx="9144000" cy="449580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457200" indent="-457200"/>
            <a:r>
              <a:rPr lang="en-US" u="sng">
                <a:latin typeface="Arial" charset="0"/>
              </a:rPr>
              <a:t>Examples</a:t>
            </a:r>
            <a:r>
              <a:rPr lang="en-US">
                <a:latin typeface="Arial" charset="0"/>
              </a:rPr>
              <a:t>:</a:t>
            </a:r>
          </a:p>
          <a:p>
            <a:pPr marL="457200" indent="-457200"/>
            <a:endParaRPr lang="en-US" sz="1000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r>
              <a:rPr lang="en-US">
                <a:latin typeface="Arial" charset="0"/>
              </a:rPr>
              <a:t>Monsanto and Holland Sweetener vs. Coke and Pepsi</a:t>
            </a:r>
          </a:p>
          <a:p>
            <a:pPr marL="457200" indent="-457200">
              <a:buFontTx/>
              <a:buAutoNum type="arabicPeriod"/>
            </a:pPr>
            <a:endParaRPr lang="en-US" sz="120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>
                <a:latin typeface="Arial" charset="0"/>
              </a:rPr>
              <a:t>Holland Sweetener failed to recognize its value as a</a:t>
            </a:r>
          </a:p>
          <a:p>
            <a:pPr marL="914400" lvl="1" indent="-457200"/>
            <a:r>
              <a:rPr lang="en-US">
                <a:latin typeface="Arial" charset="0"/>
              </a:rPr>
              <a:t>	competitor in negotiations with Monsanto.</a:t>
            </a:r>
          </a:p>
          <a:p>
            <a:pPr marL="914400" lvl="1" indent="-457200"/>
            <a:endParaRPr lang="en-US" sz="120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>
                <a:latin typeface="Arial" charset="0"/>
              </a:rPr>
              <a:t>Monsanto failed to recognize its value as a branded input</a:t>
            </a:r>
          </a:p>
          <a:p>
            <a:pPr marL="914400" lvl="1" indent="-457200"/>
            <a:r>
              <a:rPr lang="en-US">
                <a:latin typeface="Arial" charset="0"/>
              </a:rPr>
              <a:t>	for Coke and Pepsi in the diet drinks (esp. post New-Coke)</a:t>
            </a:r>
          </a:p>
          <a:p>
            <a:pPr marL="914400" lvl="1" indent="-457200"/>
            <a:endParaRPr lang="en-US" sz="1600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r>
              <a:rPr lang="en-US">
                <a:latin typeface="Arial" charset="0"/>
              </a:rPr>
              <a:t>National Football League</a:t>
            </a:r>
          </a:p>
          <a:p>
            <a:pPr marL="457200" indent="-457200">
              <a:buFontTx/>
              <a:buAutoNum type="arabicPeriod"/>
            </a:pPr>
            <a:endParaRPr lang="en-US" sz="120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>
                <a:latin typeface="Arial" charset="0"/>
              </a:rPr>
              <a:t>Potential lucrative Los Angeles market without a franchise</a:t>
            </a:r>
          </a:p>
          <a:p>
            <a:pPr marL="914400" lvl="1" indent="-457200">
              <a:buFontTx/>
              <a:buChar char="•"/>
            </a:pPr>
            <a:endParaRPr lang="en-US" sz="100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>
                <a:latin typeface="Arial" charset="0"/>
              </a:rPr>
              <a:t>Question: Why would the NFL prefer to stay out of L.A.?</a:t>
            </a:r>
          </a:p>
        </p:txBody>
      </p:sp>
      <p:sp>
        <p:nvSpPr>
          <p:cNvPr id="233475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7620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3476" name="Rectangle 4"/>
          <p:cNvSpPr>
            <a:spLocks noChangeArrowheads="1"/>
          </p:cNvSpPr>
          <p:nvPr/>
        </p:nvSpPr>
        <p:spPr bwMode="auto">
          <a:xfrm>
            <a:off x="685800" y="76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>
                <a:solidFill>
                  <a:schemeClr val="tx2"/>
                </a:solidFill>
                <a:latin typeface="Arial" charset="0"/>
              </a:rPr>
              <a:t>Co-opetition Framework:  Some Examples</a:t>
            </a:r>
            <a:endParaRPr lang="en-US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33477" name="Rectangle 5"/>
          <p:cNvSpPr>
            <a:spLocks noChangeArrowheads="1"/>
          </p:cNvSpPr>
          <p:nvPr/>
        </p:nvSpPr>
        <p:spPr bwMode="auto">
          <a:xfrm>
            <a:off x="0" y="1219200"/>
            <a:ext cx="9144000" cy="7620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3478" name="Rectangle 6"/>
          <p:cNvSpPr>
            <a:spLocks noChangeArrowheads="1"/>
          </p:cNvSpPr>
          <p:nvPr/>
        </p:nvSpPr>
        <p:spPr bwMode="auto">
          <a:xfrm>
            <a:off x="-152400" y="1295400"/>
            <a:ext cx="9448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>
                <a:solidFill>
                  <a:schemeClr val="tx2"/>
                </a:solidFill>
                <a:latin typeface="Arial" charset="0"/>
              </a:rPr>
              <a:t>Firms may benefit by recognizing their “Added Value”</a:t>
            </a:r>
            <a:endParaRPr lang="en-US" sz="3200">
              <a:latin typeface="Arial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ChangeArrowheads="1"/>
          </p:cNvSpPr>
          <p:nvPr/>
        </p:nvSpPr>
        <p:spPr bwMode="auto">
          <a:xfrm>
            <a:off x="0" y="228600"/>
            <a:ext cx="9144000" cy="717550"/>
          </a:xfrm>
          <a:prstGeom prst="rect">
            <a:avLst/>
          </a:prstGeom>
          <a:solidFill>
            <a:schemeClr val="accent1">
              <a:alpha val="39999"/>
            </a:schemeClr>
          </a:solidFill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Alternative View of Players: Value “Net” 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29379" name="Oval 3"/>
          <p:cNvSpPr>
            <a:spLocks noChangeArrowheads="1"/>
          </p:cNvSpPr>
          <p:nvPr/>
        </p:nvSpPr>
        <p:spPr bwMode="auto">
          <a:xfrm>
            <a:off x="3070225" y="5622925"/>
            <a:ext cx="3003550" cy="1095375"/>
          </a:xfrm>
          <a:prstGeom prst="ellipse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Customers</a:t>
            </a:r>
          </a:p>
        </p:txBody>
      </p:sp>
      <p:sp>
        <p:nvSpPr>
          <p:cNvPr id="229380" name="Oval 4"/>
          <p:cNvSpPr>
            <a:spLocks noChangeArrowheads="1"/>
          </p:cNvSpPr>
          <p:nvPr/>
        </p:nvSpPr>
        <p:spPr bwMode="auto">
          <a:xfrm>
            <a:off x="3070225" y="1290638"/>
            <a:ext cx="3003550" cy="990600"/>
          </a:xfrm>
          <a:prstGeom prst="ellipse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Suppliers</a:t>
            </a:r>
          </a:p>
        </p:txBody>
      </p:sp>
      <p:sp>
        <p:nvSpPr>
          <p:cNvPr id="229381" name="Oval 5"/>
          <p:cNvSpPr>
            <a:spLocks noChangeArrowheads="1"/>
          </p:cNvSpPr>
          <p:nvPr/>
        </p:nvSpPr>
        <p:spPr bwMode="auto">
          <a:xfrm>
            <a:off x="6686550" y="3362325"/>
            <a:ext cx="2228850" cy="1187450"/>
          </a:xfrm>
          <a:prstGeom prst="ellipse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Complementors</a:t>
            </a:r>
          </a:p>
        </p:txBody>
      </p:sp>
      <p:sp>
        <p:nvSpPr>
          <p:cNvPr id="229382" name="Oval 6"/>
          <p:cNvSpPr>
            <a:spLocks noChangeArrowheads="1"/>
          </p:cNvSpPr>
          <p:nvPr/>
        </p:nvSpPr>
        <p:spPr bwMode="auto">
          <a:xfrm>
            <a:off x="228600" y="3362325"/>
            <a:ext cx="2074863" cy="1187450"/>
          </a:xfrm>
          <a:prstGeom prst="ellipse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Substitutors</a:t>
            </a:r>
          </a:p>
        </p:txBody>
      </p:sp>
      <p:sp>
        <p:nvSpPr>
          <p:cNvPr id="229383" name="Line 7"/>
          <p:cNvSpPr>
            <a:spLocks noChangeShapeType="1"/>
          </p:cNvSpPr>
          <p:nvPr/>
        </p:nvSpPr>
        <p:spPr bwMode="auto">
          <a:xfrm>
            <a:off x="-11113" y="962025"/>
            <a:ext cx="9197976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9384" name="Line 8"/>
          <p:cNvSpPr>
            <a:spLocks noChangeShapeType="1"/>
          </p:cNvSpPr>
          <p:nvPr/>
        </p:nvSpPr>
        <p:spPr bwMode="auto">
          <a:xfrm>
            <a:off x="-15875" y="228600"/>
            <a:ext cx="91979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9385" name="Oval 9"/>
          <p:cNvSpPr>
            <a:spLocks noChangeArrowheads="1"/>
          </p:cNvSpPr>
          <p:nvPr/>
        </p:nvSpPr>
        <p:spPr bwMode="auto">
          <a:xfrm>
            <a:off x="3238500" y="3352800"/>
            <a:ext cx="2667000" cy="1219200"/>
          </a:xfrm>
          <a:prstGeom prst="ellipse">
            <a:avLst/>
          </a:prstGeom>
          <a:solidFill>
            <a:srgbClr val="99CCFF">
              <a:alpha val="30000"/>
            </a:srgbClr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>
                <a:latin typeface="Arial" charset="0"/>
              </a:rPr>
              <a:t>Company</a:t>
            </a:r>
          </a:p>
        </p:txBody>
      </p:sp>
      <p:cxnSp>
        <p:nvCxnSpPr>
          <p:cNvPr id="229386" name="AutoShape 10"/>
          <p:cNvCxnSpPr>
            <a:cxnSpLocks noChangeShapeType="1"/>
            <a:stCxn id="229382" idx="6"/>
            <a:endCxn id="229385" idx="2"/>
          </p:cNvCxnSpPr>
          <p:nvPr/>
        </p:nvCxnSpPr>
        <p:spPr bwMode="auto">
          <a:xfrm>
            <a:off x="2303463" y="3956050"/>
            <a:ext cx="935037" cy="635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lgDash"/>
            <a:round/>
            <a:headEnd/>
            <a:tailEnd/>
          </a:ln>
          <a:effectLst/>
        </p:spPr>
      </p:cxnSp>
      <p:cxnSp>
        <p:nvCxnSpPr>
          <p:cNvPr id="229387" name="AutoShape 11"/>
          <p:cNvCxnSpPr>
            <a:cxnSpLocks noChangeShapeType="1"/>
            <a:stCxn id="229385" idx="4"/>
            <a:endCxn id="229379" idx="0"/>
          </p:cNvCxnSpPr>
          <p:nvPr/>
        </p:nvCxnSpPr>
        <p:spPr bwMode="auto">
          <a:xfrm>
            <a:off x="4572000" y="4572000"/>
            <a:ext cx="0" cy="1050925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29388" name="AutoShape 12"/>
          <p:cNvCxnSpPr>
            <a:cxnSpLocks noChangeShapeType="1"/>
            <a:stCxn id="229385" idx="0"/>
            <a:endCxn id="229380" idx="4"/>
          </p:cNvCxnSpPr>
          <p:nvPr/>
        </p:nvCxnSpPr>
        <p:spPr bwMode="auto">
          <a:xfrm flipV="1">
            <a:off x="4572000" y="2281238"/>
            <a:ext cx="0" cy="1071562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29389" name="AutoShape 13"/>
          <p:cNvCxnSpPr>
            <a:cxnSpLocks noChangeShapeType="1"/>
            <a:stCxn id="229385" idx="6"/>
            <a:endCxn id="229381" idx="2"/>
          </p:cNvCxnSpPr>
          <p:nvPr/>
        </p:nvCxnSpPr>
        <p:spPr bwMode="auto">
          <a:xfrm flipV="1">
            <a:off x="5905500" y="3956050"/>
            <a:ext cx="781050" cy="635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lgDash"/>
            <a:round/>
            <a:headEnd/>
            <a:tailEnd/>
          </a:ln>
          <a:effectLst/>
        </p:spPr>
      </p:cxnSp>
      <p:cxnSp>
        <p:nvCxnSpPr>
          <p:cNvPr id="229390" name="AutoShape 14"/>
          <p:cNvCxnSpPr>
            <a:cxnSpLocks noChangeShapeType="1"/>
            <a:stCxn id="229382" idx="4"/>
            <a:endCxn id="229379" idx="2"/>
          </p:cNvCxnSpPr>
          <p:nvPr/>
        </p:nvCxnSpPr>
        <p:spPr bwMode="auto">
          <a:xfrm>
            <a:off x="1266825" y="4549775"/>
            <a:ext cx="1803400" cy="162083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29391" name="AutoShape 15"/>
          <p:cNvCxnSpPr>
            <a:cxnSpLocks noChangeShapeType="1"/>
            <a:stCxn id="229382" idx="0"/>
            <a:endCxn id="229380" idx="2"/>
          </p:cNvCxnSpPr>
          <p:nvPr/>
        </p:nvCxnSpPr>
        <p:spPr bwMode="auto">
          <a:xfrm flipV="1">
            <a:off x="1266825" y="1785938"/>
            <a:ext cx="1803400" cy="157638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29392" name="AutoShape 16"/>
          <p:cNvCxnSpPr>
            <a:cxnSpLocks noChangeShapeType="1"/>
            <a:stCxn id="229379" idx="6"/>
            <a:endCxn id="229381" idx="4"/>
          </p:cNvCxnSpPr>
          <p:nvPr/>
        </p:nvCxnSpPr>
        <p:spPr bwMode="auto">
          <a:xfrm flipV="1">
            <a:off x="6073775" y="4549775"/>
            <a:ext cx="1727200" cy="162083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29393" name="AutoShape 17"/>
          <p:cNvCxnSpPr>
            <a:cxnSpLocks noChangeShapeType="1"/>
            <a:stCxn id="229381" idx="0"/>
            <a:endCxn id="229380" idx="6"/>
          </p:cNvCxnSpPr>
          <p:nvPr/>
        </p:nvCxnSpPr>
        <p:spPr bwMode="auto">
          <a:xfrm flipH="1" flipV="1">
            <a:off x="6073775" y="1785938"/>
            <a:ext cx="1727200" cy="157638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ChangeArrowheads="1"/>
          </p:cNvSpPr>
          <p:nvPr/>
        </p:nvSpPr>
        <p:spPr bwMode="auto">
          <a:xfrm>
            <a:off x="0" y="228600"/>
            <a:ext cx="9144000" cy="717550"/>
          </a:xfrm>
          <a:prstGeom prst="rect">
            <a:avLst/>
          </a:prstGeom>
          <a:solidFill>
            <a:schemeClr val="accent1">
              <a:alpha val="39999"/>
            </a:schemeClr>
          </a:solidFill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Industry Analysis:  Porter’s Five Forces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28355" name="Rectangle 3"/>
          <p:cNvSpPr>
            <a:spLocks noChangeArrowheads="1"/>
          </p:cNvSpPr>
          <p:nvPr/>
        </p:nvSpPr>
        <p:spPr bwMode="auto">
          <a:xfrm>
            <a:off x="3287713" y="3325813"/>
            <a:ext cx="2571750" cy="1279525"/>
          </a:xfrm>
          <a:prstGeom prst="rect">
            <a:avLst/>
          </a:prstGeom>
          <a:solidFill>
            <a:srgbClr val="99CCFF">
              <a:alpha val="30000"/>
            </a:srgbClr>
          </a:solidFill>
          <a:ln w="349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RIVALRY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28356" name="Line 4"/>
          <p:cNvSpPr>
            <a:spLocks noChangeShapeType="1"/>
          </p:cNvSpPr>
          <p:nvPr/>
        </p:nvSpPr>
        <p:spPr bwMode="auto">
          <a:xfrm>
            <a:off x="4572000" y="4605338"/>
            <a:ext cx="0" cy="1030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8357" name="Oval 5"/>
          <p:cNvSpPr>
            <a:spLocks noChangeArrowheads="1"/>
          </p:cNvSpPr>
          <p:nvPr/>
        </p:nvSpPr>
        <p:spPr bwMode="auto">
          <a:xfrm>
            <a:off x="3071813" y="5622925"/>
            <a:ext cx="3003550" cy="1095375"/>
          </a:xfrm>
          <a:prstGeom prst="ellipse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Buyer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Power</a:t>
            </a:r>
          </a:p>
        </p:txBody>
      </p:sp>
      <p:sp>
        <p:nvSpPr>
          <p:cNvPr id="228358" name="Line 6"/>
          <p:cNvSpPr>
            <a:spLocks noChangeShapeType="1"/>
          </p:cNvSpPr>
          <p:nvPr/>
        </p:nvSpPr>
        <p:spPr bwMode="auto">
          <a:xfrm>
            <a:off x="4572000" y="2293938"/>
            <a:ext cx="0" cy="1030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8359" name="Oval 7"/>
          <p:cNvSpPr>
            <a:spLocks noChangeArrowheads="1"/>
          </p:cNvSpPr>
          <p:nvPr/>
        </p:nvSpPr>
        <p:spPr bwMode="auto">
          <a:xfrm>
            <a:off x="3071813" y="1290638"/>
            <a:ext cx="3003550" cy="990600"/>
          </a:xfrm>
          <a:prstGeom prst="ellipse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Supplier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Power</a:t>
            </a:r>
          </a:p>
        </p:txBody>
      </p:sp>
      <p:sp>
        <p:nvSpPr>
          <p:cNvPr id="228360" name="Line 8"/>
          <p:cNvSpPr>
            <a:spLocks noChangeShapeType="1"/>
          </p:cNvSpPr>
          <p:nvPr/>
        </p:nvSpPr>
        <p:spPr bwMode="auto">
          <a:xfrm>
            <a:off x="5859463" y="3965575"/>
            <a:ext cx="1042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8361" name="Oval 9"/>
          <p:cNvSpPr>
            <a:spLocks noChangeArrowheads="1"/>
          </p:cNvSpPr>
          <p:nvPr/>
        </p:nvSpPr>
        <p:spPr bwMode="auto">
          <a:xfrm>
            <a:off x="6904038" y="3362325"/>
            <a:ext cx="1878012" cy="1187450"/>
          </a:xfrm>
          <a:prstGeom prst="ellipse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Potential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Entrants</a:t>
            </a:r>
          </a:p>
        </p:txBody>
      </p:sp>
      <p:sp>
        <p:nvSpPr>
          <p:cNvPr id="228362" name="Line 10"/>
          <p:cNvSpPr>
            <a:spLocks noChangeShapeType="1"/>
          </p:cNvSpPr>
          <p:nvPr/>
        </p:nvSpPr>
        <p:spPr bwMode="auto">
          <a:xfrm>
            <a:off x="2239963" y="3965575"/>
            <a:ext cx="10429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8363" name="Oval 11"/>
          <p:cNvSpPr>
            <a:spLocks noChangeArrowheads="1"/>
          </p:cNvSpPr>
          <p:nvPr/>
        </p:nvSpPr>
        <p:spPr bwMode="auto">
          <a:xfrm>
            <a:off x="363538" y="3362325"/>
            <a:ext cx="1878012" cy="1187450"/>
          </a:xfrm>
          <a:prstGeom prst="ellipse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Substitute</a:t>
            </a:r>
          </a:p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Industries</a:t>
            </a:r>
          </a:p>
        </p:txBody>
      </p:sp>
      <p:sp>
        <p:nvSpPr>
          <p:cNvPr id="228364" name="Line 12"/>
          <p:cNvSpPr>
            <a:spLocks noChangeShapeType="1"/>
          </p:cNvSpPr>
          <p:nvPr/>
        </p:nvSpPr>
        <p:spPr bwMode="auto">
          <a:xfrm>
            <a:off x="-11113" y="962025"/>
            <a:ext cx="9197976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8365" name="Line 13"/>
          <p:cNvSpPr>
            <a:spLocks noChangeShapeType="1"/>
          </p:cNvSpPr>
          <p:nvPr/>
        </p:nvSpPr>
        <p:spPr bwMode="auto">
          <a:xfrm>
            <a:off x="-15875" y="228600"/>
            <a:ext cx="91979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ChangeArrowheads="1"/>
          </p:cNvSpPr>
          <p:nvPr/>
        </p:nvSpPr>
        <p:spPr bwMode="auto">
          <a:xfrm>
            <a:off x="0" y="228600"/>
            <a:ext cx="9144000" cy="717550"/>
          </a:xfrm>
          <a:prstGeom prst="rect">
            <a:avLst/>
          </a:prstGeom>
          <a:solidFill>
            <a:schemeClr val="accent1">
              <a:alpha val="39999"/>
            </a:schemeClr>
          </a:solidFill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Alternative View of Players: Value “Net” 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30403" name="Oval 3"/>
          <p:cNvSpPr>
            <a:spLocks noChangeArrowheads="1"/>
          </p:cNvSpPr>
          <p:nvPr/>
        </p:nvSpPr>
        <p:spPr bwMode="auto">
          <a:xfrm>
            <a:off x="3070225" y="5622925"/>
            <a:ext cx="3003550" cy="1095375"/>
          </a:xfrm>
          <a:prstGeom prst="ellipse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Customers</a:t>
            </a:r>
          </a:p>
        </p:txBody>
      </p:sp>
      <p:sp>
        <p:nvSpPr>
          <p:cNvPr id="230404" name="Oval 4"/>
          <p:cNvSpPr>
            <a:spLocks noChangeArrowheads="1"/>
          </p:cNvSpPr>
          <p:nvPr/>
        </p:nvSpPr>
        <p:spPr bwMode="auto">
          <a:xfrm>
            <a:off x="3070225" y="1290638"/>
            <a:ext cx="3003550" cy="990600"/>
          </a:xfrm>
          <a:prstGeom prst="ellipse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Suppliers</a:t>
            </a:r>
          </a:p>
        </p:txBody>
      </p:sp>
      <p:sp>
        <p:nvSpPr>
          <p:cNvPr id="230405" name="Oval 5"/>
          <p:cNvSpPr>
            <a:spLocks noChangeArrowheads="1"/>
          </p:cNvSpPr>
          <p:nvPr/>
        </p:nvSpPr>
        <p:spPr bwMode="auto">
          <a:xfrm>
            <a:off x="6686550" y="3362325"/>
            <a:ext cx="2228850" cy="1187450"/>
          </a:xfrm>
          <a:prstGeom prst="ellipse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Complementors</a:t>
            </a:r>
          </a:p>
        </p:txBody>
      </p:sp>
      <p:sp>
        <p:nvSpPr>
          <p:cNvPr id="230406" name="Oval 6"/>
          <p:cNvSpPr>
            <a:spLocks noChangeArrowheads="1"/>
          </p:cNvSpPr>
          <p:nvPr/>
        </p:nvSpPr>
        <p:spPr bwMode="auto">
          <a:xfrm>
            <a:off x="228600" y="3362325"/>
            <a:ext cx="2074863" cy="1187450"/>
          </a:xfrm>
          <a:prstGeom prst="ellipse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Substitutors</a:t>
            </a:r>
          </a:p>
        </p:txBody>
      </p:sp>
      <p:sp>
        <p:nvSpPr>
          <p:cNvPr id="230407" name="Line 7"/>
          <p:cNvSpPr>
            <a:spLocks noChangeShapeType="1"/>
          </p:cNvSpPr>
          <p:nvPr/>
        </p:nvSpPr>
        <p:spPr bwMode="auto">
          <a:xfrm>
            <a:off x="-11113" y="962025"/>
            <a:ext cx="9197976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0408" name="Line 8"/>
          <p:cNvSpPr>
            <a:spLocks noChangeShapeType="1"/>
          </p:cNvSpPr>
          <p:nvPr/>
        </p:nvSpPr>
        <p:spPr bwMode="auto">
          <a:xfrm>
            <a:off x="-15875" y="228600"/>
            <a:ext cx="91979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0409" name="Oval 9"/>
          <p:cNvSpPr>
            <a:spLocks noChangeArrowheads="1"/>
          </p:cNvSpPr>
          <p:nvPr/>
        </p:nvSpPr>
        <p:spPr bwMode="auto">
          <a:xfrm>
            <a:off x="3238500" y="3352800"/>
            <a:ext cx="2667000" cy="1219200"/>
          </a:xfrm>
          <a:prstGeom prst="ellipse">
            <a:avLst/>
          </a:prstGeom>
          <a:solidFill>
            <a:srgbClr val="99CCFF">
              <a:alpha val="30000"/>
            </a:srgbClr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>
                <a:latin typeface="Arial" charset="0"/>
              </a:rPr>
              <a:t>Company</a:t>
            </a:r>
          </a:p>
        </p:txBody>
      </p:sp>
      <p:cxnSp>
        <p:nvCxnSpPr>
          <p:cNvPr id="230410" name="AutoShape 10"/>
          <p:cNvCxnSpPr>
            <a:cxnSpLocks noChangeShapeType="1"/>
            <a:stCxn id="230406" idx="6"/>
            <a:endCxn id="230409" idx="2"/>
          </p:cNvCxnSpPr>
          <p:nvPr/>
        </p:nvCxnSpPr>
        <p:spPr bwMode="auto">
          <a:xfrm>
            <a:off x="2303463" y="3956050"/>
            <a:ext cx="935037" cy="635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lgDash"/>
            <a:round/>
            <a:headEnd/>
            <a:tailEnd/>
          </a:ln>
          <a:effectLst/>
        </p:spPr>
      </p:cxnSp>
      <p:cxnSp>
        <p:nvCxnSpPr>
          <p:cNvPr id="230411" name="AutoShape 11"/>
          <p:cNvCxnSpPr>
            <a:cxnSpLocks noChangeShapeType="1"/>
            <a:stCxn id="230409" idx="4"/>
            <a:endCxn id="230403" idx="0"/>
          </p:cNvCxnSpPr>
          <p:nvPr/>
        </p:nvCxnSpPr>
        <p:spPr bwMode="auto">
          <a:xfrm>
            <a:off x="4572000" y="4572000"/>
            <a:ext cx="0" cy="1050925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30412" name="AutoShape 12"/>
          <p:cNvCxnSpPr>
            <a:cxnSpLocks noChangeShapeType="1"/>
            <a:stCxn id="230409" idx="0"/>
            <a:endCxn id="230404" idx="4"/>
          </p:cNvCxnSpPr>
          <p:nvPr/>
        </p:nvCxnSpPr>
        <p:spPr bwMode="auto">
          <a:xfrm flipV="1">
            <a:off x="4572000" y="2281238"/>
            <a:ext cx="0" cy="1071562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30413" name="AutoShape 13"/>
          <p:cNvCxnSpPr>
            <a:cxnSpLocks noChangeShapeType="1"/>
            <a:stCxn id="230409" idx="6"/>
            <a:endCxn id="230405" idx="2"/>
          </p:cNvCxnSpPr>
          <p:nvPr/>
        </p:nvCxnSpPr>
        <p:spPr bwMode="auto">
          <a:xfrm flipV="1">
            <a:off x="5905500" y="3956050"/>
            <a:ext cx="781050" cy="635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lgDash"/>
            <a:round/>
            <a:headEnd/>
            <a:tailEnd/>
          </a:ln>
          <a:effectLst/>
        </p:spPr>
      </p:cxnSp>
      <p:cxnSp>
        <p:nvCxnSpPr>
          <p:cNvPr id="230414" name="AutoShape 14"/>
          <p:cNvCxnSpPr>
            <a:cxnSpLocks noChangeShapeType="1"/>
            <a:stCxn id="230406" idx="4"/>
            <a:endCxn id="230403" idx="2"/>
          </p:cNvCxnSpPr>
          <p:nvPr/>
        </p:nvCxnSpPr>
        <p:spPr bwMode="auto">
          <a:xfrm>
            <a:off x="1266825" y="4549775"/>
            <a:ext cx="1803400" cy="162083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30415" name="AutoShape 15"/>
          <p:cNvCxnSpPr>
            <a:cxnSpLocks noChangeShapeType="1"/>
            <a:stCxn id="230406" idx="0"/>
            <a:endCxn id="230404" idx="2"/>
          </p:cNvCxnSpPr>
          <p:nvPr/>
        </p:nvCxnSpPr>
        <p:spPr bwMode="auto">
          <a:xfrm flipV="1">
            <a:off x="1266825" y="1785938"/>
            <a:ext cx="1803400" cy="157638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30416" name="AutoShape 16"/>
          <p:cNvCxnSpPr>
            <a:cxnSpLocks noChangeShapeType="1"/>
            <a:stCxn id="230403" idx="6"/>
            <a:endCxn id="230405" idx="4"/>
          </p:cNvCxnSpPr>
          <p:nvPr/>
        </p:nvCxnSpPr>
        <p:spPr bwMode="auto">
          <a:xfrm flipV="1">
            <a:off x="6073775" y="4549775"/>
            <a:ext cx="1727200" cy="162083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30417" name="AutoShape 17"/>
          <p:cNvCxnSpPr>
            <a:cxnSpLocks noChangeShapeType="1"/>
            <a:stCxn id="230405" idx="0"/>
            <a:endCxn id="230404" idx="6"/>
          </p:cNvCxnSpPr>
          <p:nvPr/>
        </p:nvCxnSpPr>
        <p:spPr bwMode="auto">
          <a:xfrm flipH="1" flipV="1">
            <a:off x="6073775" y="1785938"/>
            <a:ext cx="1727200" cy="157638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230418" name="Text Box 18"/>
          <p:cNvSpPr txBox="1">
            <a:spLocks noChangeArrowheads="1"/>
          </p:cNvSpPr>
          <p:nvPr/>
        </p:nvSpPr>
        <p:spPr bwMode="auto">
          <a:xfrm>
            <a:off x="76200" y="1354138"/>
            <a:ext cx="2057400" cy="14652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>
                <a:latin typeface="Arial" charset="0"/>
              </a:rPr>
              <a:t>Firms (from different industries?) may compete for common input</a:t>
            </a:r>
          </a:p>
        </p:txBody>
      </p:sp>
      <p:sp>
        <p:nvSpPr>
          <p:cNvPr id="230419" name="AutoShape 19"/>
          <p:cNvSpPr>
            <a:spLocks noChangeArrowheads="1"/>
          </p:cNvSpPr>
          <p:nvPr/>
        </p:nvSpPr>
        <p:spPr bwMode="auto">
          <a:xfrm>
            <a:off x="0" y="1295400"/>
            <a:ext cx="2209800" cy="1600200"/>
          </a:xfrm>
          <a:prstGeom prst="flowChartPreparation">
            <a:avLst/>
          </a:prstGeom>
          <a:noFill/>
          <a:ln w="127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0420" name="Text Box 20"/>
          <p:cNvSpPr txBox="1">
            <a:spLocks noChangeArrowheads="1"/>
          </p:cNvSpPr>
          <p:nvPr/>
        </p:nvSpPr>
        <p:spPr bwMode="auto">
          <a:xfrm>
            <a:off x="76200" y="5087938"/>
            <a:ext cx="2057400" cy="14652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>
                <a:latin typeface="Arial" charset="0"/>
              </a:rPr>
              <a:t>More usual characterization: substitutes as relevant choices for consumers </a:t>
            </a:r>
          </a:p>
        </p:txBody>
      </p:sp>
      <p:sp>
        <p:nvSpPr>
          <p:cNvPr id="230421" name="AutoShape 21"/>
          <p:cNvSpPr>
            <a:spLocks noChangeArrowheads="1"/>
          </p:cNvSpPr>
          <p:nvPr/>
        </p:nvSpPr>
        <p:spPr bwMode="auto">
          <a:xfrm>
            <a:off x="0" y="5029200"/>
            <a:ext cx="2209800" cy="1600200"/>
          </a:xfrm>
          <a:prstGeom prst="flowChartPreparation">
            <a:avLst/>
          </a:prstGeom>
          <a:noFill/>
          <a:ln w="127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0422" name="Text Box 22"/>
          <p:cNvSpPr txBox="1">
            <a:spLocks noChangeArrowheads="1"/>
          </p:cNvSpPr>
          <p:nvPr/>
        </p:nvSpPr>
        <p:spPr bwMode="auto">
          <a:xfrm>
            <a:off x="7010400" y="5087938"/>
            <a:ext cx="2057400" cy="14652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>
                <a:latin typeface="Arial" charset="0"/>
              </a:rPr>
              <a:t>Consumers receive utility from the combination of your product and other firms’ </a:t>
            </a:r>
          </a:p>
        </p:txBody>
      </p:sp>
      <p:sp>
        <p:nvSpPr>
          <p:cNvPr id="230423" name="AutoShape 23"/>
          <p:cNvSpPr>
            <a:spLocks noChangeArrowheads="1"/>
          </p:cNvSpPr>
          <p:nvPr/>
        </p:nvSpPr>
        <p:spPr bwMode="auto">
          <a:xfrm>
            <a:off x="6858000" y="5029200"/>
            <a:ext cx="2286000" cy="1600200"/>
          </a:xfrm>
          <a:prstGeom prst="flowChartPreparation">
            <a:avLst/>
          </a:prstGeom>
          <a:noFill/>
          <a:ln w="127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0424" name="Text Box 24"/>
          <p:cNvSpPr txBox="1">
            <a:spLocks noChangeArrowheads="1"/>
          </p:cNvSpPr>
          <p:nvPr/>
        </p:nvSpPr>
        <p:spPr bwMode="auto">
          <a:xfrm>
            <a:off x="7010400" y="1219200"/>
            <a:ext cx="2057400" cy="1739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800">
                <a:latin typeface="Arial" charset="0"/>
              </a:rPr>
              <a:t>Competitors</a:t>
            </a:r>
          </a:p>
          <a:p>
            <a:pPr algn="ctr"/>
            <a:r>
              <a:rPr lang="en-US" sz="1800">
                <a:latin typeface="Arial" charset="0"/>
              </a:rPr>
              <a:t> may be able to cooperate when in negotiations with their common </a:t>
            </a:r>
          </a:p>
          <a:p>
            <a:pPr algn="ctr"/>
            <a:r>
              <a:rPr lang="en-US" sz="1800">
                <a:latin typeface="Arial" charset="0"/>
              </a:rPr>
              <a:t>suppliers</a:t>
            </a:r>
          </a:p>
        </p:txBody>
      </p:sp>
      <p:sp>
        <p:nvSpPr>
          <p:cNvPr id="230425" name="AutoShape 25"/>
          <p:cNvSpPr>
            <a:spLocks noChangeArrowheads="1"/>
          </p:cNvSpPr>
          <p:nvPr/>
        </p:nvSpPr>
        <p:spPr bwMode="auto">
          <a:xfrm>
            <a:off x="6934200" y="1295400"/>
            <a:ext cx="2209800" cy="1600200"/>
          </a:xfrm>
          <a:prstGeom prst="flowChartPreparation">
            <a:avLst/>
          </a:prstGeom>
          <a:noFill/>
          <a:ln w="127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30426" name="AutoShape 26"/>
          <p:cNvCxnSpPr>
            <a:cxnSpLocks noChangeShapeType="1"/>
            <a:stCxn id="230421" idx="0"/>
            <a:endCxn id="230406" idx="3"/>
          </p:cNvCxnSpPr>
          <p:nvPr/>
        </p:nvCxnSpPr>
        <p:spPr bwMode="auto">
          <a:xfrm rot="5400000" flipH="1">
            <a:off x="491332" y="4415631"/>
            <a:ext cx="654050" cy="573087"/>
          </a:xfrm>
          <a:prstGeom prst="curvedConnector3">
            <a:avLst>
              <a:gd name="adj1" fmla="val 36653"/>
            </a:avLst>
          </a:prstGeom>
          <a:noFill/>
          <a:ln w="12700">
            <a:solidFill>
              <a:srgbClr val="FF3300"/>
            </a:solidFill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230427" name="AutoShape 27"/>
          <p:cNvCxnSpPr>
            <a:cxnSpLocks noChangeShapeType="1"/>
            <a:stCxn id="230423" idx="1"/>
            <a:endCxn id="230403" idx="6"/>
          </p:cNvCxnSpPr>
          <p:nvPr/>
        </p:nvCxnSpPr>
        <p:spPr bwMode="auto">
          <a:xfrm rot="10800000" flipV="1">
            <a:off x="6073775" y="5829300"/>
            <a:ext cx="784225" cy="341313"/>
          </a:xfrm>
          <a:prstGeom prst="curvedConnector3">
            <a:avLst>
              <a:gd name="adj1" fmla="val 50000"/>
            </a:avLst>
          </a:prstGeom>
          <a:noFill/>
          <a:ln w="12700">
            <a:solidFill>
              <a:srgbClr val="FF3300"/>
            </a:solidFill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230428" name="AutoShape 28"/>
          <p:cNvCxnSpPr>
            <a:cxnSpLocks noChangeShapeType="1"/>
            <a:stCxn id="230425" idx="2"/>
            <a:endCxn id="230405" idx="7"/>
          </p:cNvCxnSpPr>
          <p:nvPr/>
        </p:nvCxnSpPr>
        <p:spPr bwMode="auto">
          <a:xfrm rot="16200000" flipH="1">
            <a:off x="7993063" y="2941637"/>
            <a:ext cx="641350" cy="549275"/>
          </a:xfrm>
          <a:prstGeom prst="curvedConnector3">
            <a:avLst>
              <a:gd name="adj1" fmla="val 36384"/>
            </a:avLst>
          </a:prstGeom>
          <a:noFill/>
          <a:ln w="12700">
            <a:solidFill>
              <a:srgbClr val="FF3300"/>
            </a:solidFill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230429" name="AutoShape 29"/>
          <p:cNvCxnSpPr>
            <a:cxnSpLocks noChangeShapeType="1"/>
            <a:stCxn id="230419" idx="3"/>
            <a:endCxn id="230404" idx="1"/>
          </p:cNvCxnSpPr>
          <p:nvPr/>
        </p:nvCxnSpPr>
        <p:spPr bwMode="auto">
          <a:xfrm flipV="1">
            <a:off x="2209800" y="1435100"/>
            <a:ext cx="1300163" cy="660400"/>
          </a:xfrm>
          <a:prstGeom prst="curvedConnector4">
            <a:avLst>
              <a:gd name="adj1" fmla="val 33088"/>
              <a:gd name="adj2" fmla="val 156491"/>
            </a:avLst>
          </a:prstGeom>
          <a:noFill/>
          <a:ln w="12700">
            <a:solidFill>
              <a:srgbClr val="FF3300"/>
            </a:solidFill>
            <a:round/>
            <a:headEnd type="triangle" w="med" len="med"/>
            <a:tailEnd type="triangle" w="med" len="med"/>
          </a:ln>
          <a:effectLst/>
        </p:spPr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ChangeArrowheads="1"/>
          </p:cNvSpPr>
          <p:nvPr/>
        </p:nvSpPr>
        <p:spPr bwMode="auto">
          <a:xfrm>
            <a:off x="0" y="228600"/>
            <a:ext cx="9144000" cy="717550"/>
          </a:xfrm>
          <a:prstGeom prst="rect">
            <a:avLst/>
          </a:prstGeom>
          <a:solidFill>
            <a:schemeClr val="accent1">
              <a:alpha val="39999"/>
            </a:schemeClr>
          </a:solidFill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Alternative View of Players: Value “Net” 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31427" name="Oval 3"/>
          <p:cNvSpPr>
            <a:spLocks noChangeArrowheads="1"/>
          </p:cNvSpPr>
          <p:nvPr/>
        </p:nvSpPr>
        <p:spPr bwMode="auto">
          <a:xfrm>
            <a:off x="3070225" y="5622925"/>
            <a:ext cx="3003550" cy="1095375"/>
          </a:xfrm>
          <a:prstGeom prst="ellipse">
            <a:avLst/>
          </a:prstGeom>
          <a:solidFill>
            <a:srgbClr val="FFFF99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Customers</a:t>
            </a:r>
          </a:p>
        </p:txBody>
      </p:sp>
      <p:sp>
        <p:nvSpPr>
          <p:cNvPr id="231428" name="Oval 4"/>
          <p:cNvSpPr>
            <a:spLocks noChangeArrowheads="1"/>
          </p:cNvSpPr>
          <p:nvPr/>
        </p:nvSpPr>
        <p:spPr bwMode="auto">
          <a:xfrm>
            <a:off x="3070225" y="1290638"/>
            <a:ext cx="3003550" cy="990600"/>
          </a:xfrm>
          <a:prstGeom prst="ellipse">
            <a:avLst/>
          </a:prstGeom>
          <a:solidFill>
            <a:srgbClr val="FFFF99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Suppliers</a:t>
            </a:r>
          </a:p>
        </p:txBody>
      </p:sp>
      <p:sp>
        <p:nvSpPr>
          <p:cNvPr id="231429" name="Oval 5"/>
          <p:cNvSpPr>
            <a:spLocks noChangeArrowheads="1"/>
          </p:cNvSpPr>
          <p:nvPr/>
        </p:nvSpPr>
        <p:spPr bwMode="auto">
          <a:xfrm>
            <a:off x="6686550" y="3362325"/>
            <a:ext cx="2228850" cy="1187450"/>
          </a:xfrm>
          <a:prstGeom prst="ellipse">
            <a:avLst/>
          </a:prstGeom>
          <a:solidFill>
            <a:srgbClr val="FFFF99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Complementors</a:t>
            </a:r>
          </a:p>
        </p:txBody>
      </p:sp>
      <p:sp>
        <p:nvSpPr>
          <p:cNvPr id="231430" name="Oval 6"/>
          <p:cNvSpPr>
            <a:spLocks noChangeArrowheads="1"/>
          </p:cNvSpPr>
          <p:nvPr/>
        </p:nvSpPr>
        <p:spPr bwMode="auto">
          <a:xfrm>
            <a:off x="228600" y="3362325"/>
            <a:ext cx="2074863" cy="1187450"/>
          </a:xfrm>
          <a:prstGeom prst="ellipse">
            <a:avLst/>
          </a:prstGeom>
          <a:solidFill>
            <a:srgbClr val="FFFF99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Substitutors</a:t>
            </a:r>
          </a:p>
        </p:txBody>
      </p:sp>
      <p:sp>
        <p:nvSpPr>
          <p:cNvPr id="231431" name="Line 7"/>
          <p:cNvSpPr>
            <a:spLocks noChangeShapeType="1"/>
          </p:cNvSpPr>
          <p:nvPr/>
        </p:nvSpPr>
        <p:spPr bwMode="auto">
          <a:xfrm>
            <a:off x="-11113" y="962025"/>
            <a:ext cx="9197976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1432" name="Line 8"/>
          <p:cNvSpPr>
            <a:spLocks noChangeShapeType="1"/>
          </p:cNvSpPr>
          <p:nvPr/>
        </p:nvSpPr>
        <p:spPr bwMode="auto">
          <a:xfrm>
            <a:off x="-15875" y="228600"/>
            <a:ext cx="91979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1433" name="Oval 9"/>
          <p:cNvSpPr>
            <a:spLocks noChangeArrowheads="1"/>
          </p:cNvSpPr>
          <p:nvPr/>
        </p:nvSpPr>
        <p:spPr bwMode="auto">
          <a:xfrm>
            <a:off x="3238500" y="3352800"/>
            <a:ext cx="2667000" cy="1219200"/>
          </a:xfrm>
          <a:prstGeom prst="ellipse">
            <a:avLst/>
          </a:prstGeom>
          <a:solidFill>
            <a:srgbClr val="99CCFF">
              <a:alpha val="30000"/>
            </a:srgbClr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>
                <a:latin typeface="Arial" charset="0"/>
              </a:rPr>
              <a:t>Microsoft</a:t>
            </a:r>
          </a:p>
        </p:txBody>
      </p:sp>
      <p:cxnSp>
        <p:nvCxnSpPr>
          <p:cNvPr id="231434" name="AutoShape 10"/>
          <p:cNvCxnSpPr>
            <a:cxnSpLocks noChangeShapeType="1"/>
            <a:stCxn id="231430" idx="6"/>
            <a:endCxn id="231433" idx="2"/>
          </p:cNvCxnSpPr>
          <p:nvPr/>
        </p:nvCxnSpPr>
        <p:spPr bwMode="auto">
          <a:xfrm>
            <a:off x="2303463" y="3956050"/>
            <a:ext cx="935037" cy="635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lgDash"/>
            <a:round/>
            <a:headEnd/>
            <a:tailEnd/>
          </a:ln>
          <a:effectLst/>
        </p:spPr>
      </p:cxnSp>
      <p:cxnSp>
        <p:nvCxnSpPr>
          <p:cNvPr id="231435" name="AutoShape 11"/>
          <p:cNvCxnSpPr>
            <a:cxnSpLocks noChangeShapeType="1"/>
            <a:stCxn id="231433" idx="4"/>
            <a:endCxn id="231427" idx="0"/>
          </p:cNvCxnSpPr>
          <p:nvPr/>
        </p:nvCxnSpPr>
        <p:spPr bwMode="auto">
          <a:xfrm>
            <a:off x="4572000" y="4572000"/>
            <a:ext cx="0" cy="1050925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31436" name="AutoShape 12"/>
          <p:cNvCxnSpPr>
            <a:cxnSpLocks noChangeShapeType="1"/>
            <a:stCxn id="231433" idx="0"/>
            <a:endCxn id="231428" idx="4"/>
          </p:cNvCxnSpPr>
          <p:nvPr/>
        </p:nvCxnSpPr>
        <p:spPr bwMode="auto">
          <a:xfrm flipV="1">
            <a:off x="4572000" y="2281238"/>
            <a:ext cx="0" cy="1071562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31437" name="AutoShape 13"/>
          <p:cNvCxnSpPr>
            <a:cxnSpLocks noChangeShapeType="1"/>
            <a:stCxn id="231433" idx="6"/>
            <a:endCxn id="231429" idx="2"/>
          </p:cNvCxnSpPr>
          <p:nvPr/>
        </p:nvCxnSpPr>
        <p:spPr bwMode="auto">
          <a:xfrm flipV="1">
            <a:off x="5905500" y="3956050"/>
            <a:ext cx="781050" cy="635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lgDash"/>
            <a:round/>
            <a:headEnd/>
            <a:tailEnd/>
          </a:ln>
          <a:effectLst/>
        </p:spPr>
      </p:cxnSp>
      <p:cxnSp>
        <p:nvCxnSpPr>
          <p:cNvPr id="231438" name="AutoShape 14"/>
          <p:cNvCxnSpPr>
            <a:cxnSpLocks noChangeShapeType="1"/>
            <a:stCxn id="231430" idx="4"/>
            <a:endCxn id="231427" idx="2"/>
          </p:cNvCxnSpPr>
          <p:nvPr/>
        </p:nvCxnSpPr>
        <p:spPr bwMode="auto">
          <a:xfrm>
            <a:off x="1266825" y="4549775"/>
            <a:ext cx="1803400" cy="162083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31439" name="AutoShape 15"/>
          <p:cNvCxnSpPr>
            <a:cxnSpLocks noChangeShapeType="1"/>
            <a:stCxn id="231430" idx="0"/>
            <a:endCxn id="231428" idx="2"/>
          </p:cNvCxnSpPr>
          <p:nvPr/>
        </p:nvCxnSpPr>
        <p:spPr bwMode="auto">
          <a:xfrm flipV="1">
            <a:off x="1266825" y="1785938"/>
            <a:ext cx="1803400" cy="157638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31440" name="AutoShape 16"/>
          <p:cNvCxnSpPr>
            <a:cxnSpLocks noChangeShapeType="1"/>
            <a:stCxn id="231427" idx="6"/>
            <a:endCxn id="231429" idx="4"/>
          </p:cNvCxnSpPr>
          <p:nvPr/>
        </p:nvCxnSpPr>
        <p:spPr bwMode="auto">
          <a:xfrm flipV="1">
            <a:off x="6073775" y="4549775"/>
            <a:ext cx="1727200" cy="162083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31441" name="AutoShape 17"/>
          <p:cNvCxnSpPr>
            <a:cxnSpLocks noChangeShapeType="1"/>
            <a:stCxn id="231429" idx="0"/>
            <a:endCxn id="231428" idx="6"/>
          </p:cNvCxnSpPr>
          <p:nvPr/>
        </p:nvCxnSpPr>
        <p:spPr bwMode="auto">
          <a:xfrm flipH="1" flipV="1">
            <a:off x="6073775" y="1785938"/>
            <a:ext cx="1727200" cy="157638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231442" name="Text Box 18"/>
          <p:cNvSpPr txBox="1">
            <a:spLocks noChangeArrowheads="1"/>
          </p:cNvSpPr>
          <p:nvPr/>
        </p:nvSpPr>
        <p:spPr bwMode="auto">
          <a:xfrm>
            <a:off x="76200" y="1371600"/>
            <a:ext cx="2057400" cy="854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2000">
              <a:latin typeface="Arial" charset="0"/>
            </a:endParaRPr>
          </a:p>
          <a:p>
            <a:pPr algn="ctr">
              <a:spcBef>
                <a:spcPct val="50000"/>
              </a:spcBef>
            </a:pPr>
            <a:r>
              <a:rPr lang="en-US" sz="2000">
                <a:latin typeface="Arial" charset="0"/>
              </a:rPr>
              <a:t>Goldman Sachs</a:t>
            </a:r>
          </a:p>
        </p:txBody>
      </p:sp>
      <p:sp>
        <p:nvSpPr>
          <p:cNvPr id="231443" name="AutoShape 19"/>
          <p:cNvSpPr>
            <a:spLocks noChangeArrowheads="1"/>
          </p:cNvSpPr>
          <p:nvPr/>
        </p:nvSpPr>
        <p:spPr bwMode="auto">
          <a:xfrm>
            <a:off x="0" y="1295400"/>
            <a:ext cx="2209800" cy="1600200"/>
          </a:xfrm>
          <a:prstGeom prst="flowChartPreparation">
            <a:avLst/>
          </a:prstGeom>
          <a:noFill/>
          <a:ln w="127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1444" name="Text Box 20"/>
          <p:cNvSpPr txBox="1">
            <a:spLocks noChangeArrowheads="1"/>
          </p:cNvSpPr>
          <p:nvPr/>
        </p:nvSpPr>
        <p:spPr bwMode="auto">
          <a:xfrm>
            <a:off x="76200" y="5165725"/>
            <a:ext cx="2057400" cy="854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2000">
              <a:latin typeface="Arial" charset="0"/>
            </a:endParaRPr>
          </a:p>
          <a:p>
            <a:pPr algn="ctr">
              <a:spcBef>
                <a:spcPct val="50000"/>
              </a:spcBef>
            </a:pPr>
            <a:r>
              <a:rPr lang="en-US" sz="2000">
                <a:latin typeface="Arial" charset="0"/>
              </a:rPr>
              <a:t>Google </a:t>
            </a:r>
          </a:p>
        </p:txBody>
      </p:sp>
      <p:sp>
        <p:nvSpPr>
          <p:cNvPr id="231445" name="AutoShape 21"/>
          <p:cNvSpPr>
            <a:spLocks noChangeArrowheads="1"/>
          </p:cNvSpPr>
          <p:nvPr/>
        </p:nvSpPr>
        <p:spPr bwMode="auto">
          <a:xfrm>
            <a:off x="0" y="5029200"/>
            <a:ext cx="2209800" cy="1600200"/>
          </a:xfrm>
          <a:prstGeom prst="flowChartPreparation">
            <a:avLst/>
          </a:prstGeom>
          <a:noFill/>
          <a:ln w="127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1446" name="Text Box 22"/>
          <p:cNvSpPr txBox="1">
            <a:spLocks noChangeArrowheads="1"/>
          </p:cNvSpPr>
          <p:nvPr/>
        </p:nvSpPr>
        <p:spPr bwMode="auto">
          <a:xfrm>
            <a:off x="6858000" y="5165725"/>
            <a:ext cx="2209800" cy="854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2000">
              <a:latin typeface="Arial" charset="0"/>
            </a:endParaRPr>
          </a:p>
          <a:p>
            <a:pPr algn="ctr">
              <a:spcBef>
                <a:spcPct val="50000"/>
              </a:spcBef>
            </a:pPr>
            <a:r>
              <a:rPr lang="en-US" sz="2000">
                <a:latin typeface="Arial" charset="0"/>
              </a:rPr>
              <a:t>Dell</a:t>
            </a:r>
          </a:p>
        </p:txBody>
      </p:sp>
      <p:sp>
        <p:nvSpPr>
          <p:cNvPr id="231447" name="AutoShape 23"/>
          <p:cNvSpPr>
            <a:spLocks noChangeArrowheads="1"/>
          </p:cNvSpPr>
          <p:nvPr/>
        </p:nvSpPr>
        <p:spPr bwMode="auto">
          <a:xfrm>
            <a:off x="6858000" y="5029200"/>
            <a:ext cx="2286000" cy="1600200"/>
          </a:xfrm>
          <a:prstGeom prst="flowChartPreparation">
            <a:avLst/>
          </a:prstGeom>
          <a:noFill/>
          <a:ln w="127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1448" name="Text Box 24"/>
          <p:cNvSpPr txBox="1">
            <a:spLocks noChangeArrowheads="1"/>
          </p:cNvSpPr>
          <p:nvPr/>
        </p:nvSpPr>
        <p:spPr bwMode="auto">
          <a:xfrm>
            <a:off x="7010400" y="1508125"/>
            <a:ext cx="2057400" cy="701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en-US" sz="2000">
              <a:latin typeface="Arial" charset="0"/>
            </a:endParaRPr>
          </a:p>
          <a:p>
            <a:pPr algn="ctr"/>
            <a:r>
              <a:rPr lang="en-US" sz="2000">
                <a:latin typeface="Arial" charset="0"/>
              </a:rPr>
              <a:t>Apple</a:t>
            </a:r>
          </a:p>
        </p:txBody>
      </p:sp>
      <p:sp>
        <p:nvSpPr>
          <p:cNvPr id="231449" name="AutoShape 25"/>
          <p:cNvSpPr>
            <a:spLocks noChangeArrowheads="1"/>
          </p:cNvSpPr>
          <p:nvPr/>
        </p:nvSpPr>
        <p:spPr bwMode="auto">
          <a:xfrm>
            <a:off x="6934200" y="1295400"/>
            <a:ext cx="2209800" cy="1600200"/>
          </a:xfrm>
          <a:prstGeom prst="flowChartPreparation">
            <a:avLst/>
          </a:prstGeom>
          <a:noFill/>
          <a:ln w="127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31450" name="AutoShape 26"/>
          <p:cNvCxnSpPr>
            <a:cxnSpLocks noChangeShapeType="1"/>
            <a:stCxn id="231443" idx="3"/>
            <a:endCxn id="231428" idx="1"/>
          </p:cNvCxnSpPr>
          <p:nvPr/>
        </p:nvCxnSpPr>
        <p:spPr bwMode="auto">
          <a:xfrm flipV="1">
            <a:off x="2209800" y="1435100"/>
            <a:ext cx="1300163" cy="660400"/>
          </a:xfrm>
          <a:prstGeom prst="curvedConnector4">
            <a:avLst>
              <a:gd name="adj1" fmla="val 33088"/>
              <a:gd name="adj2" fmla="val 156491"/>
            </a:avLst>
          </a:prstGeom>
          <a:noFill/>
          <a:ln w="12700">
            <a:solidFill>
              <a:srgbClr val="FF3300"/>
            </a:solidFill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231451" name="AutoShape 27"/>
          <p:cNvCxnSpPr>
            <a:cxnSpLocks noChangeShapeType="1"/>
            <a:stCxn id="231445" idx="0"/>
            <a:endCxn id="231430" idx="3"/>
          </p:cNvCxnSpPr>
          <p:nvPr/>
        </p:nvCxnSpPr>
        <p:spPr bwMode="auto">
          <a:xfrm rot="5400000" flipH="1">
            <a:off x="491332" y="4415631"/>
            <a:ext cx="654050" cy="573087"/>
          </a:xfrm>
          <a:prstGeom prst="curvedConnector3">
            <a:avLst>
              <a:gd name="adj1" fmla="val 36653"/>
            </a:avLst>
          </a:prstGeom>
          <a:noFill/>
          <a:ln w="12700">
            <a:solidFill>
              <a:srgbClr val="FF3300"/>
            </a:solidFill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231452" name="AutoShape 28"/>
          <p:cNvCxnSpPr>
            <a:cxnSpLocks noChangeShapeType="1"/>
            <a:stCxn id="231427" idx="6"/>
            <a:endCxn id="231447" idx="1"/>
          </p:cNvCxnSpPr>
          <p:nvPr/>
        </p:nvCxnSpPr>
        <p:spPr bwMode="auto">
          <a:xfrm flipV="1">
            <a:off x="6073775" y="5829300"/>
            <a:ext cx="784225" cy="341313"/>
          </a:xfrm>
          <a:prstGeom prst="curvedConnector3">
            <a:avLst>
              <a:gd name="adj1" fmla="val 50000"/>
            </a:avLst>
          </a:prstGeom>
          <a:noFill/>
          <a:ln w="12700">
            <a:solidFill>
              <a:srgbClr val="FF3300"/>
            </a:solidFill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231453" name="AutoShape 29"/>
          <p:cNvCxnSpPr>
            <a:cxnSpLocks noChangeShapeType="1"/>
            <a:stCxn id="231449" idx="2"/>
            <a:endCxn id="231429" idx="7"/>
          </p:cNvCxnSpPr>
          <p:nvPr/>
        </p:nvCxnSpPr>
        <p:spPr bwMode="auto">
          <a:xfrm rot="16200000" flipH="1">
            <a:off x="7993063" y="2941637"/>
            <a:ext cx="641350" cy="549275"/>
          </a:xfrm>
          <a:prstGeom prst="curvedConnector3">
            <a:avLst>
              <a:gd name="adj1" fmla="val 36384"/>
            </a:avLst>
          </a:prstGeom>
          <a:noFill/>
          <a:ln w="12700">
            <a:solidFill>
              <a:srgbClr val="FF3300"/>
            </a:solidFill>
            <a:round/>
            <a:headEnd type="triangle" w="med" len="med"/>
            <a:tailEnd type="triangle" w="med" len="med"/>
          </a:ln>
          <a:effectLst/>
        </p:spPr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/>
          <p:cNvSpPr>
            <a:spLocks noChangeArrowheads="1"/>
          </p:cNvSpPr>
          <p:nvPr/>
        </p:nvSpPr>
        <p:spPr bwMode="auto">
          <a:xfrm>
            <a:off x="0" y="2209800"/>
            <a:ext cx="9144000" cy="4495800"/>
          </a:xfrm>
          <a:prstGeom prst="rect">
            <a:avLst/>
          </a:prstGeom>
          <a:solidFill>
            <a:srgbClr val="FFCC99">
              <a:alpha val="3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457200" indent="-457200"/>
            <a:r>
              <a:rPr lang="en-US" u="sng">
                <a:latin typeface="Arial" charset="0"/>
              </a:rPr>
              <a:t>Examples – Capacity Commitments</a:t>
            </a:r>
            <a:r>
              <a:rPr lang="en-US">
                <a:latin typeface="Arial" charset="0"/>
              </a:rPr>
              <a:t>:</a:t>
            </a:r>
          </a:p>
          <a:p>
            <a:pPr marL="457200" indent="-457200"/>
            <a:endParaRPr lang="en-US" sz="1600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r>
              <a:rPr lang="en-US">
                <a:latin typeface="Arial" charset="0"/>
              </a:rPr>
              <a:t>Simultaneous-move vs. Sequential-move game</a:t>
            </a:r>
          </a:p>
          <a:p>
            <a:pPr marL="457200" indent="-457200">
              <a:buFontTx/>
              <a:buAutoNum type="arabicPeriod"/>
            </a:pPr>
            <a:endParaRPr lang="en-US" sz="120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>
                <a:latin typeface="Arial" charset="0"/>
              </a:rPr>
              <a:t>By committing to </a:t>
            </a:r>
            <a:r>
              <a:rPr lang="en-US" u="sng">
                <a:latin typeface="Arial" charset="0"/>
              </a:rPr>
              <a:t>large</a:t>
            </a:r>
            <a:r>
              <a:rPr lang="en-US">
                <a:latin typeface="Arial" charset="0"/>
              </a:rPr>
              <a:t> capacity firm can signal that it will</a:t>
            </a:r>
          </a:p>
          <a:p>
            <a:pPr marL="914400" lvl="1" indent="-457200"/>
            <a:r>
              <a:rPr lang="en-US">
                <a:latin typeface="Arial" charset="0"/>
              </a:rPr>
              <a:t>	not respond in a Nash-like way to competitors</a:t>
            </a:r>
          </a:p>
          <a:p>
            <a:pPr marL="914400" lvl="1" indent="-457200"/>
            <a:endParaRPr lang="en-US" sz="120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>
                <a:latin typeface="Arial" charset="0"/>
              </a:rPr>
              <a:t>Firms may also make investments that give rights to move</a:t>
            </a:r>
          </a:p>
          <a:p>
            <a:pPr marL="914400" lvl="1" indent="-457200"/>
            <a:r>
              <a:rPr lang="en-US">
                <a:latin typeface="Arial" charset="0"/>
              </a:rPr>
              <a:t>	first (airport improvements </a:t>
            </a:r>
            <a:r>
              <a:rPr lang="en-US">
                <a:latin typeface="Arial" charset="0"/>
                <a:cs typeface="Arial" charset="0"/>
              </a:rPr>
              <a:t>→ gate access)</a:t>
            </a:r>
          </a:p>
          <a:p>
            <a:pPr marL="914400" lvl="1" indent="-457200"/>
            <a:endParaRPr lang="en-US" sz="1600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r>
              <a:rPr lang="en-US">
                <a:latin typeface="Arial" charset="0"/>
              </a:rPr>
              <a:t>“Judo Economics”</a:t>
            </a:r>
          </a:p>
          <a:p>
            <a:pPr marL="457200" indent="-457200">
              <a:buFontTx/>
              <a:buAutoNum type="arabicPeriod"/>
            </a:pPr>
            <a:endParaRPr lang="en-US" sz="120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>
                <a:latin typeface="Arial" charset="0"/>
              </a:rPr>
              <a:t>By committing to a </a:t>
            </a:r>
            <a:r>
              <a:rPr lang="en-US" u="sng">
                <a:latin typeface="Arial" charset="0"/>
              </a:rPr>
              <a:t>small</a:t>
            </a:r>
            <a:r>
              <a:rPr lang="en-US">
                <a:latin typeface="Arial" charset="0"/>
              </a:rPr>
              <a:t> capacity, an entrant may not</a:t>
            </a:r>
          </a:p>
          <a:p>
            <a:pPr marL="914400" lvl="1" indent="-457200"/>
            <a:r>
              <a:rPr lang="en-US">
                <a:latin typeface="Arial" charset="0"/>
              </a:rPr>
              <a:t>	elicit a competitive response from a stronger incumbent</a:t>
            </a:r>
          </a:p>
        </p:txBody>
      </p:sp>
      <p:sp>
        <p:nvSpPr>
          <p:cNvPr id="234499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7620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4500" name="Rectangle 4"/>
          <p:cNvSpPr>
            <a:spLocks noChangeArrowheads="1"/>
          </p:cNvSpPr>
          <p:nvPr/>
        </p:nvSpPr>
        <p:spPr bwMode="auto">
          <a:xfrm>
            <a:off x="685800" y="76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>
                <a:solidFill>
                  <a:schemeClr val="tx2"/>
                </a:solidFill>
                <a:latin typeface="Arial" charset="0"/>
              </a:rPr>
              <a:t>Co-opetition Framework:  Some Examples</a:t>
            </a:r>
            <a:endParaRPr lang="en-US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34501" name="Rectangle 5"/>
          <p:cNvSpPr>
            <a:spLocks noChangeArrowheads="1"/>
          </p:cNvSpPr>
          <p:nvPr/>
        </p:nvSpPr>
        <p:spPr bwMode="auto">
          <a:xfrm>
            <a:off x="0" y="1219200"/>
            <a:ext cx="9144000" cy="7620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4502" name="Rectangle 6"/>
          <p:cNvSpPr>
            <a:spLocks noChangeArrowheads="1"/>
          </p:cNvSpPr>
          <p:nvPr/>
        </p:nvSpPr>
        <p:spPr bwMode="auto">
          <a:xfrm>
            <a:off x="-152400" y="1295400"/>
            <a:ext cx="9448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>
                <a:solidFill>
                  <a:schemeClr val="tx2"/>
                </a:solidFill>
                <a:latin typeface="Arial" charset="0"/>
              </a:rPr>
              <a:t>Changing the “Rules” that determine game’s outcome</a:t>
            </a:r>
            <a:endParaRPr lang="en-US" sz="3200">
              <a:latin typeface="Arial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2"/>
          <p:cNvSpPr>
            <a:spLocks noChangeArrowheads="1"/>
          </p:cNvSpPr>
          <p:nvPr/>
        </p:nvSpPr>
        <p:spPr bwMode="auto">
          <a:xfrm>
            <a:off x="0" y="2057400"/>
            <a:ext cx="9144000" cy="4648200"/>
          </a:xfrm>
          <a:prstGeom prst="rect">
            <a:avLst/>
          </a:prstGeom>
          <a:solidFill>
            <a:srgbClr val="FFCC99">
              <a:alpha val="39999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457200" indent="-457200"/>
            <a:r>
              <a:rPr lang="en-US" u="sng">
                <a:latin typeface="Arial" charset="0"/>
              </a:rPr>
              <a:t>Example – Fee Negotiations between Investment Bank and Client</a:t>
            </a:r>
            <a:r>
              <a:rPr lang="en-US">
                <a:latin typeface="Arial" charset="0"/>
              </a:rPr>
              <a:t>:</a:t>
            </a:r>
          </a:p>
          <a:p>
            <a:pPr marL="457200" indent="-457200"/>
            <a:endParaRPr lang="en-US" sz="1600">
              <a:latin typeface="Arial" charset="0"/>
            </a:endParaRPr>
          </a:p>
          <a:p>
            <a:pPr marL="457200" indent="-457200">
              <a:buFontTx/>
              <a:buChar char="•"/>
            </a:pPr>
            <a:r>
              <a:rPr lang="en-US">
                <a:latin typeface="Arial" charset="0"/>
              </a:rPr>
              <a:t>Investment bank is helping client sell a division of its company</a:t>
            </a:r>
          </a:p>
          <a:p>
            <a:pPr marL="457200" indent="-457200">
              <a:buFontTx/>
              <a:buChar char="•"/>
            </a:pPr>
            <a:r>
              <a:rPr lang="en-US">
                <a:latin typeface="Arial" charset="0"/>
              </a:rPr>
              <a:t>Disagreement on valuation and proposed fees:</a:t>
            </a:r>
          </a:p>
          <a:p>
            <a:pPr marL="457200" indent="-457200"/>
            <a:endParaRPr lang="en-US">
              <a:latin typeface="Arial" charset="0"/>
            </a:endParaRPr>
          </a:p>
          <a:p>
            <a:pPr marL="914400" lvl="1" indent="-457200"/>
            <a:endParaRPr lang="en-US" sz="1200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>
              <a:latin typeface="Arial" charset="0"/>
            </a:endParaRPr>
          </a:p>
          <a:p>
            <a:pPr marL="457200" indent="-457200">
              <a:buFontTx/>
              <a:buAutoNum type="arabicPeriod"/>
            </a:pPr>
            <a:endParaRPr lang="en-US">
              <a:latin typeface="Arial" charset="0"/>
            </a:endParaRPr>
          </a:p>
          <a:p>
            <a:pPr marL="457200" indent="-457200"/>
            <a:r>
              <a:rPr lang="en-US">
                <a:latin typeface="Arial" charset="0"/>
              </a:rPr>
              <a:t>Alternative tactic:  0.625% rate with $2.5 million guarantee</a:t>
            </a:r>
          </a:p>
          <a:p>
            <a:pPr marL="457200" indent="-457200">
              <a:buFontTx/>
              <a:buAutoNum type="arabicPeriod"/>
            </a:pPr>
            <a:endParaRPr lang="en-US" sz="1200">
              <a:latin typeface="Arial" charset="0"/>
            </a:endParaRPr>
          </a:p>
          <a:p>
            <a:pPr marL="914400" lvl="1" indent="-457200">
              <a:buFontTx/>
              <a:buChar char="•"/>
            </a:pPr>
            <a:r>
              <a:rPr lang="en-US">
                <a:latin typeface="Arial" charset="0"/>
              </a:rPr>
              <a:t>Client considers guarantee unnecessary</a:t>
            </a:r>
          </a:p>
          <a:p>
            <a:pPr marL="914400" lvl="1" indent="-457200">
              <a:buFontTx/>
              <a:buChar char="•"/>
            </a:pPr>
            <a:r>
              <a:rPr lang="en-US">
                <a:latin typeface="Arial" charset="0"/>
              </a:rPr>
              <a:t>Bank happy to receive at least its expected fee</a:t>
            </a:r>
          </a:p>
        </p:txBody>
      </p:sp>
      <p:sp>
        <p:nvSpPr>
          <p:cNvPr id="237571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7620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7572" name="Rectangle 4"/>
          <p:cNvSpPr>
            <a:spLocks noChangeArrowheads="1"/>
          </p:cNvSpPr>
          <p:nvPr/>
        </p:nvSpPr>
        <p:spPr bwMode="auto">
          <a:xfrm>
            <a:off x="685800" y="76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>
                <a:solidFill>
                  <a:schemeClr val="tx2"/>
                </a:solidFill>
                <a:latin typeface="Arial" charset="0"/>
              </a:rPr>
              <a:t>Co-opetition Framework:  Some Examples</a:t>
            </a:r>
            <a:endParaRPr lang="en-US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37573" name="Rectangle 5"/>
          <p:cNvSpPr>
            <a:spLocks noChangeArrowheads="1"/>
          </p:cNvSpPr>
          <p:nvPr/>
        </p:nvSpPr>
        <p:spPr bwMode="auto">
          <a:xfrm>
            <a:off x="0" y="1219200"/>
            <a:ext cx="9144000" cy="6096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7574" name="Rectangle 6"/>
          <p:cNvSpPr>
            <a:spLocks noChangeArrowheads="1"/>
          </p:cNvSpPr>
          <p:nvPr/>
        </p:nvSpPr>
        <p:spPr bwMode="auto">
          <a:xfrm>
            <a:off x="-152400" y="1219200"/>
            <a:ext cx="9448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>
                <a:solidFill>
                  <a:schemeClr val="tx2"/>
                </a:solidFill>
                <a:latin typeface="Arial" charset="0"/>
              </a:rPr>
              <a:t>Creative “Tactics” can resolve an untenable dispute</a:t>
            </a:r>
            <a:endParaRPr lang="en-US" sz="3200">
              <a:latin typeface="Arial" charset="0"/>
            </a:endParaRPr>
          </a:p>
        </p:txBody>
      </p:sp>
      <p:graphicFrame>
        <p:nvGraphicFramePr>
          <p:cNvPr id="237575" name="Group 7"/>
          <p:cNvGraphicFramePr>
            <a:graphicFrameLocks noGrp="1"/>
          </p:cNvGraphicFramePr>
          <p:nvPr/>
        </p:nvGraphicFramePr>
        <p:xfrm>
          <a:off x="76200" y="3581400"/>
          <a:ext cx="8991600" cy="1631633"/>
        </p:xfrm>
        <a:graphic>
          <a:graphicData uri="http://schemas.openxmlformats.org/drawingml/2006/table">
            <a:tbl>
              <a:tblPr/>
              <a:tblGrid>
                <a:gridCol w="1524000"/>
                <a:gridCol w="2362200"/>
                <a:gridCol w="1828800"/>
                <a:gridCol w="1600200"/>
                <a:gridCol w="1676400"/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Expected Fee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Party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Valuation Estimate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Proposed Fee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Bank 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Client 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Bank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$250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1%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$2.5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</a:rPr>
                        <a:t>$1.56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Client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$500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0.625%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</a:rPr>
                        <a:t>$5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$3.13 million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0" name="Picture 2" descr="pricewa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58738"/>
            <a:ext cx="8001000" cy="6738937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2275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2276" name="Rectangle 4" descr="50%"/>
          <p:cNvSpPr>
            <a:spLocks noChangeArrowheads="1"/>
          </p:cNvSpPr>
          <p:nvPr/>
        </p:nvSpPr>
        <p:spPr bwMode="auto">
          <a:xfrm>
            <a:off x="1588" y="1373188"/>
            <a:ext cx="9140825" cy="1520825"/>
          </a:xfrm>
          <a:prstGeom prst="rect">
            <a:avLst/>
          </a:prstGeom>
          <a:pattFill prst="pct50">
            <a:fgClr>
              <a:srgbClr val="FFFF00">
                <a:alpha val="50000"/>
              </a:srgbClr>
            </a:fgClr>
            <a:bgClr>
              <a:srgbClr val="FFFFFF">
                <a:alpha val="50000"/>
              </a:srgbClr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2277" name="Rectangle 5" descr="50%"/>
          <p:cNvSpPr>
            <a:spLocks noChangeArrowheads="1"/>
          </p:cNvSpPr>
          <p:nvPr/>
        </p:nvSpPr>
        <p:spPr bwMode="auto">
          <a:xfrm>
            <a:off x="1588" y="3125788"/>
            <a:ext cx="9140825" cy="1520825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2278" name="Rectangle 6"/>
          <p:cNvSpPr>
            <a:spLocks noChangeArrowheads="1"/>
          </p:cNvSpPr>
          <p:nvPr/>
        </p:nvSpPr>
        <p:spPr bwMode="auto">
          <a:xfrm>
            <a:off x="1588" y="4878388"/>
            <a:ext cx="9140825" cy="1825625"/>
          </a:xfrm>
          <a:prstGeom prst="rect">
            <a:avLst/>
          </a:prstGeom>
          <a:solidFill>
            <a:srgbClr val="99CCFF">
              <a:alpha val="3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2279" name="Rectangle 7"/>
          <p:cNvSpPr>
            <a:spLocks noChangeArrowheads="1"/>
          </p:cNvSpPr>
          <p:nvPr/>
        </p:nvSpPr>
        <p:spPr bwMode="auto">
          <a:xfrm>
            <a:off x="1588" y="153988"/>
            <a:ext cx="9140825" cy="7588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28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Game Theory Terminology</a:t>
            </a:r>
          </a:p>
        </p:txBody>
      </p:sp>
      <p:sp>
        <p:nvSpPr>
          <p:cNvPr id="182280" name="Rectangle 8"/>
          <p:cNvSpPr>
            <a:spLocks noChangeArrowheads="1"/>
          </p:cNvSpPr>
          <p:nvPr/>
        </p:nvSpPr>
        <p:spPr bwMode="auto">
          <a:xfrm>
            <a:off x="742950" y="1535113"/>
            <a:ext cx="135890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/>
              <a:t>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Players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</p:txBody>
      </p:sp>
      <p:sp>
        <p:nvSpPr>
          <p:cNvPr id="182281" name="Rectangle 9"/>
          <p:cNvSpPr>
            <a:spLocks noChangeArrowheads="1"/>
          </p:cNvSpPr>
          <p:nvPr/>
        </p:nvSpPr>
        <p:spPr bwMode="auto">
          <a:xfrm>
            <a:off x="1582738" y="2139950"/>
            <a:ext cx="5910262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The Firms that are Involved in the Game</a:t>
            </a:r>
          </a:p>
        </p:txBody>
      </p:sp>
      <p:sp>
        <p:nvSpPr>
          <p:cNvPr id="182282" name="Rectangle 10"/>
          <p:cNvSpPr>
            <a:spLocks noChangeArrowheads="1"/>
          </p:cNvSpPr>
          <p:nvPr/>
        </p:nvSpPr>
        <p:spPr bwMode="auto">
          <a:xfrm>
            <a:off x="744538" y="3201988"/>
            <a:ext cx="1265237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Actions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</p:txBody>
      </p:sp>
      <p:sp>
        <p:nvSpPr>
          <p:cNvPr id="182283" name="Rectangle 11"/>
          <p:cNvSpPr>
            <a:spLocks noChangeArrowheads="1"/>
          </p:cNvSpPr>
          <p:nvPr/>
        </p:nvSpPr>
        <p:spPr bwMode="auto">
          <a:xfrm>
            <a:off x="1584325" y="3835400"/>
            <a:ext cx="48101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What the Players are Able to Do</a:t>
            </a:r>
          </a:p>
        </p:txBody>
      </p:sp>
      <p:sp>
        <p:nvSpPr>
          <p:cNvPr id="182284" name="Rectangle 12"/>
          <p:cNvSpPr>
            <a:spLocks noChangeArrowheads="1"/>
          </p:cNvSpPr>
          <p:nvPr/>
        </p:nvSpPr>
        <p:spPr bwMode="auto">
          <a:xfrm>
            <a:off x="744538" y="5086350"/>
            <a:ext cx="136525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Payoffs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</a:p>
        </p:txBody>
      </p:sp>
      <p:sp>
        <p:nvSpPr>
          <p:cNvPr id="182285" name="Rectangle 13"/>
          <p:cNvSpPr>
            <a:spLocks noChangeArrowheads="1"/>
          </p:cNvSpPr>
          <p:nvPr/>
        </p:nvSpPr>
        <p:spPr bwMode="auto">
          <a:xfrm>
            <a:off x="1593850" y="5645150"/>
            <a:ext cx="6656388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buSzPct val="100000"/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What Each Player Gets, Based on the Actions</a:t>
            </a:r>
          </a:p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of All the Players in the Game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323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324" name="Rectangle 4" descr="50%"/>
          <p:cNvSpPr>
            <a:spLocks noChangeArrowheads="1"/>
          </p:cNvSpPr>
          <p:nvPr/>
        </p:nvSpPr>
        <p:spPr bwMode="auto">
          <a:xfrm>
            <a:off x="1588" y="1284288"/>
            <a:ext cx="9140825" cy="5345112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325" name="Oval 5" descr="50%"/>
          <p:cNvSpPr>
            <a:spLocks noChangeArrowheads="1"/>
          </p:cNvSpPr>
          <p:nvPr/>
        </p:nvSpPr>
        <p:spPr bwMode="auto">
          <a:xfrm>
            <a:off x="4786313" y="1490663"/>
            <a:ext cx="2495550" cy="660400"/>
          </a:xfrm>
          <a:prstGeom prst="ellipse">
            <a:avLst/>
          </a:prstGeom>
          <a:pattFill prst="pct50">
            <a:fgClr>
              <a:srgbClr val="FFFF00"/>
            </a:fgClr>
            <a:bgClr>
              <a:srgbClr val="FFFFFF"/>
            </a:bgClr>
          </a:patt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326" name="Oval 6" descr="50%"/>
          <p:cNvSpPr>
            <a:spLocks noChangeArrowheads="1"/>
          </p:cNvSpPr>
          <p:nvPr/>
        </p:nvSpPr>
        <p:spPr bwMode="auto">
          <a:xfrm>
            <a:off x="233363" y="4383088"/>
            <a:ext cx="1322387" cy="798512"/>
          </a:xfrm>
          <a:prstGeom prst="ellipse">
            <a:avLst/>
          </a:prstGeom>
          <a:pattFill prst="pct50">
            <a:fgClr>
              <a:srgbClr val="FFFF00"/>
            </a:fgClr>
            <a:bgClr>
              <a:srgbClr val="FFFFFF"/>
            </a:bgClr>
          </a:patt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327" name="Rectangle 7"/>
          <p:cNvSpPr>
            <a:spLocks noChangeArrowheads="1"/>
          </p:cNvSpPr>
          <p:nvPr/>
        </p:nvSpPr>
        <p:spPr bwMode="auto">
          <a:xfrm>
            <a:off x="1588" y="153988"/>
            <a:ext cx="9140825" cy="7588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28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Classic Illustrative Game:  Prisoners’ Dilemma</a:t>
            </a:r>
          </a:p>
        </p:txBody>
      </p:sp>
      <p:graphicFrame>
        <p:nvGraphicFramePr>
          <p:cNvPr id="184328" name="Object 8">
            <a:hlinkClick r:id="" action="ppaction://ole?verb=0"/>
          </p:cNvPr>
          <p:cNvGraphicFramePr>
            <a:graphicFrameLocks/>
          </p:cNvGraphicFramePr>
          <p:nvPr/>
        </p:nvGraphicFramePr>
        <p:xfrm>
          <a:off x="1738313" y="2479675"/>
          <a:ext cx="7486650" cy="5314950"/>
        </p:xfrm>
        <a:graphic>
          <a:graphicData uri="http://schemas.openxmlformats.org/presentationml/2006/ole">
            <p:oleObj spid="_x0000_s184328" name="Document" r:id="rId5" imgW="7484760" imgH="5313240" progId="Word.Document.8">
              <p:embed/>
            </p:oleObj>
          </a:graphicData>
        </a:graphic>
      </p:graphicFrame>
      <p:sp>
        <p:nvSpPr>
          <p:cNvPr id="184329" name="Rectangle 9"/>
          <p:cNvSpPr>
            <a:spLocks noChangeArrowheads="1"/>
          </p:cNvSpPr>
          <p:nvPr/>
        </p:nvSpPr>
        <p:spPr bwMode="auto">
          <a:xfrm>
            <a:off x="5499100" y="1577975"/>
            <a:ext cx="1198563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Frankie</a:t>
            </a:r>
          </a:p>
        </p:txBody>
      </p:sp>
      <p:sp>
        <p:nvSpPr>
          <p:cNvPr id="184330" name="Rectangle 10"/>
          <p:cNvSpPr>
            <a:spLocks noChangeArrowheads="1"/>
          </p:cNvSpPr>
          <p:nvPr/>
        </p:nvSpPr>
        <p:spPr bwMode="auto">
          <a:xfrm>
            <a:off x="361950" y="4530725"/>
            <a:ext cx="1046163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Rocco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6851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6852" name="Rectangle 4" descr="50%"/>
          <p:cNvSpPr>
            <a:spLocks noChangeArrowheads="1"/>
          </p:cNvSpPr>
          <p:nvPr/>
        </p:nvSpPr>
        <p:spPr bwMode="auto">
          <a:xfrm>
            <a:off x="1588" y="1219200"/>
            <a:ext cx="9140825" cy="5486400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6853" name="Oval 5"/>
          <p:cNvSpPr>
            <a:spLocks noChangeArrowheads="1"/>
          </p:cNvSpPr>
          <p:nvPr/>
        </p:nvSpPr>
        <p:spPr bwMode="auto">
          <a:xfrm>
            <a:off x="6346825" y="5003800"/>
            <a:ext cx="1501775" cy="1073150"/>
          </a:xfrm>
          <a:prstGeom prst="ellipse">
            <a:avLst/>
          </a:prstGeom>
          <a:solidFill>
            <a:srgbClr val="00FFFF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6854" name="Oval 6" descr="50%"/>
          <p:cNvSpPr>
            <a:spLocks noChangeArrowheads="1"/>
          </p:cNvSpPr>
          <p:nvPr/>
        </p:nvSpPr>
        <p:spPr bwMode="auto">
          <a:xfrm>
            <a:off x="4786313" y="1490663"/>
            <a:ext cx="2495550" cy="660400"/>
          </a:xfrm>
          <a:prstGeom prst="ellipse">
            <a:avLst/>
          </a:prstGeom>
          <a:pattFill prst="pct50">
            <a:fgClr>
              <a:srgbClr val="FFFF00"/>
            </a:fgClr>
            <a:bgClr>
              <a:srgbClr val="FFFFFF"/>
            </a:bgClr>
          </a:patt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6855" name="Oval 7" descr="50%"/>
          <p:cNvSpPr>
            <a:spLocks noChangeArrowheads="1"/>
          </p:cNvSpPr>
          <p:nvPr/>
        </p:nvSpPr>
        <p:spPr bwMode="auto">
          <a:xfrm>
            <a:off x="233363" y="4383088"/>
            <a:ext cx="1322387" cy="798512"/>
          </a:xfrm>
          <a:prstGeom prst="ellipse">
            <a:avLst/>
          </a:prstGeom>
          <a:pattFill prst="pct50">
            <a:fgClr>
              <a:srgbClr val="FFFF00"/>
            </a:fgClr>
            <a:bgClr>
              <a:srgbClr val="FFFFFF"/>
            </a:bgClr>
          </a:patt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6856" name="Rectangle 8"/>
          <p:cNvSpPr>
            <a:spLocks noChangeArrowheads="1"/>
          </p:cNvSpPr>
          <p:nvPr/>
        </p:nvSpPr>
        <p:spPr bwMode="auto">
          <a:xfrm>
            <a:off x="1588" y="153988"/>
            <a:ext cx="9140825" cy="7588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28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Classic Illustrative Game:  Prisoners’ Dilemma</a:t>
            </a:r>
          </a:p>
        </p:txBody>
      </p:sp>
      <p:graphicFrame>
        <p:nvGraphicFramePr>
          <p:cNvPr id="206857" name="Object 9">
            <a:hlinkClick r:id="" action="ppaction://ole?verb=0"/>
          </p:cNvPr>
          <p:cNvGraphicFramePr>
            <a:graphicFrameLocks/>
          </p:cNvGraphicFramePr>
          <p:nvPr/>
        </p:nvGraphicFramePr>
        <p:xfrm>
          <a:off x="1738313" y="2479675"/>
          <a:ext cx="7486650" cy="5314950"/>
        </p:xfrm>
        <a:graphic>
          <a:graphicData uri="http://schemas.openxmlformats.org/presentationml/2006/ole">
            <p:oleObj spid="_x0000_s206857" name="Document" r:id="rId5" imgW="7484760" imgH="5313240" progId="Word.Document.8">
              <p:embed/>
            </p:oleObj>
          </a:graphicData>
        </a:graphic>
      </p:graphicFrame>
      <p:sp>
        <p:nvSpPr>
          <p:cNvPr id="206858" name="Rectangle 10"/>
          <p:cNvSpPr>
            <a:spLocks noChangeArrowheads="1"/>
          </p:cNvSpPr>
          <p:nvPr/>
        </p:nvSpPr>
        <p:spPr bwMode="auto">
          <a:xfrm>
            <a:off x="5430838" y="1577975"/>
            <a:ext cx="1198562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Frankie</a:t>
            </a:r>
          </a:p>
        </p:txBody>
      </p:sp>
      <p:sp>
        <p:nvSpPr>
          <p:cNvPr id="206859" name="Rectangle 11"/>
          <p:cNvSpPr>
            <a:spLocks noChangeArrowheads="1"/>
          </p:cNvSpPr>
          <p:nvPr/>
        </p:nvSpPr>
        <p:spPr bwMode="auto">
          <a:xfrm>
            <a:off x="361950" y="4530725"/>
            <a:ext cx="1046163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Rocco</a:t>
            </a:r>
          </a:p>
        </p:txBody>
      </p:sp>
      <p:sp>
        <p:nvSpPr>
          <p:cNvPr id="206860" name="Line 12"/>
          <p:cNvSpPr>
            <a:spLocks noChangeShapeType="1"/>
          </p:cNvSpPr>
          <p:nvPr/>
        </p:nvSpPr>
        <p:spPr bwMode="auto">
          <a:xfrm>
            <a:off x="4648200" y="5791200"/>
            <a:ext cx="3048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6861" name="Line 13"/>
          <p:cNvSpPr>
            <a:spLocks noChangeShapeType="1"/>
          </p:cNvSpPr>
          <p:nvPr/>
        </p:nvSpPr>
        <p:spPr bwMode="auto">
          <a:xfrm>
            <a:off x="6781800" y="5791200"/>
            <a:ext cx="3048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6862" name="Line 14"/>
          <p:cNvSpPr>
            <a:spLocks noChangeShapeType="1"/>
          </p:cNvSpPr>
          <p:nvPr/>
        </p:nvSpPr>
        <p:spPr bwMode="auto">
          <a:xfrm>
            <a:off x="7162800" y="5791200"/>
            <a:ext cx="3048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6863" name="Line 15"/>
          <p:cNvSpPr>
            <a:spLocks noChangeShapeType="1"/>
          </p:cNvSpPr>
          <p:nvPr/>
        </p:nvSpPr>
        <p:spPr bwMode="auto">
          <a:xfrm>
            <a:off x="7086600" y="4343400"/>
            <a:ext cx="3048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6864" name="Line 16"/>
          <p:cNvSpPr>
            <a:spLocks noChangeShapeType="1"/>
          </p:cNvSpPr>
          <p:nvPr/>
        </p:nvSpPr>
        <p:spPr bwMode="auto">
          <a:xfrm>
            <a:off x="2057400" y="5715000"/>
            <a:ext cx="16764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6865" name="Line 17"/>
          <p:cNvSpPr>
            <a:spLocks noChangeShapeType="1"/>
          </p:cNvSpPr>
          <p:nvPr/>
        </p:nvSpPr>
        <p:spPr bwMode="auto">
          <a:xfrm>
            <a:off x="6248400" y="3048000"/>
            <a:ext cx="16764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47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48" name="Rectangle 4" descr="50%"/>
          <p:cNvSpPr>
            <a:spLocks noChangeArrowheads="1"/>
          </p:cNvSpPr>
          <p:nvPr/>
        </p:nvSpPr>
        <p:spPr bwMode="auto">
          <a:xfrm>
            <a:off x="1588" y="1284288"/>
            <a:ext cx="9140825" cy="5345112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49" name="Oval 5"/>
          <p:cNvSpPr>
            <a:spLocks noChangeArrowheads="1"/>
          </p:cNvSpPr>
          <p:nvPr/>
        </p:nvSpPr>
        <p:spPr bwMode="auto">
          <a:xfrm>
            <a:off x="4573588" y="3976688"/>
            <a:ext cx="1501775" cy="922337"/>
          </a:xfrm>
          <a:prstGeom prst="ellipse">
            <a:avLst/>
          </a:prstGeom>
          <a:solidFill>
            <a:srgbClr val="00FFFF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10950" name="Object 6">
            <a:hlinkClick r:id="" action="ppaction://ole?verb=0"/>
          </p:cNvPr>
          <p:cNvGraphicFramePr>
            <a:graphicFrameLocks/>
          </p:cNvGraphicFramePr>
          <p:nvPr/>
        </p:nvGraphicFramePr>
        <p:xfrm>
          <a:off x="1866900" y="2263775"/>
          <a:ext cx="8010525" cy="4845050"/>
        </p:xfrm>
        <a:graphic>
          <a:graphicData uri="http://schemas.openxmlformats.org/presentationml/2006/ole">
            <p:oleObj spid="_x0000_s210950" name="Document" r:id="rId5" imgW="8008920" imgH="4843440" progId="Word.Document.8">
              <p:embed/>
            </p:oleObj>
          </a:graphicData>
        </a:graphic>
      </p:graphicFrame>
      <p:sp>
        <p:nvSpPr>
          <p:cNvPr id="210951" name="Oval 7" descr="50%"/>
          <p:cNvSpPr>
            <a:spLocks noChangeArrowheads="1"/>
          </p:cNvSpPr>
          <p:nvPr/>
        </p:nvSpPr>
        <p:spPr bwMode="auto">
          <a:xfrm>
            <a:off x="5286375" y="1433513"/>
            <a:ext cx="2495550" cy="660400"/>
          </a:xfrm>
          <a:prstGeom prst="ellipse">
            <a:avLst/>
          </a:prstGeom>
          <a:pattFill prst="pct50">
            <a:fgClr>
              <a:srgbClr val="FFFF00"/>
            </a:fgClr>
            <a:bgClr>
              <a:srgbClr val="FFFFFF"/>
            </a:bgClr>
          </a:patt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52" name="Oval 8" descr="50%"/>
          <p:cNvSpPr>
            <a:spLocks noChangeArrowheads="1"/>
          </p:cNvSpPr>
          <p:nvPr/>
        </p:nvSpPr>
        <p:spPr bwMode="auto">
          <a:xfrm>
            <a:off x="176213" y="4600575"/>
            <a:ext cx="1598612" cy="895350"/>
          </a:xfrm>
          <a:prstGeom prst="ellipse">
            <a:avLst/>
          </a:prstGeom>
          <a:pattFill prst="pct50">
            <a:fgClr>
              <a:srgbClr val="FFFF00"/>
            </a:fgClr>
            <a:bgClr>
              <a:srgbClr val="FFFFFF"/>
            </a:bgClr>
          </a:patt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53" name="Rectangle 9"/>
          <p:cNvSpPr>
            <a:spLocks noChangeArrowheads="1"/>
          </p:cNvSpPr>
          <p:nvPr/>
        </p:nvSpPr>
        <p:spPr bwMode="auto">
          <a:xfrm>
            <a:off x="1588" y="153988"/>
            <a:ext cx="9140825" cy="7588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28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Industry Application:  Airline Pricing Strategies</a:t>
            </a:r>
          </a:p>
        </p:txBody>
      </p:sp>
      <p:sp>
        <p:nvSpPr>
          <p:cNvPr id="210954" name="Rectangle 10"/>
          <p:cNvSpPr>
            <a:spLocks noChangeArrowheads="1"/>
          </p:cNvSpPr>
          <p:nvPr/>
        </p:nvSpPr>
        <p:spPr bwMode="auto">
          <a:xfrm>
            <a:off x="5999163" y="1520825"/>
            <a:ext cx="10636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United</a:t>
            </a:r>
          </a:p>
        </p:txBody>
      </p:sp>
      <p:sp>
        <p:nvSpPr>
          <p:cNvPr id="210955" name="Rectangle 11"/>
          <p:cNvSpPr>
            <a:spLocks noChangeArrowheads="1"/>
          </p:cNvSpPr>
          <p:nvPr/>
        </p:nvSpPr>
        <p:spPr bwMode="auto">
          <a:xfrm>
            <a:off x="241300" y="4845050"/>
            <a:ext cx="14700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American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2995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2996" name="Rectangle 4" descr="50%"/>
          <p:cNvSpPr>
            <a:spLocks noChangeArrowheads="1"/>
          </p:cNvSpPr>
          <p:nvPr/>
        </p:nvSpPr>
        <p:spPr bwMode="auto">
          <a:xfrm>
            <a:off x="1588" y="1284288"/>
            <a:ext cx="9140825" cy="5345112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2997" name="Oval 5" descr="50%"/>
          <p:cNvSpPr>
            <a:spLocks noChangeArrowheads="1"/>
          </p:cNvSpPr>
          <p:nvPr/>
        </p:nvSpPr>
        <p:spPr bwMode="auto">
          <a:xfrm>
            <a:off x="4786313" y="1490663"/>
            <a:ext cx="2495550" cy="660400"/>
          </a:xfrm>
          <a:prstGeom prst="ellipse">
            <a:avLst/>
          </a:prstGeom>
          <a:pattFill prst="pct50">
            <a:fgClr>
              <a:srgbClr val="FFFF00"/>
            </a:fgClr>
            <a:bgClr>
              <a:srgbClr val="FFFFFF"/>
            </a:bgClr>
          </a:patt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2998" name="Oval 6" descr="50%"/>
          <p:cNvSpPr>
            <a:spLocks noChangeArrowheads="1"/>
          </p:cNvSpPr>
          <p:nvPr/>
        </p:nvSpPr>
        <p:spPr bwMode="auto">
          <a:xfrm>
            <a:off x="233363" y="4383088"/>
            <a:ext cx="1322387" cy="798512"/>
          </a:xfrm>
          <a:prstGeom prst="ellipse">
            <a:avLst/>
          </a:prstGeom>
          <a:pattFill prst="pct50">
            <a:fgClr>
              <a:srgbClr val="FFFF00"/>
            </a:fgClr>
            <a:bgClr>
              <a:srgbClr val="FFFFFF"/>
            </a:bgClr>
          </a:patt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2999" name="Rectangle 7"/>
          <p:cNvSpPr>
            <a:spLocks noChangeArrowheads="1"/>
          </p:cNvSpPr>
          <p:nvPr/>
        </p:nvSpPr>
        <p:spPr bwMode="auto">
          <a:xfrm>
            <a:off x="1588" y="153988"/>
            <a:ext cx="9140825" cy="7588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28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Example:  Adding Complexity - Sequential Game</a:t>
            </a:r>
          </a:p>
        </p:txBody>
      </p:sp>
      <p:sp>
        <p:nvSpPr>
          <p:cNvPr id="213000" name="Rectangle 8"/>
          <p:cNvSpPr>
            <a:spLocks noChangeArrowheads="1"/>
          </p:cNvSpPr>
          <p:nvPr/>
        </p:nvSpPr>
        <p:spPr bwMode="auto">
          <a:xfrm>
            <a:off x="5145088" y="1577975"/>
            <a:ext cx="1792287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Burger King</a:t>
            </a:r>
          </a:p>
        </p:txBody>
      </p:sp>
      <p:sp>
        <p:nvSpPr>
          <p:cNvPr id="213001" name="Rectangle 9"/>
          <p:cNvSpPr>
            <a:spLocks noChangeArrowheads="1"/>
          </p:cNvSpPr>
          <p:nvPr/>
        </p:nvSpPr>
        <p:spPr bwMode="auto">
          <a:xfrm>
            <a:off x="374650" y="4530725"/>
            <a:ext cx="102870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McD’s</a:t>
            </a:r>
          </a:p>
        </p:txBody>
      </p:sp>
      <p:graphicFrame>
        <p:nvGraphicFramePr>
          <p:cNvPr id="213002" name="Object 10">
            <a:hlinkClick r:id="" action="ppaction://ole?verb=0"/>
          </p:cNvPr>
          <p:cNvGraphicFramePr>
            <a:graphicFrameLocks/>
          </p:cNvGraphicFramePr>
          <p:nvPr/>
        </p:nvGraphicFramePr>
        <p:xfrm>
          <a:off x="1960563" y="2424113"/>
          <a:ext cx="6437312" cy="4167187"/>
        </p:xfrm>
        <a:graphic>
          <a:graphicData uri="http://schemas.openxmlformats.org/presentationml/2006/ole">
            <p:oleObj spid="_x0000_s213002" name="Document" r:id="rId5" imgW="6435720" imgH="4165560" progId="Word.Document.8">
              <p:embed/>
            </p:oleObj>
          </a:graphicData>
        </a:graphic>
      </p:graphicFrame>
      <p:sp>
        <p:nvSpPr>
          <p:cNvPr id="213003" name="Line 11"/>
          <p:cNvSpPr>
            <a:spLocks noChangeShapeType="1"/>
          </p:cNvSpPr>
          <p:nvPr/>
        </p:nvSpPr>
        <p:spPr bwMode="auto">
          <a:xfrm flipH="1">
            <a:off x="8353425" y="2430463"/>
            <a:ext cx="12700" cy="40020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43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44" name="Rectangle 4" descr="50%"/>
          <p:cNvSpPr>
            <a:spLocks noChangeArrowheads="1"/>
          </p:cNvSpPr>
          <p:nvPr/>
        </p:nvSpPr>
        <p:spPr bwMode="auto">
          <a:xfrm>
            <a:off x="1588" y="1360488"/>
            <a:ext cx="9140825" cy="5345112"/>
          </a:xfrm>
          <a:prstGeom prst="rect">
            <a:avLst/>
          </a:prstGeom>
          <a:pattFill prst="pct50">
            <a:fgClr>
              <a:srgbClr val="FF9900">
                <a:alpha val="50000"/>
              </a:srgbClr>
            </a:fgClr>
            <a:bgClr>
              <a:srgbClr val="FFFFFF">
                <a:alpha val="50000"/>
              </a:srgbClr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45" name="Oval 5"/>
          <p:cNvSpPr>
            <a:spLocks noChangeArrowheads="1"/>
          </p:cNvSpPr>
          <p:nvPr/>
        </p:nvSpPr>
        <p:spPr bwMode="auto">
          <a:xfrm>
            <a:off x="4778375" y="4597400"/>
            <a:ext cx="1736725" cy="769938"/>
          </a:xfrm>
          <a:prstGeom prst="ellipse">
            <a:avLst/>
          </a:prstGeom>
          <a:solidFill>
            <a:srgbClr val="00FFFF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15046" name="Object 6">
            <a:hlinkClick r:id="" action="ppaction://ole?verb=0"/>
          </p:cNvPr>
          <p:cNvGraphicFramePr>
            <a:graphicFrameLocks/>
          </p:cNvGraphicFramePr>
          <p:nvPr/>
        </p:nvGraphicFramePr>
        <p:xfrm>
          <a:off x="1703388" y="2528888"/>
          <a:ext cx="6711950" cy="4084637"/>
        </p:xfrm>
        <a:graphic>
          <a:graphicData uri="http://schemas.openxmlformats.org/presentationml/2006/ole">
            <p:oleObj spid="_x0000_s215046" name="Document" r:id="rId5" imgW="6710040" imgH="4082760" progId="Word.Document.8">
              <p:embed/>
            </p:oleObj>
          </a:graphicData>
        </a:graphic>
      </p:graphicFrame>
      <p:sp>
        <p:nvSpPr>
          <p:cNvPr id="215047" name="Line 7"/>
          <p:cNvSpPr>
            <a:spLocks noChangeShapeType="1"/>
          </p:cNvSpPr>
          <p:nvPr/>
        </p:nvSpPr>
        <p:spPr bwMode="auto">
          <a:xfrm>
            <a:off x="8351838" y="2541588"/>
            <a:ext cx="0" cy="38909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5048" name="Oval 8" descr="50%"/>
          <p:cNvSpPr>
            <a:spLocks noChangeArrowheads="1"/>
          </p:cNvSpPr>
          <p:nvPr/>
        </p:nvSpPr>
        <p:spPr bwMode="auto">
          <a:xfrm>
            <a:off x="4786313" y="1490663"/>
            <a:ext cx="2495550" cy="660400"/>
          </a:xfrm>
          <a:prstGeom prst="ellipse">
            <a:avLst/>
          </a:prstGeom>
          <a:pattFill prst="pct50">
            <a:fgClr>
              <a:srgbClr val="FFFF00"/>
            </a:fgClr>
            <a:bgClr>
              <a:srgbClr val="FFFFFF"/>
            </a:bgClr>
          </a:patt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49" name="Oval 9" descr="50%"/>
          <p:cNvSpPr>
            <a:spLocks noChangeArrowheads="1"/>
          </p:cNvSpPr>
          <p:nvPr/>
        </p:nvSpPr>
        <p:spPr bwMode="auto">
          <a:xfrm>
            <a:off x="233363" y="4383088"/>
            <a:ext cx="1322387" cy="798512"/>
          </a:xfrm>
          <a:prstGeom prst="ellipse">
            <a:avLst/>
          </a:prstGeom>
          <a:pattFill prst="pct50">
            <a:fgClr>
              <a:srgbClr val="FFFF00"/>
            </a:fgClr>
            <a:bgClr>
              <a:srgbClr val="FFFFFF"/>
            </a:bgClr>
          </a:patt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50" name="Rectangle 10"/>
          <p:cNvSpPr>
            <a:spLocks noChangeArrowheads="1"/>
          </p:cNvSpPr>
          <p:nvPr/>
        </p:nvSpPr>
        <p:spPr bwMode="auto">
          <a:xfrm>
            <a:off x="1588" y="153988"/>
            <a:ext cx="9140825" cy="758825"/>
          </a:xfrm>
          <a:prstGeom prst="rect">
            <a:avLst/>
          </a:prstGeom>
          <a:solidFill>
            <a:schemeClr val="accent1">
              <a:alpha val="39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algn="ctr"/>
            <a:r>
              <a:rPr lang="en-US" sz="28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Example:  Adding Complexity - Sequential Game</a:t>
            </a:r>
          </a:p>
        </p:txBody>
      </p:sp>
      <p:sp>
        <p:nvSpPr>
          <p:cNvPr id="215051" name="Rectangle 11"/>
          <p:cNvSpPr>
            <a:spLocks noChangeArrowheads="1"/>
          </p:cNvSpPr>
          <p:nvPr/>
        </p:nvSpPr>
        <p:spPr bwMode="auto">
          <a:xfrm>
            <a:off x="5145088" y="1577975"/>
            <a:ext cx="1792287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Burger King</a:t>
            </a:r>
          </a:p>
        </p:txBody>
      </p:sp>
      <p:sp>
        <p:nvSpPr>
          <p:cNvPr id="215052" name="Rectangle 12"/>
          <p:cNvSpPr>
            <a:spLocks noChangeArrowheads="1"/>
          </p:cNvSpPr>
          <p:nvPr/>
        </p:nvSpPr>
        <p:spPr bwMode="auto">
          <a:xfrm>
            <a:off x="374650" y="4530725"/>
            <a:ext cx="102870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McD’s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0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1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2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3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4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5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6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7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8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19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0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1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2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3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4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5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6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8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9.xml><?xml version="1.0" encoding="utf-8"?>
<a:themeOverride xmlns:a="http://schemas.openxmlformats.org/drawingml/2006/main">
  <a:clrScheme name="">
    <a:dk1>
      <a:srgbClr val="000000"/>
    </a:dk1>
    <a:lt1>
      <a:srgbClr val="FFCC99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E2CA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8933</TotalTime>
  <Words>1335</Words>
  <Application>Microsoft PowerPoint</Application>
  <PresentationFormat>On-screen Show (4:3)</PresentationFormat>
  <Paragraphs>357</Paragraphs>
  <Slides>27</Slides>
  <Notes>14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Default Design</vt:lpstr>
      <vt:lpstr>Document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mma317</dc:creator>
  <cp:lastModifiedBy>mma317</cp:lastModifiedBy>
  <cp:revision>62</cp:revision>
  <cp:lastPrinted>1999-10-18T12:24:54Z</cp:lastPrinted>
  <dcterms:created xsi:type="dcterms:W3CDTF">1999-04-15T14:54:14Z</dcterms:created>
  <dcterms:modified xsi:type="dcterms:W3CDTF">2008-10-24T20:28:14Z</dcterms:modified>
</cp:coreProperties>
</file>