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  <p:sldMasterId id="2147483676" r:id="rId2"/>
    <p:sldMasterId id="2147483678" r:id="rId3"/>
  </p:sldMasterIdLst>
  <p:notesMasterIdLst>
    <p:notesMasterId r:id="rId22"/>
  </p:notesMasterIdLst>
  <p:handoutMasterIdLst>
    <p:handoutMasterId r:id="rId23"/>
  </p:handoutMasterIdLst>
  <p:sldIdLst>
    <p:sldId id="498" r:id="rId4"/>
    <p:sldId id="499" r:id="rId5"/>
    <p:sldId id="449" r:id="rId6"/>
    <p:sldId id="474" r:id="rId7"/>
    <p:sldId id="475" r:id="rId8"/>
    <p:sldId id="476" r:id="rId9"/>
    <p:sldId id="451" r:id="rId10"/>
    <p:sldId id="454" r:id="rId11"/>
    <p:sldId id="460" r:id="rId12"/>
    <p:sldId id="462" r:id="rId13"/>
    <p:sldId id="471" r:id="rId14"/>
    <p:sldId id="479" r:id="rId15"/>
    <p:sldId id="481" r:id="rId16"/>
    <p:sldId id="484" r:id="rId17"/>
    <p:sldId id="485" r:id="rId18"/>
    <p:sldId id="487" r:id="rId19"/>
    <p:sldId id="490" r:id="rId20"/>
    <p:sldId id="492" r:id="rId2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FF"/>
    <a:srgbClr val="6600CC"/>
    <a:srgbClr val="CC9900"/>
    <a:srgbClr val="66FF33"/>
    <a:srgbClr val="CCCCFF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3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290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692150"/>
            <a:ext cx="4633912" cy="3475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222" y="4398073"/>
            <a:ext cx="5144392" cy="416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6913"/>
            <a:ext cx="4648200" cy="348615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079" y="4416430"/>
            <a:ext cx="5142244" cy="41830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C3A17D-E116-421E-B43A-A4916E937CBB}" type="slidenum">
              <a:rPr lang="en-US"/>
              <a:pPr/>
              <a:t>10</a:t>
            </a:fld>
            <a:endParaRPr lang="en-US"/>
          </a:p>
        </p:txBody>
      </p:sp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6</a:t>
            </a: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354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35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19354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9BC3E4-7378-4A50-BE4D-EA145B10F3C1}" type="slidenum">
              <a:rPr lang="en-US"/>
              <a:pPr/>
              <a:t>11</a:t>
            </a:fld>
            <a:endParaRPr lang="en-US"/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8</a:t>
            </a:r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3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2887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6613" cy="3484563"/>
          </a:xfrm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6425"/>
            <a:ext cx="51435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6613" cy="3484563"/>
          </a:xfrm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6425"/>
            <a:ext cx="51435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750" y="152400"/>
            <a:ext cx="5772150" cy="4329113"/>
          </a:xfrm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883150"/>
            <a:ext cx="6654800" cy="1431925"/>
          </a:xfrm>
        </p:spPr>
        <p:txBody>
          <a:bodyPr wrap="square"/>
          <a:lstStyle/>
          <a:p>
            <a:pPr>
              <a:lnSpc>
                <a:spcPts val="1400"/>
              </a:lnSpc>
            </a:pPr>
            <a:r>
              <a:rPr lang="en-US" altLang="en-US"/>
              <a:t>SCENARIO PLANNING WITH DISCRETE OUTCOMES</a:t>
            </a:r>
          </a:p>
          <a:p>
            <a:pPr>
              <a:lnSpc>
                <a:spcPts val="1400"/>
              </a:lnSpc>
            </a:pPr>
            <a:r>
              <a:rPr lang="en-US" altLang="en-US"/>
              <a:t>The drivers identified in the analysis laid out on the previous two pages are used to create a number of discrete outcomes.  Typically the means of getting to these outcomes is to create a tree like the one pictured above.  The tree can either be constructed with binary, such as pass/fail or yes/no outcomes shown above, or it can have quantitative probability assigned to the branches.</a:t>
            </a:r>
          </a:p>
          <a:p>
            <a:pPr>
              <a:lnSpc>
                <a:spcPts val="1400"/>
              </a:lnSpc>
            </a:pPr>
            <a:r>
              <a:rPr lang="en-US" altLang="en-US"/>
              <a:t>The example described above uses pass/fail outcomes resulting in four discrete scenarios derived from capacity and regulatory outcome uncertainties.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" y="4502150"/>
            <a:ext cx="6653213" cy="4776788"/>
            <a:chOff x="48" y="2832"/>
            <a:chExt cx="4176" cy="300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8" y="5664"/>
              <a:ext cx="4176" cy="173"/>
              <a:chOff x="48" y="5664"/>
              <a:chExt cx="4176" cy="173"/>
            </a:xfrm>
          </p:grpSpPr>
          <p:sp>
            <p:nvSpPr>
              <p:cNvPr id="253958" name="Text Box 6"/>
              <p:cNvSpPr txBox="1">
                <a:spLocks noChangeArrowheads="1"/>
              </p:cNvSpPr>
              <p:nvPr/>
            </p:nvSpPr>
            <p:spPr bwMode="blackWhite">
              <a:xfrm>
                <a:off x="3856" y="5664"/>
                <a:ext cx="36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8776" tIns="49388" rIns="98776" bIns="49388" anchor="ctr">
                <a:spAutoFit/>
              </a:bodyPr>
              <a:lstStyle/>
              <a:p>
                <a:pPr algn="r" defTabSz="915988"/>
                <a:r>
                  <a:rPr lang="en-US" altLang="en-US" sz="1100" b="0" i="1">
                    <a:latin typeface="Palatino" pitchFamily="18" charset="0"/>
                  </a:rPr>
                  <a:t>103</a:t>
                </a:r>
              </a:p>
            </p:txBody>
          </p:sp>
          <p:sp>
            <p:nvSpPr>
              <p:cNvPr id="253959" name="Text Box 7"/>
              <p:cNvSpPr txBox="1">
                <a:spLocks noChangeArrowheads="1"/>
              </p:cNvSpPr>
              <p:nvPr/>
            </p:nvSpPr>
            <p:spPr bwMode="blackWhite">
              <a:xfrm>
                <a:off x="48" y="5664"/>
                <a:ext cx="3024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8776" tIns="49388" rIns="98776" bIns="49388" anchor="ctr">
                <a:spAutoFit/>
              </a:bodyPr>
              <a:lstStyle/>
              <a:p>
                <a:pPr defTabSz="915988"/>
                <a:r>
                  <a:rPr lang="en-US" altLang="en-US" sz="1100" b="0" i="1">
                    <a:latin typeface="Palatino" pitchFamily="18" charset="0"/>
                  </a:rPr>
                  <a:t>Situation Analysis/Understanding Uncertainty</a:t>
                </a:r>
                <a:endParaRPr lang="en-US" altLang="en-US" sz="1100" b="0">
                  <a:latin typeface="Palatino" pitchFamily="18" charset="0"/>
                </a:endParaRPr>
              </a:p>
            </p:txBody>
          </p:sp>
        </p:grpSp>
        <p:sp>
          <p:nvSpPr>
            <p:cNvPr id="253960" name="Rectangle 8"/>
            <p:cNvSpPr>
              <a:spLocks noChangeArrowheads="1"/>
            </p:cNvSpPr>
            <p:nvPr/>
          </p:nvSpPr>
          <p:spPr bwMode="auto">
            <a:xfrm>
              <a:off x="1968" y="2832"/>
              <a:ext cx="1735" cy="9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lIns="98776" tIns="49388" rIns="98776" bIns="49388" anchor="ctr">
              <a:spAutoFit/>
            </a:bodyPr>
            <a:lstStyle/>
            <a:p>
              <a:pPr algn="r" defTabSz="904875"/>
              <a:r>
                <a:rPr lang="en-US" altLang="en-US" sz="1000" b="0" i="1">
                  <a:latin typeface="Arial" charset="0"/>
                </a:rPr>
                <a:t>See Reference # 33</a:t>
              </a:r>
              <a:endParaRPr lang="en-US" altLang="en-US" sz="1000" b="0">
                <a:latin typeface="Arial" charset="0"/>
              </a:endParaRPr>
            </a:p>
          </p:txBody>
        </p:sp>
      </p:grp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1"/>
            <a:ext cx="5141174" cy="418482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CC5A19-4BB0-48E2-AE58-DD9F1E10CD62}" type="slidenum">
              <a:rPr lang="en-US"/>
              <a:pPr/>
              <a:t>3</a:t>
            </a:fld>
            <a:endParaRPr lang="en-US"/>
          </a:p>
        </p:txBody>
      </p:sp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1525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5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813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6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282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7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571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9AFF00-44F0-4D03-9635-B28F2133F3D5}" type="slidenum">
              <a:rPr lang="en-US"/>
              <a:pPr/>
              <a:t>7</a:t>
            </a:fld>
            <a:endParaRPr lang="en-US"/>
          </a:p>
        </p:txBody>
      </p:sp>
      <p:sp>
        <p:nvSpPr>
          <p:cNvPr id="26009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09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3</a:t>
            </a:r>
          </a:p>
        </p:txBody>
      </p:sp>
      <p:sp>
        <p:nvSpPr>
          <p:cNvPr id="26010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10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10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2601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74B155-B29F-42E7-B7E5-86F08BC73701}" type="slidenum">
              <a:rPr lang="en-US"/>
              <a:pPr/>
              <a:t>8</a:t>
            </a:fld>
            <a:endParaRPr lang="en-US"/>
          </a:p>
        </p:txBody>
      </p:sp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6975" y="693738"/>
            <a:ext cx="4630738" cy="3473450"/>
          </a:xfrm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398963"/>
            <a:ext cx="5145087" cy="4165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DDA3CC-DE54-4DEC-A35A-686D4F443E6D}" type="slidenum">
              <a:rPr lang="en-US"/>
              <a:pPr/>
              <a:t>9</a:t>
            </a:fld>
            <a:endParaRPr lang="en-US"/>
          </a:p>
        </p:txBody>
      </p:sp>
      <p:sp>
        <p:nvSpPr>
          <p:cNvPr id="31129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29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6</a:t>
            </a:r>
          </a:p>
        </p:txBody>
      </p:sp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30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30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3113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B6825-4B44-4563-B606-DCEB980980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76DDF3C-C911-47A4-A580-AD29A808B4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DA2B27-E0D8-4167-A6B5-0CE81A01196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600EDC62-49F7-456E-8735-E42596FD791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.bin"/><Relationship Id="rId4" Type="http://schemas.openxmlformats.org/officeDocument/2006/relationships/oleObject" Target="../embeddings/Microsoft_Office_Word_97_-_2003_Document2.doc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632887"/>
            <a:ext cx="9144000" cy="2063578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25612"/>
            <a:ext cx="9144000" cy="244663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323628" y="217488"/>
            <a:ext cx="44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Exam I </a:t>
            </a:r>
            <a:r>
              <a:rPr lang="en-US" sz="2800" dirty="0" smtClean="0">
                <a:latin typeface="Arial" charset="0"/>
                <a:cs typeface="Times New Roman" pitchFamily="18" charset="0"/>
              </a:rPr>
              <a:t>— Format / Details</a:t>
            </a:r>
            <a:endParaRPr lang="en-US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190500" y="1124460"/>
            <a:ext cx="8763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 smtClean="0">
                <a:latin typeface="Arial" charset="0"/>
              </a:rPr>
              <a:t>Part I.  Case/Conceptual </a:t>
            </a:r>
            <a:r>
              <a:rPr lang="en-US" dirty="0">
                <a:latin typeface="Arial" charset="0"/>
              </a:rPr>
              <a:t>Questions: </a:t>
            </a:r>
            <a:r>
              <a:rPr lang="en-US" dirty="0" smtClean="0">
                <a:latin typeface="Arial" charset="0"/>
              </a:rPr>
              <a:t>50%</a:t>
            </a:r>
            <a:endParaRPr lang="en-US" dirty="0">
              <a:latin typeface="Arial" charset="0"/>
            </a:endParaRPr>
          </a:p>
          <a:p>
            <a:endParaRPr lang="en-US" sz="1400" dirty="0">
              <a:latin typeface="Arial" charset="0"/>
            </a:endParaRPr>
          </a:p>
          <a:p>
            <a:pPr lvl="2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“Applying </a:t>
            </a:r>
            <a:r>
              <a:rPr lang="en-US" dirty="0">
                <a:latin typeface="Arial" charset="0"/>
              </a:rPr>
              <a:t>Alternative </a:t>
            </a:r>
            <a:r>
              <a:rPr lang="en-US" dirty="0" smtClean="0">
                <a:latin typeface="Arial" charset="0"/>
              </a:rPr>
              <a:t>Frameworks”</a:t>
            </a:r>
            <a:endParaRPr lang="en-US" dirty="0">
              <a:latin typeface="Arial" charset="0"/>
            </a:endParaRPr>
          </a:p>
          <a:p>
            <a:pPr lvl="2">
              <a:buFontTx/>
              <a:buChar char="•"/>
            </a:pPr>
            <a:endParaRPr lang="en-US" dirty="0">
              <a:latin typeface="Arial" charset="0"/>
            </a:endParaRPr>
          </a:p>
          <a:p>
            <a:r>
              <a:rPr lang="en-US" dirty="0">
                <a:latin typeface="Arial" charset="0"/>
              </a:rPr>
              <a:t>Part </a:t>
            </a:r>
            <a:r>
              <a:rPr lang="en-US" dirty="0" smtClean="0">
                <a:latin typeface="Arial" charset="0"/>
              </a:rPr>
              <a:t>II.  </a:t>
            </a:r>
            <a:r>
              <a:rPr lang="en-US" dirty="0">
                <a:latin typeface="Arial" charset="0"/>
              </a:rPr>
              <a:t>New </a:t>
            </a:r>
            <a:r>
              <a:rPr lang="en-US" dirty="0" smtClean="0">
                <a:latin typeface="Arial" charset="0"/>
              </a:rPr>
              <a:t>Article </a:t>
            </a:r>
            <a:r>
              <a:rPr lang="en-US" dirty="0">
                <a:latin typeface="Arial" charset="0"/>
              </a:rPr>
              <a:t>with Essay Questions:  </a:t>
            </a:r>
            <a:r>
              <a:rPr lang="en-US" dirty="0" smtClean="0">
                <a:latin typeface="Arial" charset="0"/>
              </a:rPr>
              <a:t>50%</a:t>
            </a:r>
            <a:endParaRPr lang="en-US" dirty="0">
              <a:latin typeface="Arial" charset="0"/>
            </a:endParaRPr>
          </a:p>
          <a:p>
            <a:endParaRPr lang="en-US" sz="1400" dirty="0">
              <a:latin typeface="Arial" charset="0"/>
            </a:endParaRPr>
          </a:p>
          <a:p>
            <a:pPr lvl="2">
              <a:buFontTx/>
              <a:buChar char="•"/>
            </a:pP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Questions will relate course concepts to new situation </a:t>
            </a:r>
            <a:endParaRPr lang="en-US" dirty="0">
              <a:latin typeface="Arial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3707018"/>
            <a:ext cx="914399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u="sng" dirty="0" smtClean="0">
                <a:latin typeface="Arial" charset="0"/>
              </a:rPr>
              <a:t>Additional Details</a:t>
            </a:r>
            <a:r>
              <a:rPr lang="en-US" dirty="0" smtClean="0">
                <a:latin typeface="Arial" charset="0"/>
              </a:rPr>
              <a:t>:</a:t>
            </a:r>
            <a:endParaRPr lang="en-US" sz="1000" dirty="0" smtClean="0">
              <a:latin typeface="Arial" charset="0"/>
            </a:endParaRP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Open book / notes; </a:t>
            </a:r>
            <a:r>
              <a:rPr lang="en-US" u="sng" dirty="0" smtClean="0">
                <a:latin typeface="Arial" charset="0"/>
              </a:rPr>
              <a:t>no</a:t>
            </a:r>
            <a:r>
              <a:rPr lang="en-US" dirty="0" smtClean="0">
                <a:latin typeface="Arial" charset="0"/>
              </a:rPr>
              <a:t> outside assistance from any individuals.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Word-length guidelines will be provided for each question.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No time-limit beyond specified exam period.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Style, grammar, spelling, etc. will not be part of the evaluation.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133605"/>
            <a:ext cx="9144000" cy="685800"/>
          </a:xfrm>
          <a:prstGeom prst="rect">
            <a:avLst/>
          </a:prstGeom>
          <a:solidFill>
            <a:schemeClr val="accent1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16" y="5881816"/>
            <a:ext cx="9144000" cy="856749"/>
          </a:xfrm>
          <a:prstGeom prst="rect">
            <a:avLst/>
          </a:prstGeom>
          <a:solidFill>
            <a:srgbClr val="FF5050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Sample Exam Questions from previous years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posted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MGMT-431 common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site.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1588" y="2362200"/>
            <a:ext cx="9140825" cy="43418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517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623888" y="244475"/>
            <a:ext cx="789781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u="sng">
                <a:latin typeface="Arial" charset="0"/>
              </a:rPr>
              <a:t>Network Externalities — Implications for Strategy</a:t>
            </a:r>
          </a:p>
        </p:txBody>
      </p:sp>
      <p:graphicFrame>
        <p:nvGraphicFramePr>
          <p:cNvPr id="192519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546100" y="2514600"/>
          <a:ext cx="8051800" cy="4051300"/>
        </p:xfrm>
        <a:graphic>
          <a:graphicData uri="http://schemas.openxmlformats.org/presentationml/2006/ole">
            <p:oleObj spid="_x0000_s32770" name="Worksheet" r:id="rId4" imgW="4514984" imgH="2524015" progId="Excel.Sheet.8">
              <p:embed/>
            </p:oleObj>
          </a:graphicData>
        </a:graphic>
      </p:graphicFrame>
      <p:sp>
        <p:nvSpPr>
          <p:cNvPr id="192520" name="Rectangle 8"/>
          <p:cNvSpPr>
            <a:spLocks noChangeArrowheads="1"/>
          </p:cNvSpPr>
          <p:nvPr/>
        </p:nvSpPr>
        <p:spPr bwMode="auto">
          <a:xfrm>
            <a:off x="0" y="1143000"/>
            <a:ext cx="9140825" cy="9906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/>
              <a:t> </a:t>
            </a:r>
            <a:r>
              <a:rPr lang="en-US" b="0">
                <a:latin typeface="Arial" charset="0"/>
              </a:rPr>
              <a:t>Depending on their strength, network externalities </a:t>
            </a:r>
          </a:p>
          <a:p>
            <a:pPr algn="ctr"/>
            <a:r>
              <a:rPr lang="en-US" b="0">
                <a:latin typeface="Arial" charset="0"/>
              </a:rPr>
              <a:t>can perpetuate market share advantage for leading firm.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3175" y="1600200"/>
            <a:ext cx="9140825" cy="31972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9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51" name="Line 7"/>
          <p:cNvSpPr>
            <a:spLocks noChangeShapeType="1"/>
          </p:cNvSpPr>
          <p:nvPr/>
        </p:nvSpPr>
        <p:spPr bwMode="auto">
          <a:xfrm>
            <a:off x="1588" y="304800"/>
            <a:ext cx="9142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7752" name="Rectangle 8"/>
          <p:cNvSpPr>
            <a:spLocks noChangeArrowheads="1"/>
          </p:cNvSpPr>
          <p:nvPr/>
        </p:nvSpPr>
        <p:spPr bwMode="auto">
          <a:xfrm>
            <a:off x="328613" y="1852613"/>
            <a:ext cx="5564858" cy="23057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0" dirty="0">
                <a:latin typeface="Arial" charset="0"/>
              </a:rPr>
              <a:t>Goods for which QUALITY is important:</a:t>
            </a:r>
            <a:endParaRPr lang="en-US" b="0" u="sng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u="sng" dirty="0">
                <a:latin typeface="Arial" charset="0"/>
              </a:rPr>
              <a:t>Search Goods</a:t>
            </a:r>
            <a:r>
              <a:rPr lang="en-US" b="0" dirty="0">
                <a:latin typeface="Arial" charset="0"/>
              </a:rPr>
              <a:t>:  </a:t>
            </a:r>
            <a:endParaRPr lang="en-US" b="0" dirty="0" smtClean="0">
              <a:latin typeface="Arial" charset="0"/>
            </a:endParaRPr>
          </a:p>
          <a:p>
            <a:pPr lvl="1">
              <a:buSzPct val="100000"/>
            </a:pPr>
            <a:r>
              <a:rPr lang="en-US" b="0" dirty="0">
                <a:latin typeface="Arial" charset="0"/>
              </a:rPr>
              <a:t>	</a:t>
            </a:r>
          </a:p>
          <a:p>
            <a:pPr lvl="1"/>
            <a:endParaRPr lang="en-US" b="0" dirty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u="sng" dirty="0" smtClean="0">
                <a:latin typeface="Arial" charset="0"/>
              </a:rPr>
              <a:t>Experience Goods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</p:txBody>
      </p:sp>
      <p:sp>
        <p:nvSpPr>
          <p:cNvPr id="287755" name="Rectangle 11"/>
          <p:cNvSpPr>
            <a:spLocks noChangeArrowheads="1"/>
          </p:cNvSpPr>
          <p:nvPr/>
        </p:nvSpPr>
        <p:spPr bwMode="auto">
          <a:xfrm>
            <a:off x="652463" y="503238"/>
            <a:ext cx="789940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>
                <a:latin typeface="Arial" charset="0"/>
              </a:rPr>
              <a:t>Buyer Uncertainty – Search &amp; Experience Goods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 descr="50%"/>
          <p:cNvSpPr>
            <a:spLocks noChangeArrowheads="1"/>
          </p:cNvSpPr>
          <p:nvPr/>
        </p:nvSpPr>
        <p:spPr bwMode="auto">
          <a:xfrm>
            <a:off x="0" y="1600200"/>
            <a:ext cx="9144000" cy="4800600"/>
          </a:xfrm>
          <a:prstGeom prst="rect">
            <a:avLst/>
          </a:prstGeom>
          <a:pattFill prst="pct50">
            <a:fgClr>
              <a:srgbClr val="FFFF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1447800" y="2122488"/>
            <a:ext cx="555466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>
                <a:latin typeface="Arial" charset="0"/>
              </a:rPr>
              <a:t>1.  Baseline NPV Analysis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2.  Option Theory Applied to Investment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3.  Dynamic Considerations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4.  Options Gained and Options Lost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396978" y="503238"/>
            <a:ext cx="835004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 dirty="0" smtClean="0">
                <a:latin typeface="Arial" charset="0"/>
              </a:rPr>
              <a:t>Investment &amp; Growth – Options </a:t>
            </a:r>
            <a:r>
              <a:rPr lang="en-US" sz="2800" b="0" i="1" u="sng" dirty="0" smtClean="0">
                <a:latin typeface="Arial" charset="0"/>
              </a:rPr>
              <a:t>a la </a:t>
            </a:r>
            <a:r>
              <a:rPr lang="en-US" sz="2800" b="0" u="sng" dirty="0" smtClean="0">
                <a:latin typeface="Arial" charset="0"/>
              </a:rPr>
              <a:t>Dixit &amp; </a:t>
            </a:r>
            <a:r>
              <a:rPr lang="en-US" sz="2800" b="0" u="sng" dirty="0" err="1" smtClean="0">
                <a:latin typeface="Arial" charset="0"/>
              </a:rPr>
              <a:t>Pindyck</a:t>
            </a:r>
            <a:endParaRPr lang="en-US" sz="2800" b="0" u="sng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 descr="50%"/>
          <p:cNvSpPr>
            <a:spLocks noChangeArrowheads="1"/>
          </p:cNvSpPr>
          <p:nvPr/>
        </p:nvSpPr>
        <p:spPr bwMode="auto">
          <a:xfrm>
            <a:off x="0" y="3733800"/>
            <a:ext cx="9144000" cy="3048000"/>
          </a:xfrm>
          <a:prstGeom prst="rect">
            <a:avLst/>
          </a:prstGeom>
          <a:pattFill prst="pct50">
            <a:fgClr>
              <a:srgbClr val="FFFF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latin typeface="Arial" charset="0"/>
            </a:endParaRPr>
          </a:p>
        </p:txBody>
      </p:sp>
      <p:sp>
        <p:nvSpPr>
          <p:cNvPr id="217091" name="Rectangle 3" descr="50%"/>
          <p:cNvSpPr>
            <a:spLocks noChangeArrowheads="1"/>
          </p:cNvSpPr>
          <p:nvPr/>
        </p:nvSpPr>
        <p:spPr bwMode="auto">
          <a:xfrm>
            <a:off x="0" y="1066800"/>
            <a:ext cx="9144000" cy="25146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17094" name="Object 6"/>
          <p:cNvGraphicFramePr>
            <a:graphicFrameLocks noChangeAspect="1"/>
          </p:cNvGraphicFramePr>
          <p:nvPr/>
        </p:nvGraphicFramePr>
        <p:xfrm>
          <a:off x="-304800" y="4038600"/>
          <a:ext cx="9753600" cy="2895600"/>
        </p:xfrm>
        <a:graphic>
          <a:graphicData uri="http://schemas.openxmlformats.org/presentationml/2006/ole">
            <p:oleObj spid="_x0000_s149506" name="Document" r:id="rId4" imgW="5630040" imgH="1473120" progId="Word.Document.8">
              <p:embed/>
            </p:oleObj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938213" y="1141413"/>
            <a:ext cx="7267575" cy="2287587"/>
            <a:chOff x="786" y="815"/>
            <a:chExt cx="4578" cy="1441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077" y="1728"/>
              <a:ext cx="3602" cy="528"/>
              <a:chOff x="238" y="1056"/>
              <a:chExt cx="3602" cy="528"/>
            </a:xfrm>
          </p:grpSpPr>
          <p:sp>
            <p:nvSpPr>
              <p:cNvPr id="217097" name="Text Box 9"/>
              <p:cNvSpPr txBox="1">
                <a:spLocks noChangeArrowheads="1"/>
              </p:cNvSpPr>
              <p:nvPr/>
            </p:nvSpPr>
            <p:spPr bwMode="auto">
              <a:xfrm>
                <a:off x="238" y="1151"/>
                <a:ext cx="239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0">
                    <a:latin typeface="Arial" charset="0"/>
                  </a:rPr>
                  <a:t> Discounting Cash Flows:  </a:t>
                </a:r>
              </a:p>
            </p:txBody>
          </p:sp>
          <p:graphicFrame>
            <p:nvGraphicFramePr>
              <p:cNvPr id="217098" name="Object 10"/>
              <p:cNvGraphicFramePr>
                <a:graphicFrameLocks noChangeAspect="1"/>
              </p:cNvGraphicFramePr>
              <p:nvPr/>
            </p:nvGraphicFramePr>
            <p:xfrm>
              <a:off x="2736" y="1056"/>
              <a:ext cx="1104" cy="506"/>
            </p:xfrm>
            <a:graphic>
              <a:graphicData uri="http://schemas.openxmlformats.org/presentationml/2006/ole">
                <p:oleObj spid="_x0000_s149507" name="Equation" r:id="rId5" imgW="914400" imgH="419040" progId="Equation.3">
                  <p:embed/>
                </p:oleObj>
              </a:graphicData>
            </a:graphic>
          </p:graphicFrame>
          <p:sp>
            <p:nvSpPr>
              <p:cNvPr id="217099" name="Rectangle 11"/>
              <p:cNvSpPr>
                <a:spLocks noChangeArrowheads="1"/>
              </p:cNvSpPr>
              <p:nvPr/>
            </p:nvSpPr>
            <p:spPr bwMode="auto">
              <a:xfrm>
                <a:off x="2736" y="1056"/>
                <a:ext cx="110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7100" name="Text Box 12"/>
            <p:cNvSpPr txBox="1">
              <a:spLocks noChangeArrowheads="1"/>
            </p:cNvSpPr>
            <p:nvPr/>
          </p:nvSpPr>
          <p:spPr bwMode="auto">
            <a:xfrm>
              <a:off x="786" y="815"/>
              <a:ext cx="45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0">
                  <a:latin typeface="Arial" charset="0"/>
                </a:rPr>
                <a:t> Project Assessment — Calculate Net Present Value</a:t>
              </a:r>
            </a:p>
          </p:txBody>
        </p:sp>
      </p:grp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676275" y="1827213"/>
            <a:ext cx="821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NPV = DISCOUNTED CASH FLOWS – UPFRONT COSTS</a:t>
            </a: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auto">
          <a:xfrm>
            <a:off x="609600" y="1752600"/>
            <a:ext cx="8305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121034"/>
            <a:ext cx="9140825" cy="74394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396978" y="243742"/>
            <a:ext cx="835004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2800" b="0" dirty="0" smtClean="0">
                <a:latin typeface="Arial" charset="0"/>
              </a:rPr>
              <a:t>Investment Basics (point of departure)</a:t>
            </a:r>
            <a:endParaRPr lang="en-US" sz="2800" b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0" y="16002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0" y="3349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Investment Opportunities:  A Portfolio of Options</a:t>
            </a:r>
          </a:p>
        </p:txBody>
      </p:sp>
      <p:sp>
        <p:nvSpPr>
          <p:cNvPr id="224261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2" name="Text Box 6"/>
          <p:cNvSpPr txBox="1">
            <a:spLocks noChangeArrowheads="1"/>
          </p:cNvSpPr>
          <p:nvPr/>
        </p:nvSpPr>
        <p:spPr bwMode="auto">
          <a:xfrm>
            <a:off x="457200" y="2132013"/>
            <a:ext cx="814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 “Option” —	An Opportunity to do Something in the Future</a:t>
            </a: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457200" y="3351213"/>
            <a:ext cx="8253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Made Investments Change the “Portfolio of Options” that a</a:t>
            </a:r>
          </a:p>
          <a:p>
            <a:r>
              <a:rPr lang="en-US" b="0">
                <a:latin typeface="Arial" charset="0"/>
              </a:rPr>
              <a:t>	Firm Has</a:t>
            </a:r>
          </a:p>
        </p:txBody>
      </p:sp>
      <p:sp>
        <p:nvSpPr>
          <p:cNvPr id="224264" name="Text Box 8"/>
          <p:cNvSpPr txBox="1">
            <a:spLocks noChangeArrowheads="1"/>
          </p:cNvSpPr>
          <p:nvPr/>
        </p:nvSpPr>
        <p:spPr bwMode="auto">
          <a:xfrm>
            <a:off x="457200" y="4951413"/>
            <a:ext cx="8242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Change in Option Values must be Considered, Along with </a:t>
            </a:r>
          </a:p>
          <a:p>
            <a:r>
              <a:rPr lang="en-US" b="0">
                <a:latin typeface="Arial" charset="0"/>
              </a:rPr>
              <a:t>	Project 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0" y="1447800"/>
            <a:ext cx="9144000" cy="3352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76200" y="334963"/>
            <a:ext cx="891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Investments:  Changing the Portfolio of Options</a:t>
            </a:r>
          </a:p>
        </p:txBody>
      </p:sp>
      <p:sp>
        <p:nvSpPr>
          <p:cNvPr id="226309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990600" y="1600200"/>
            <a:ext cx="5745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Option Exercised — the Project you DO</a:t>
            </a:r>
          </a:p>
        </p:txBody>
      </p:sp>
      <p:sp>
        <p:nvSpPr>
          <p:cNvPr id="226311" name="Text Box 7"/>
          <p:cNvSpPr txBox="1">
            <a:spLocks noChangeArrowheads="1"/>
          </p:cNvSpPr>
          <p:nvPr/>
        </p:nvSpPr>
        <p:spPr bwMode="auto">
          <a:xfrm>
            <a:off x="990600" y="2317750"/>
            <a:ext cx="66595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Some Options may be LOST:</a:t>
            </a:r>
          </a:p>
          <a:p>
            <a:pPr lvl="2">
              <a:buFontTx/>
              <a:buChar char="•"/>
            </a:pPr>
            <a:r>
              <a:rPr lang="en-US" b="0">
                <a:latin typeface="Arial" charset="0"/>
              </a:rPr>
              <a:t>  Limited Funds for Investment</a:t>
            </a:r>
          </a:p>
          <a:p>
            <a:pPr lvl="2">
              <a:buFontTx/>
              <a:buChar char="•"/>
            </a:pPr>
            <a:r>
              <a:rPr lang="en-US" b="0">
                <a:latin typeface="Arial" charset="0"/>
              </a:rPr>
              <a:t>  Can’t Make the Same Investment Later</a:t>
            </a:r>
          </a:p>
        </p:txBody>
      </p:sp>
      <p:sp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990600" y="3810000"/>
            <a:ext cx="69707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New Options Created or Option Values Changed</a:t>
            </a:r>
          </a:p>
          <a:p>
            <a:r>
              <a:rPr lang="en-US" b="0">
                <a:latin typeface="Arial" charset="0"/>
              </a:rPr>
              <a:t>	as a Result of Having Made the Investment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1143000"/>
          </a:xfrm>
          <a:prstGeom prst="rect">
            <a:avLst/>
          </a:prstGeom>
          <a:solidFill>
            <a:srgbClr val="00CC66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cxnSp>
        <p:nvCxnSpPr>
          <p:cNvPr id="252931" name="AutoShape 3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invGray">
          <a:xfrm flipV="1">
            <a:off x="1752600" y="2789238"/>
            <a:ext cx="2147888" cy="942975"/>
          </a:xfrm>
          <a:prstGeom prst="bentConnector3">
            <a:avLst>
              <a:gd name="adj1" fmla="val 49963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29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invGray">
          <a:xfrm>
            <a:off x="3881438" y="2409825"/>
            <a:ext cx="1428750" cy="75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-$10 million</a:t>
            </a:r>
          </a:p>
        </p:txBody>
      </p:sp>
      <p:sp>
        <p:nvSpPr>
          <p:cNvPr id="25293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invGray">
          <a:xfrm>
            <a:off x="6913563" y="4665663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 $0 million</a:t>
            </a:r>
          </a:p>
        </p:txBody>
      </p:sp>
      <p:sp>
        <p:nvSpPr>
          <p:cNvPr id="25293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invGray">
          <a:xfrm>
            <a:off x="3881438" y="4267200"/>
            <a:ext cx="1428750" cy="75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$0 million</a:t>
            </a:r>
            <a:endParaRPr lang="en-US" altLang="en-US" sz="1400">
              <a:latin typeface="Arial" charset="0"/>
            </a:endParaRPr>
          </a:p>
        </p:txBody>
      </p:sp>
      <p:sp>
        <p:nvSpPr>
          <p:cNvPr id="252935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invGray">
          <a:xfrm>
            <a:off x="6913563" y="3965575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$5 million</a:t>
            </a:r>
          </a:p>
        </p:txBody>
      </p:sp>
      <p:cxnSp>
        <p:nvCxnSpPr>
          <p:cNvPr id="252936" name="AutoShape 8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invGray">
          <a:xfrm>
            <a:off x="1738313" y="3732213"/>
            <a:ext cx="2147887" cy="884237"/>
          </a:xfrm>
          <a:prstGeom prst="bentConnector3">
            <a:avLst>
              <a:gd name="adj1" fmla="val 51366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2937" name="AutoShape 9"/>
          <p:cNvCxnSpPr>
            <a:cxnSpLocks noChangeShapeType="1"/>
            <a:stCxn id="252934" idx="3"/>
            <a:endCxn id="252935" idx="1"/>
          </p:cNvCxnSpPr>
          <p:nvPr>
            <p:custDataLst>
              <p:tags r:id="rId7"/>
            </p:custDataLst>
          </p:nvPr>
        </p:nvCxnSpPr>
        <p:spPr bwMode="invGray">
          <a:xfrm flipV="1">
            <a:off x="5310188" y="4254500"/>
            <a:ext cx="1603375" cy="3921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2938" name="AutoShape 10"/>
          <p:cNvCxnSpPr>
            <a:cxnSpLocks noChangeShapeType="1"/>
            <a:stCxn id="252934" idx="3"/>
            <a:endCxn id="252933" idx="1"/>
          </p:cNvCxnSpPr>
          <p:nvPr>
            <p:custDataLst>
              <p:tags r:id="rId8"/>
            </p:custDataLst>
          </p:nvPr>
        </p:nvCxnSpPr>
        <p:spPr bwMode="invGray">
          <a:xfrm>
            <a:off x="5310188" y="4646613"/>
            <a:ext cx="1603375" cy="307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2939" name="Rectangle 11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6913563" y="2876550"/>
            <a:ext cx="1887537" cy="5794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$0 million</a:t>
            </a:r>
          </a:p>
        </p:txBody>
      </p:sp>
      <p:sp>
        <p:nvSpPr>
          <p:cNvPr id="252940" name="Rectangle 12"/>
          <p:cNvSpPr>
            <a:spLocks noChangeArrowheads="1"/>
          </p:cNvSpPr>
          <p:nvPr>
            <p:custDataLst>
              <p:tags r:id="rId10"/>
            </p:custDataLst>
          </p:nvPr>
        </p:nvSpPr>
        <p:spPr bwMode="invGray">
          <a:xfrm>
            <a:off x="6913563" y="2178050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$20 million</a:t>
            </a:r>
            <a:endParaRPr lang="en-US" altLang="en-US" sz="1400">
              <a:latin typeface="Arial" charset="0"/>
            </a:endParaRPr>
          </a:p>
        </p:txBody>
      </p:sp>
      <p:cxnSp>
        <p:nvCxnSpPr>
          <p:cNvPr id="252941" name="AutoShape 13"/>
          <p:cNvCxnSpPr>
            <a:cxnSpLocks noChangeShapeType="1"/>
            <a:stCxn id="252932" idx="3"/>
            <a:endCxn id="252940" idx="1"/>
          </p:cNvCxnSpPr>
          <p:nvPr>
            <p:custDataLst>
              <p:tags r:id="rId11"/>
            </p:custDataLst>
          </p:nvPr>
        </p:nvCxnSpPr>
        <p:spPr bwMode="invGray">
          <a:xfrm flipV="1">
            <a:off x="5310188" y="2466975"/>
            <a:ext cx="1603375" cy="3222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2942" name="AutoShape 14"/>
          <p:cNvCxnSpPr>
            <a:cxnSpLocks noChangeShapeType="1"/>
            <a:stCxn id="252932" idx="3"/>
            <a:endCxn id="252939" idx="1"/>
          </p:cNvCxnSpPr>
          <p:nvPr>
            <p:custDataLst>
              <p:tags r:id="rId12"/>
            </p:custDataLst>
          </p:nvPr>
        </p:nvCxnSpPr>
        <p:spPr bwMode="invGray">
          <a:xfrm>
            <a:off x="5310188" y="2789238"/>
            <a:ext cx="1603375" cy="3778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2943" name="Rectangle 15"/>
          <p:cNvSpPr>
            <a:spLocks noChangeArrowheads="1"/>
          </p:cNvSpPr>
          <p:nvPr/>
        </p:nvSpPr>
        <p:spPr bwMode="invGray">
          <a:xfrm>
            <a:off x="2209800" y="2284413"/>
            <a:ext cx="16002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Market A</a:t>
            </a:r>
          </a:p>
        </p:txBody>
      </p:sp>
      <p:sp>
        <p:nvSpPr>
          <p:cNvPr id="252944" name="Rectangle 16"/>
          <p:cNvSpPr>
            <a:spLocks noChangeArrowheads="1"/>
          </p:cNvSpPr>
          <p:nvPr/>
        </p:nvSpPr>
        <p:spPr bwMode="invGray">
          <a:xfrm>
            <a:off x="2527300" y="47307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A</a:t>
            </a:r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invGray">
          <a:xfrm>
            <a:off x="5810250" y="190500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2946" name="Rectangle 18"/>
          <p:cNvSpPr>
            <a:spLocks noChangeArrowheads="1"/>
          </p:cNvSpPr>
          <p:nvPr/>
        </p:nvSpPr>
        <p:spPr bwMode="invGray">
          <a:xfrm>
            <a:off x="5810250" y="32067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2947" name="Rectangle 19"/>
          <p:cNvSpPr>
            <a:spLocks noChangeArrowheads="1"/>
          </p:cNvSpPr>
          <p:nvPr/>
        </p:nvSpPr>
        <p:spPr bwMode="invGray">
          <a:xfrm>
            <a:off x="5791200" y="49593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invGray">
          <a:xfrm>
            <a:off x="5886450" y="373380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2949" name="Rectangle 21"/>
          <p:cNvSpPr>
            <a:spLocks noChangeArrowheads="1"/>
          </p:cNvSpPr>
          <p:nvPr>
            <p:custDataLst>
              <p:tags r:id="rId13"/>
            </p:custDataLst>
          </p:nvPr>
        </p:nvSpPr>
        <p:spPr bwMode="invGray">
          <a:xfrm>
            <a:off x="304800" y="3352800"/>
            <a:ext cx="14478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defTabSz="754063"/>
            <a:r>
              <a:rPr lang="en-US" altLang="en-US" sz="1600">
                <a:latin typeface="Arial" charset="0"/>
              </a:rPr>
              <a:t>Firm considering expansion</a:t>
            </a:r>
          </a:p>
        </p:txBody>
      </p:sp>
      <p:sp>
        <p:nvSpPr>
          <p:cNvPr id="252950" name="Text Box 22"/>
          <p:cNvSpPr txBox="1">
            <a:spLocks noChangeArrowheads="1"/>
          </p:cNvSpPr>
          <p:nvPr/>
        </p:nvSpPr>
        <p:spPr bwMode="auto">
          <a:xfrm>
            <a:off x="762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Scenario Planning with Discrete Outcomes:</a:t>
            </a:r>
          </a:p>
          <a:p>
            <a:pPr algn="ctr"/>
            <a:r>
              <a:rPr lang="en-US" sz="3200" b="0">
                <a:latin typeface="Arial" charset="0"/>
              </a:rPr>
              <a:t>Incorporating Option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ChangeArrowheads="1"/>
          </p:cNvSpPr>
          <p:nvPr/>
        </p:nvSpPr>
        <p:spPr bwMode="auto">
          <a:xfrm>
            <a:off x="0" y="2438400"/>
            <a:ext cx="9144000" cy="41148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38595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b="0" u="sng">
                <a:latin typeface="Arial" charset="0"/>
              </a:rPr>
              <a:t>Suppose Upfront Costs “Capped” at $100 million</a:t>
            </a:r>
            <a:r>
              <a:rPr lang="en-US" b="0">
                <a:latin typeface="Arial" charset="0"/>
              </a:rPr>
              <a:t>:</a:t>
            </a:r>
          </a:p>
        </p:txBody>
      </p:sp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38597" name="Text Box 5"/>
          <p:cNvSpPr txBox="1">
            <a:spLocks noChangeArrowheads="1"/>
          </p:cNvSpPr>
          <p:nvPr/>
        </p:nvSpPr>
        <p:spPr bwMode="auto">
          <a:xfrm>
            <a:off x="925513" y="381000"/>
            <a:ext cx="7292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Options Lost / Opportunity Costs</a:t>
            </a:r>
            <a:endParaRPr lang="en-US" b="0">
              <a:latin typeface="Arial" charset="0"/>
            </a:endParaRPr>
          </a:p>
        </p:txBody>
      </p:sp>
      <p:sp>
        <p:nvSpPr>
          <p:cNvPr id="238598" name="Line 6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38599" name="Group 7"/>
          <p:cNvGraphicFramePr>
            <a:graphicFrameLocks noGrp="1"/>
          </p:cNvGraphicFramePr>
          <p:nvPr/>
        </p:nvGraphicFramePr>
        <p:xfrm>
          <a:off x="304800" y="2819400"/>
          <a:ext cx="8534400" cy="2724912"/>
        </p:xfrm>
        <a:graphic>
          <a:graphicData uri="http://schemas.openxmlformats.org/drawingml/2006/table">
            <a:tbl>
              <a:tblPr/>
              <a:tblGrid>
                <a:gridCol w="2133600"/>
                <a:gridCol w="2133600"/>
                <a:gridCol w="2133600"/>
                <a:gridCol w="2133600"/>
              </a:tblGrid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Scenario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Scenario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Upfront Costs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Returns (NPV)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Returns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(NPV)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$70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$30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$35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$40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$20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ChangeArrowheads="1"/>
          </p:cNvSpPr>
          <p:nvPr/>
        </p:nvSpPr>
        <p:spPr bwMode="auto">
          <a:xfrm>
            <a:off x="0" y="12954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42691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91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Effect of Uncertainty Revelation: Example</a:t>
            </a:r>
          </a:p>
        </p:txBody>
      </p:sp>
      <p:sp>
        <p:nvSpPr>
          <p:cNvPr id="242693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2694" name="Text Box 6"/>
          <p:cNvSpPr txBox="1">
            <a:spLocks noChangeArrowheads="1"/>
          </p:cNvSpPr>
          <p:nvPr/>
        </p:nvSpPr>
        <p:spPr bwMode="auto">
          <a:xfrm>
            <a:off x="579438" y="1371600"/>
            <a:ext cx="806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Suppose project requires a $15 million investment in R&amp;D:</a:t>
            </a:r>
          </a:p>
        </p:txBody>
      </p:sp>
      <p:graphicFrame>
        <p:nvGraphicFramePr>
          <p:cNvPr id="242695" name="Group 7"/>
          <p:cNvGraphicFramePr>
            <a:graphicFrameLocks noGrp="1"/>
          </p:cNvGraphicFramePr>
          <p:nvPr/>
        </p:nvGraphicFramePr>
        <p:xfrm>
          <a:off x="457200" y="2260600"/>
          <a:ext cx="8458200" cy="3251200"/>
        </p:xfrm>
        <a:graphic>
          <a:graphicData uri="http://schemas.openxmlformats.org/drawingml/2006/table">
            <a:tbl>
              <a:tblPr/>
              <a:tblGrid>
                <a:gridCol w="1981200"/>
                <a:gridCol w="1905000"/>
                <a:gridCol w="685800"/>
                <a:gridCol w="2193925"/>
                <a:gridCol w="1692275"/>
              </a:tblGrid>
              <a:tr h="5588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Revenues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$40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$80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$130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$120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Exp. Value = $80 mil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Exp. Value = $90 mil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6" y="3017708"/>
            <a:ext cx="3344602" cy="506028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307975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1588" y="2619630"/>
            <a:ext cx="9140825" cy="2718487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1588" y="1223963"/>
            <a:ext cx="9140825" cy="122267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auto">
          <a:xfrm>
            <a:off x="93663" y="2681087"/>
            <a:ext cx="8023031" cy="26369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i="1" u="sng" dirty="0">
                <a:latin typeface="Arial" charset="0"/>
              </a:rPr>
              <a:t>Reinforcing</a:t>
            </a:r>
            <a:r>
              <a:rPr lang="en-US" b="0" u="sng" dirty="0">
                <a:latin typeface="Arial" charset="0"/>
              </a:rPr>
              <a:t> Competitive Advantage Over Time</a:t>
            </a:r>
          </a:p>
          <a:p>
            <a:pPr lvl="1">
              <a:buSzPct val="100000"/>
              <a:buFontTx/>
              <a:buChar char="•"/>
            </a:pPr>
            <a:endParaRPr lang="en-US" sz="20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Lower Costs from Operating Experience</a:t>
            </a:r>
          </a:p>
          <a:p>
            <a:pPr lvl="2">
              <a:buSzPct val="100000"/>
              <a:buFontTx/>
              <a:buChar char="•"/>
            </a:pPr>
            <a:endParaRPr lang="en-US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Consumers Prefer the Products of Established Firms</a:t>
            </a:r>
          </a:p>
          <a:p>
            <a:pPr lvl="3">
              <a:buFontTx/>
              <a:buChar char="•"/>
            </a:pPr>
            <a:r>
              <a:rPr lang="en-US" b="0" dirty="0">
                <a:latin typeface="Arial" charset="0"/>
              </a:rPr>
              <a:t> Network Externalities</a:t>
            </a:r>
          </a:p>
          <a:p>
            <a:pPr lvl="3">
              <a:buFontTx/>
              <a:buChar char="•"/>
            </a:pPr>
            <a:r>
              <a:rPr lang="en-US" b="0" dirty="0">
                <a:latin typeface="Arial" charset="0"/>
              </a:rPr>
              <a:t> Buyer </a:t>
            </a:r>
            <a:r>
              <a:rPr lang="en-US" b="0" dirty="0" smtClean="0">
                <a:latin typeface="Arial" charset="0"/>
              </a:rPr>
              <a:t>Uncertainty</a:t>
            </a:r>
            <a:endParaRPr lang="en-US" b="0" dirty="0">
              <a:latin typeface="Arial" charset="0"/>
            </a:endParaRP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149225" y="1297115"/>
            <a:ext cx="7619074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 dirty="0">
                <a:latin typeface="Arial" charset="0"/>
              </a:rPr>
              <a:t>“Maintaining” a Competitive Advantage</a:t>
            </a:r>
            <a:r>
              <a:rPr lang="en-US" b="0" dirty="0">
                <a:latin typeface="Arial" charset="0"/>
              </a:rPr>
              <a:t>:</a:t>
            </a:r>
          </a:p>
          <a:p>
            <a:pPr lvl="1">
              <a:buSzPct val="100000"/>
              <a:buFontTx/>
              <a:buChar char="•"/>
            </a:pPr>
            <a:endParaRPr lang="en-US" sz="16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dirty="0" smtClean="0">
                <a:latin typeface="Arial" charset="0"/>
              </a:rPr>
              <a:t>Protection of Underlying </a:t>
            </a:r>
            <a:r>
              <a:rPr lang="en-US" b="0" dirty="0">
                <a:latin typeface="Arial" charset="0"/>
              </a:rPr>
              <a:t>Resources/Capabilities </a:t>
            </a: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632460" y="376238"/>
            <a:ext cx="78790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Sustaining Competitive Advantage &amp; Profitability</a:t>
            </a:r>
            <a:endParaRPr lang="en-US" b="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523467"/>
            <a:ext cx="9140825" cy="1223319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0984" y="5638538"/>
            <a:ext cx="4618253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 dirty="0" smtClean="0">
                <a:latin typeface="Arial" charset="0"/>
              </a:rPr>
              <a:t>Investment and Growth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endParaRPr lang="en-US" sz="16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dirty="0" smtClean="0">
                <a:latin typeface="Arial" charset="0"/>
              </a:rPr>
              <a:t>Options </a:t>
            </a:r>
            <a:r>
              <a:rPr lang="en-US" b="0" i="1" dirty="0" smtClean="0">
                <a:latin typeface="Arial" charset="0"/>
              </a:rPr>
              <a:t>a la </a:t>
            </a:r>
            <a:r>
              <a:rPr lang="en-US" b="0" dirty="0" smtClean="0">
                <a:latin typeface="Arial" charset="0"/>
              </a:rPr>
              <a:t>Dixit &amp; </a:t>
            </a:r>
            <a:r>
              <a:rPr lang="en-US" b="0" dirty="0" err="1" smtClean="0">
                <a:latin typeface="Arial" charset="0"/>
              </a:rPr>
              <a:t>Pindyck</a:t>
            </a:r>
            <a:endParaRPr lang="en-US" b="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1831975"/>
            <a:ext cx="9140825" cy="46450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04800" y="2057400"/>
            <a:ext cx="500221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Limits to Resource Competition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992188" y="2590800"/>
            <a:ext cx="1727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Imitability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992188" y="4800600"/>
            <a:ext cx="24225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Substitutability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1905000"/>
            <a:ext cx="9140825" cy="46482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457200" y="2212975"/>
            <a:ext cx="6562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Limits to Resource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Acquisition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0" y="1601788"/>
            <a:ext cx="9140825" cy="32750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457200" y="1828800"/>
            <a:ext cx="35274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 Immobility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914400" y="2514600"/>
            <a:ext cx="70691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Cospecialization — the resource is worth more in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this firm and less in other firms.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6" name="Rectangle 4"/>
          <p:cNvSpPr>
            <a:spLocks noChangeArrowheads="1"/>
          </p:cNvSpPr>
          <p:nvPr/>
        </p:nvSpPr>
        <p:spPr bwMode="auto">
          <a:xfrm>
            <a:off x="1588" y="1906588"/>
            <a:ext cx="9140825" cy="36560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7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1292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8" name="Rectangle 6"/>
          <p:cNvSpPr>
            <a:spLocks noChangeArrowheads="1"/>
          </p:cNvSpPr>
          <p:nvPr/>
        </p:nvSpPr>
        <p:spPr bwMode="auto">
          <a:xfrm>
            <a:off x="1013365" y="503238"/>
            <a:ext cx="7117270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dirty="0">
                <a:latin typeface="Arial" charset="0"/>
              </a:rPr>
              <a:t>Reinforcing </a:t>
            </a:r>
            <a:r>
              <a:rPr lang="en-US" sz="2800" b="0" dirty="0" smtClean="0">
                <a:latin typeface="Arial" charset="0"/>
              </a:rPr>
              <a:t>Competitive Advantage – </a:t>
            </a:r>
          </a:p>
          <a:p>
            <a:pPr algn="ctr"/>
            <a:r>
              <a:rPr lang="en-US" sz="2800" dirty="0" smtClean="0">
                <a:latin typeface="Arial" charset="0"/>
              </a:rPr>
              <a:t>T</a:t>
            </a:r>
            <a:r>
              <a:rPr lang="en-US" sz="2800" b="0" dirty="0" smtClean="0">
                <a:latin typeface="Arial" charset="0"/>
              </a:rPr>
              <a:t>hrough </a:t>
            </a:r>
            <a:r>
              <a:rPr lang="en-US" sz="2800" b="0" dirty="0">
                <a:latin typeface="Arial" charset="0"/>
              </a:rPr>
              <a:t>Lower Costs: </a:t>
            </a:r>
            <a:r>
              <a:rPr lang="en-US" sz="2800" dirty="0" smtClean="0">
                <a:latin typeface="Arial" charset="0"/>
              </a:rPr>
              <a:t>t</a:t>
            </a:r>
            <a:r>
              <a:rPr lang="en-US" sz="2800" b="0" dirty="0" smtClean="0">
                <a:latin typeface="Arial" charset="0"/>
              </a:rPr>
              <a:t>he </a:t>
            </a:r>
            <a:r>
              <a:rPr lang="en-US" sz="2800" b="0" dirty="0">
                <a:latin typeface="Arial" charset="0"/>
              </a:rPr>
              <a:t>“Learning Curve”</a:t>
            </a:r>
          </a:p>
        </p:txBody>
      </p:sp>
      <p:sp>
        <p:nvSpPr>
          <p:cNvPr id="259079" name="Line 7"/>
          <p:cNvSpPr>
            <a:spLocks noChangeShapeType="1"/>
          </p:cNvSpPr>
          <p:nvPr/>
        </p:nvSpPr>
        <p:spPr bwMode="auto">
          <a:xfrm>
            <a:off x="1588" y="304800"/>
            <a:ext cx="9142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9083" name="Rectangle 11"/>
          <p:cNvSpPr>
            <a:spLocks noChangeArrowheads="1"/>
          </p:cNvSpPr>
          <p:nvPr/>
        </p:nvSpPr>
        <p:spPr bwMode="auto">
          <a:xfrm>
            <a:off x="271120" y="2205381"/>
            <a:ext cx="8687892" cy="1351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Costs decrease in the CUMULATIVE production experience</a:t>
            </a:r>
          </a:p>
          <a:p>
            <a:r>
              <a:rPr lang="en-US" b="0" dirty="0">
                <a:latin typeface="Arial" charset="0"/>
              </a:rPr>
              <a:t>	of the firm:</a:t>
            </a:r>
          </a:p>
          <a:p>
            <a:endParaRPr lang="en-US" sz="1000" b="0" dirty="0">
              <a:latin typeface="Arial" charset="0"/>
            </a:endParaRPr>
          </a:p>
          <a:p>
            <a:pPr lvl="1"/>
            <a:endParaRPr lang="en-US" b="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ChangeArrowheads="1"/>
          </p:cNvSpPr>
          <p:nvPr/>
        </p:nvSpPr>
        <p:spPr bwMode="auto">
          <a:xfrm>
            <a:off x="1588" y="76200"/>
            <a:ext cx="9140825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1123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1143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1125" name="Text Box 5"/>
          <p:cNvSpPr txBox="1">
            <a:spLocks noChangeArrowheads="1"/>
          </p:cNvSpPr>
          <p:nvPr/>
        </p:nvSpPr>
        <p:spPr bwMode="auto">
          <a:xfrm>
            <a:off x="2105025" y="914400"/>
            <a:ext cx="493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" charset="0"/>
              </a:rPr>
              <a:t>Investments in “Learning-by-Doing</a:t>
            </a:r>
            <a:r>
              <a:rPr lang="en-US" b="0">
                <a:latin typeface="Arial" charset="0"/>
              </a:rPr>
              <a:t>:</a:t>
            </a:r>
          </a:p>
        </p:txBody>
      </p:sp>
      <p:sp>
        <p:nvSpPr>
          <p:cNvPr id="261126" name="Text Box 6"/>
          <p:cNvSpPr txBox="1">
            <a:spLocks noChangeArrowheads="1"/>
          </p:cNvSpPr>
          <p:nvPr/>
        </p:nvSpPr>
        <p:spPr bwMode="auto">
          <a:xfrm>
            <a:off x="512763" y="1447800"/>
            <a:ext cx="811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 – US Hospitals: Electrophysiological (EP) Studies</a:t>
            </a:r>
          </a:p>
        </p:txBody>
      </p:sp>
      <p:sp>
        <p:nvSpPr>
          <p:cNvPr id="261129" name="Text Box 9"/>
          <p:cNvSpPr txBox="1">
            <a:spLocks noChangeArrowheads="1"/>
          </p:cNvSpPr>
          <p:nvPr/>
        </p:nvSpPr>
        <p:spPr bwMode="auto">
          <a:xfrm>
            <a:off x="1509713" y="157163"/>
            <a:ext cx="612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Learning Curve: Strategy Implications</a:t>
            </a: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76" name="Rectangle 4"/>
          <p:cNvSpPr>
            <a:spLocks noChangeArrowheads="1"/>
          </p:cNvSpPr>
          <p:nvPr/>
        </p:nvSpPr>
        <p:spPr bwMode="auto">
          <a:xfrm>
            <a:off x="1588" y="1449388"/>
            <a:ext cx="9140825" cy="24368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77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1065212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1758950" y="228600"/>
            <a:ext cx="5624513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>
                <a:latin typeface="Arial" charset="0"/>
              </a:rPr>
              <a:t>Network Externalities:</a:t>
            </a:r>
          </a:p>
          <a:p>
            <a:pPr algn="ctr"/>
            <a:r>
              <a:rPr lang="en-US" sz="2800" b="0">
                <a:latin typeface="Arial" charset="0"/>
              </a:rPr>
              <a:t>Market Share Benefits Consumers</a:t>
            </a:r>
          </a:p>
        </p:txBody>
      </p:sp>
      <p:sp>
        <p:nvSpPr>
          <p:cNvPr id="310279" name="Rectangle 7"/>
          <p:cNvSpPr>
            <a:spLocks noChangeArrowheads="1"/>
          </p:cNvSpPr>
          <p:nvPr/>
        </p:nvSpPr>
        <p:spPr bwMode="auto">
          <a:xfrm>
            <a:off x="258763" y="1666875"/>
            <a:ext cx="8260276" cy="20903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An </a:t>
            </a:r>
            <a:r>
              <a:rPr lang="en-US" b="0" i="1" u="sng" dirty="0">
                <a:latin typeface="Arial" charset="0"/>
              </a:rPr>
              <a:t>externality</a:t>
            </a:r>
            <a:r>
              <a:rPr lang="en-US" b="0" dirty="0">
                <a:latin typeface="Arial" charset="0"/>
              </a:rPr>
              <a:t> is a spillover effect of an action that is not</a:t>
            </a:r>
          </a:p>
          <a:p>
            <a:pPr>
              <a:buSzPct val="100000"/>
            </a:pPr>
            <a:r>
              <a:rPr lang="en-US" b="0" dirty="0">
                <a:latin typeface="Arial" charset="0"/>
              </a:rPr>
              <a:t>	incorporated into the decision of whether to take the </a:t>
            </a:r>
          </a:p>
          <a:p>
            <a:pPr>
              <a:buSzPct val="100000"/>
            </a:pPr>
            <a:r>
              <a:rPr lang="en-US" b="0" dirty="0">
                <a:latin typeface="Arial" charset="0"/>
              </a:rPr>
              <a:t>	action (may be positive or negative):</a:t>
            </a:r>
          </a:p>
          <a:p>
            <a:endParaRPr lang="en-US" sz="10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Positive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Negative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</p:txBody>
      </p:sp>
      <p:sp>
        <p:nvSpPr>
          <p:cNvPr id="310280" name="Rectangle 8"/>
          <p:cNvSpPr>
            <a:spLocks noChangeArrowheads="1"/>
          </p:cNvSpPr>
          <p:nvPr/>
        </p:nvSpPr>
        <p:spPr bwMode="auto">
          <a:xfrm>
            <a:off x="0" y="4114800"/>
            <a:ext cx="9140825" cy="25892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81" name="Rectangle 9"/>
          <p:cNvSpPr>
            <a:spLocks noChangeArrowheads="1"/>
          </p:cNvSpPr>
          <p:nvPr/>
        </p:nvSpPr>
        <p:spPr bwMode="auto">
          <a:xfrm>
            <a:off x="257175" y="4343400"/>
            <a:ext cx="8610600" cy="154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</a:t>
            </a:r>
            <a:r>
              <a:rPr lang="en-US" b="0" i="1" u="sng">
                <a:latin typeface="Arial" charset="0"/>
              </a:rPr>
              <a:t>Network externalities</a:t>
            </a:r>
            <a:r>
              <a:rPr lang="en-US" b="0">
                <a:latin typeface="Arial" charset="0"/>
              </a:rPr>
              <a:t> refer to consumption spillovers among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consumers – an individual consumer gets more “B” if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others are consuming the same product:</a:t>
            </a:r>
          </a:p>
          <a:p>
            <a:pPr>
              <a:buSzPct val="100000"/>
            </a:pPr>
            <a:endParaRPr lang="en-US" b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195.625"/>
  <p:tag name="LTOP" val=" 94.875"/>
  <p:tag name="ORIGLEFT" val="215.125"/>
  <p:tag name="ORIGTOP" val="130.25"/>
  <p:tag name="ORIGHEIGHT" val="119"/>
  <p:tag name="ORIGWIDTH" val="64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110.25"/>
  <p:tag name="ORIGHEIGHT" val="58.5"/>
  <p:tag name="ORIGTOP" val="264.375"/>
  <p:tag name="ORIGLEFT" val="460.375"/>
  <p:tag name="LLEFT" val=" 540.75"/>
  <p:tag name="LTOP" val=" 25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70.5"/>
  <p:tag name="ORIGHEIGHT" val="73.625"/>
  <p:tag name="ORIGTOP" val="293.625"/>
  <p:tag name="ORIGLEFT" val="389.875"/>
  <p:tag name="LLEFT" val=" 195.625"/>
  <p:tag name="LTOP" val=" 94.8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70.5"/>
  <p:tag name="ORIGHEIGHT" val="73.375"/>
  <p:tag name="ORIGTOP" val="367.25"/>
  <p:tag name="ORIGLEFT" val="389.8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297.625"/>
  <p:tag name="LTOP" val=" 119.875"/>
  <p:tag name="ORIGLEFT" val="104.875"/>
  <p:tag name="ORIGTOP" val="220"/>
  <p:tag name="ORIGHEIGHT" val="58.5"/>
  <p:tag name="ORIGWIDTH" val="110.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119.875"/>
  <p:tag name="LLEFT" val=" 297.625"/>
  <p:tag name="ORIGLEFT" val="279.625"/>
  <p:tag name="ORIGTOP" val="101"/>
  <p:tag name="ORIGHEIGHT" val="58.5"/>
  <p:tag name="ORIGWIDTH" val="110.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57"/>
  <p:tag name="ORIGLEFT" val="460.375"/>
  <p:tag name="ORIGTOP" val="411.375"/>
  <p:tag name="ORIGHEIGHT" val="58.5"/>
  <p:tag name="ORIGWIDTH" val="110.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378.75"/>
  <p:tag name="ORIGLEFT" val="279.625"/>
  <p:tag name="ORIGTOP" val="338"/>
  <p:tag name="ORIGHEIGHT" val="58.5"/>
  <p:tag name="ORIGWIDTH" val="110.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540.75"/>
  <p:tag name="ORIGLEFT" val="460.375"/>
  <p:tag name="ORIGTOP" val="264.375"/>
  <p:tag name="ORIGHEIGHT" val="58.5"/>
  <p:tag name="ORIGWIDTH" val="110.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LEFT" val="215.125"/>
  <p:tag name="ORIGTOP" val="249.25"/>
  <p:tag name="ORIGHEIGHT" val="118"/>
  <p:tag name="ORIGWIDTH" val="6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94.875"/>
  <p:tag name="LLEFT" val=" 195.625"/>
  <p:tag name="ORIGLEFT" val="389.875"/>
  <p:tag name="ORIGTOP" val="293.625"/>
  <p:tag name="ORIGHEIGHT" val="73.625"/>
  <p:tag name="ORIGWIDTH" val="7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LEFT" val="389.875"/>
  <p:tag name="ORIGTOP" val="367.25"/>
  <p:tag name="ORIGHEIGHT" val="73.375"/>
  <p:tag name="ORIGWIDTH" val="7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110.25"/>
  <p:tag name="ORIGHEIGHT" val="58.5"/>
  <p:tag name="ORIGTOP" val="411.375"/>
  <p:tag name="ORIGLEFT" val="460.375"/>
  <p:tag name="LLEFT" val=" 57"/>
  <p:tag name="LTOP" val=" 252"/>
</p:tagLst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9969</TotalTime>
  <Words>935</Words>
  <Application>Microsoft PowerPoint</Application>
  <PresentationFormat>On-screen Show (4:3)</PresentationFormat>
  <Paragraphs>211</Paragraphs>
  <Slides>18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2_Default Design</vt:lpstr>
      <vt:lpstr>1_Default Design</vt:lpstr>
      <vt:lpstr>Blank Presentation</vt:lpstr>
      <vt:lpstr>Worksheet</vt:lpstr>
      <vt:lpstr>Document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228</cp:revision>
  <cp:lastPrinted>1999-06-03T16:34:14Z</cp:lastPrinted>
  <dcterms:created xsi:type="dcterms:W3CDTF">1999-03-05T18:22:15Z</dcterms:created>
  <dcterms:modified xsi:type="dcterms:W3CDTF">2008-10-14T20:45:29Z</dcterms:modified>
</cp:coreProperties>
</file>