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wmf" ContentType="image/x-wmf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  <p:sldMasterId id="2147483678" r:id="rId2"/>
  </p:sldMasterIdLst>
  <p:notesMasterIdLst>
    <p:notesMasterId r:id="rId22"/>
  </p:notesMasterIdLst>
  <p:handoutMasterIdLst>
    <p:handoutMasterId r:id="rId23"/>
  </p:handoutMasterIdLst>
  <p:sldIdLst>
    <p:sldId id="449" r:id="rId3"/>
    <p:sldId id="474" r:id="rId4"/>
    <p:sldId id="475" r:id="rId5"/>
    <p:sldId id="478" r:id="rId6"/>
    <p:sldId id="451" r:id="rId7"/>
    <p:sldId id="452" r:id="rId8"/>
    <p:sldId id="453" r:id="rId9"/>
    <p:sldId id="457" r:id="rId10"/>
    <p:sldId id="461" r:id="rId11"/>
    <p:sldId id="464" r:id="rId12"/>
    <p:sldId id="471" r:id="rId13"/>
    <p:sldId id="479" r:id="rId14"/>
    <p:sldId id="481" r:id="rId15"/>
    <p:sldId id="484" r:id="rId16"/>
    <p:sldId id="486" r:id="rId17"/>
    <p:sldId id="488" r:id="rId18"/>
    <p:sldId id="491" r:id="rId19"/>
    <p:sldId id="493" r:id="rId20"/>
    <p:sldId id="495" r:id="rId2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FF"/>
    <a:srgbClr val="6600CC"/>
    <a:srgbClr val="CC9900"/>
    <a:srgbClr val="66FF33"/>
    <a:srgbClr val="CCCCFF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33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2213" y="692150"/>
            <a:ext cx="4633912" cy="3475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222" y="4398073"/>
            <a:ext cx="5144392" cy="416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CC5A19-4BB0-48E2-AE58-DD9F1E10CD62}" type="slidenum">
              <a:rPr lang="en-US"/>
              <a:pPr/>
              <a:t>1</a:t>
            </a:fld>
            <a:endParaRPr lang="en-US"/>
          </a:p>
        </p:txBody>
      </p:sp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5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15258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2DEC89-4FF6-46C2-9B2B-B118C8292FE5}" type="slidenum">
              <a:rPr lang="en-US"/>
              <a:pPr/>
              <a:t>10</a:t>
            </a:fld>
            <a:endParaRPr lang="en-US"/>
          </a:p>
        </p:txBody>
      </p:sp>
      <p:sp>
        <p:nvSpPr>
          <p:cNvPr id="274434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5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6</a:t>
            </a:r>
          </a:p>
        </p:txBody>
      </p:sp>
      <p:sp>
        <p:nvSpPr>
          <p:cNvPr id="274436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7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27443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9BC3E4-7378-4A50-BE4D-EA145B10F3C1}" type="slidenum">
              <a:rPr lang="en-US"/>
              <a:pPr/>
              <a:t>11</a:t>
            </a:fld>
            <a:endParaRPr lang="en-US"/>
          </a:p>
        </p:txBody>
      </p:sp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1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8</a:t>
            </a:r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3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2887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6613" cy="3484563"/>
          </a:xfrm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6425"/>
            <a:ext cx="51435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6613" cy="3484563"/>
          </a:xfrm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6425"/>
            <a:ext cx="5143500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750" y="152400"/>
            <a:ext cx="5772150" cy="4329113"/>
          </a:xfr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883150"/>
            <a:ext cx="6654800" cy="1431925"/>
          </a:xfrm>
        </p:spPr>
        <p:txBody>
          <a:bodyPr wrap="square"/>
          <a:lstStyle/>
          <a:p>
            <a:pPr>
              <a:lnSpc>
                <a:spcPts val="1400"/>
              </a:lnSpc>
            </a:pPr>
            <a:r>
              <a:rPr lang="en-US" altLang="en-US"/>
              <a:t>SCENARIO PLANNING WITH DISCRETE OUTCOMES</a:t>
            </a:r>
          </a:p>
          <a:p>
            <a:pPr>
              <a:lnSpc>
                <a:spcPts val="1400"/>
              </a:lnSpc>
            </a:pPr>
            <a:r>
              <a:rPr lang="en-US" altLang="en-US"/>
              <a:t>The drivers identified in the analysis laid out on the previous two pages are used to create a number of discrete outcomes.  Typically the means of getting to these outcomes is to create a tree like the one pictured above.  The tree can either be constructed with binary, such as pass/fail or yes/no outcomes shown above, or it can have quantitative probability assigned to the branches.</a:t>
            </a:r>
          </a:p>
          <a:p>
            <a:pPr>
              <a:lnSpc>
                <a:spcPts val="1400"/>
              </a:lnSpc>
            </a:pPr>
            <a:r>
              <a:rPr lang="en-US" altLang="en-US"/>
              <a:t>The example described above uses pass/fail outcomes resulting in four discrete scenarios derived from capacity and regulatory outcome uncertainties.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" y="4502150"/>
            <a:ext cx="6653213" cy="4776788"/>
            <a:chOff x="48" y="2832"/>
            <a:chExt cx="4176" cy="300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8" y="5664"/>
              <a:ext cx="4176" cy="173"/>
              <a:chOff x="48" y="5664"/>
              <a:chExt cx="4176" cy="173"/>
            </a:xfrm>
          </p:grpSpPr>
          <p:sp>
            <p:nvSpPr>
              <p:cNvPr id="256006" name="Text Box 6"/>
              <p:cNvSpPr txBox="1">
                <a:spLocks noChangeArrowheads="1"/>
              </p:cNvSpPr>
              <p:nvPr/>
            </p:nvSpPr>
            <p:spPr bwMode="blackWhite">
              <a:xfrm>
                <a:off x="3856" y="5664"/>
                <a:ext cx="36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8776" tIns="49388" rIns="98776" bIns="49388" anchor="ctr">
                <a:spAutoFit/>
              </a:bodyPr>
              <a:lstStyle/>
              <a:p>
                <a:pPr algn="r" defTabSz="915988"/>
                <a:r>
                  <a:rPr lang="en-US" altLang="en-US" sz="1100" b="0" i="1">
                    <a:latin typeface="Palatino" pitchFamily="18" charset="0"/>
                  </a:rPr>
                  <a:t>103</a:t>
                </a:r>
              </a:p>
            </p:txBody>
          </p:sp>
          <p:sp>
            <p:nvSpPr>
              <p:cNvPr id="256007" name="Text Box 7"/>
              <p:cNvSpPr txBox="1">
                <a:spLocks noChangeArrowheads="1"/>
              </p:cNvSpPr>
              <p:nvPr/>
            </p:nvSpPr>
            <p:spPr bwMode="blackWhite">
              <a:xfrm>
                <a:off x="48" y="5664"/>
                <a:ext cx="3024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8776" tIns="49388" rIns="98776" bIns="49388" anchor="ctr">
                <a:spAutoFit/>
              </a:bodyPr>
              <a:lstStyle/>
              <a:p>
                <a:pPr defTabSz="915988"/>
                <a:r>
                  <a:rPr lang="en-US" altLang="en-US" sz="1100" b="0" i="1">
                    <a:latin typeface="Palatino" pitchFamily="18" charset="0"/>
                  </a:rPr>
                  <a:t>Situation Analysis/Understanding Uncertainty</a:t>
                </a:r>
                <a:endParaRPr lang="en-US" altLang="en-US" sz="1100" b="0">
                  <a:latin typeface="Palatino" pitchFamily="18" charset="0"/>
                </a:endParaRPr>
              </a:p>
            </p:txBody>
          </p:sp>
        </p:grpSp>
        <p:sp>
          <p:nvSpPr>
            <p:cNvPr id="256008" name="Rectangle 8"/>
            <p:cNvSpPr>
              <a:spLocks noChangeArrowheads="1"/>
            </p:cNvSpPr>
            <p:nvPr/>
          </p:nvSpPr>
          <p:spPr bwMode="auto">
            <a:xfrm>
              <a:off x="1968" y="2832"/>
              <a:ext cx="1735" cy="9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lIns="98776" tIns="49388" rIns="98776" bIns="49388" anchor="ctr">
              <a:spAutoFit/>
            </a:bodyPr>
            <a:lstStyle/>
            <a:p>
              <a:pPr algn="r" defTabSz="904875"/>
              <a:r>
                <a:rPr lang="en-US" altLang="en-US" sz="1000" b="0" i="1">
                  <a:latin typeface="Arial" charset="0"/>
                </a:rPr>
                <a:t>See Reference # 33</a:t>
              </a:r>
              <a:endParaRPr lang="en-US" altLang="en-US" sz="1000" b="0">
                <a:latin typeface="Arial" charset="0"/>
              </a:endParaRPr>
            </a:p>
          </p:txBody>
        </p:sp>
      </p:grp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6612" cy="3484563"/>
          </a:xfrm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6425"/>
            <a:ext cx="5146675" cy="41814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976688" y="0"/>
            <a:ext cx="30400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976688" y="8796339"/>
            <a:ext cx="3040062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46" tIns="45315" rIns="92246" bIns="45315" anchor="b"/>
          <a:lstStyle/>
          <a:p>
            <a:pPr algn="r" defTabSz="933423"/>
            <a:r>
              <a:rPr lang="en-US" sz="1300" dirty="0"/>
              <a:t>5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" y="8796339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" y="0"/>
            <a:ext cx="30384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481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813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3976688" y="0"/>
            <a:ext cx="30400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3976688" y="8796339"/>
            <a:ext cx="3040062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46" tIns="45315" rIns="92246" bIns="45315" anchor="b"/>
          <a:lstStyle/>
          <a:p>
            <a:pPr algn="r" defTabSz="933423"/>
            <a:r>
              <a:rPr lang="en-US" sz="1300" dirty="0"/>
              <a:t>6</a:t>
            </a: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1" y="8796339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1" y="0"/>
            <a:ext cx="30384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628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282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3976688" y="0"/>
            <a:ext cx="3040062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3976688" y="8796339"/>
            <a:ext cx="3040062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46" tIns="45315" rIns="92246" bIns="45315" anchor="b"/>
          <a:lstStyle/>
          <a:p>
            <a:pPr algn="r" defTabSz="933423"/>
            <a:r>
              <a:rPr lang="en-US" sz="1300" dirty="0"/>
              <a:t>7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1" y="8796339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1" y="0"/>
            <a:ext cx="3038475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438" tIns="45718" rIns="91438" bIns="45718" anchor="ctr"/>
          <a:lstStyle/>
          <a:p>
            <a:endParaRPr lang="en-US"/>
          </a:p>
        </p:txBody>
      </p:sp>
      <p:sp>
        <p:nvSpPr>
          <p:cNvPr id="1157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571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9AFF00-44F0-4D03-9635-B28F2133F3D5}" type="slidenum">
              <a:rPr lang="en-US"/>
              <a:pPr/>
              <a:t>5</a:t>
            </a:fld>
            <a:endParaRPr lang="en-US"/>
          </a:p>
        </p:txBody>
      </p:sp>
      <p:sp>
        <p:nvSpPr>
          <p:cNvPr id="26009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009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3</a:t>
            </a:r>
          </a:p>
        </p:txBody>
      </p:sp>
      <p:sp>
        <p:nvSpPr>
          <p:cNvPr id="26010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010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010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26010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BE4E8-9DA3-4FB9-A808-F93C12664261}" type="slidenum">
              <a:rPr lang="en-US"/>
              <a:pPr/>
              <a:t>6</a:t>
            </a:fld>
            <a:endParaRPr lang="en-US"/>
          </a:p>
        </p:txBody>
      </p:sp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4</a:t>
            </a: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8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1628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FD689E-2BD1-4E1B-ABC1-06486C997CA4}" type="slidenum">
              <a:rPr lang="en-US"/>
              <a:pPr/>
              <a:t>7</a:t>
            </a:fld>
            <a:endParaRPr lang="en-US"/>
          </a:p>
        </p:txBody>
      </p:sp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867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5</a:t>
            </a:r>
          </a:p>
        </p:txBody>
      </p:sp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869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8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1648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FE94CB-8988-4A0C-A612-B199BC3B8808}" type="slidenum">
              <a:rPr lang="en-US"/>
              <a:pPr/>
              <a:t>8</a:t>
            </a:fld>
            <a:endParaRPr lang="en-US"/>
          </a:p>
        </p:txBody>
      </p:sp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6975" y="693738"/>
            <a:ext cx="4630738" cy="3473450"/>
          </a:xfrm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398963"/>
            <a:ext cx="5145087" cy="4165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Dynamics and Firm Strategy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MMBA Strategy 2007 -- Mike Mazzeo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E65252-4B65-4B9F-BFC5-7969416D103A}" type="slidenum">
              <a:rPr lang="en-US"/>
              <a:pPr/>
              <a:t>9</a:t>
            </a:fld>
            <a:endParaRPr lang="en-US"/>
          </a:p>
        </p:txBody>
      </p:sp>
      <p:sp>
        <p:nvSpPr>
          <p:cNvPr id="313346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47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16" tIns="45249" rIns="92116" bIns="45249" anchor="b"/>
          <a:lstStyle/>
          <a:p>
            <a:pPr algn="r" defTabSz="931863"/>
            <a:r>
              <a:rPr lang="en-US" sz="1200" b="0"/>
              <a:t>6</a:t>
            </a:r>
          </a:p>
        </p:txBody>
      </p:sp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49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5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4850"/>
            <a:ext cx="4630738" cy="3473450"/>
          </a:xfrm>
          <a:ln w="12700" cap="flat"/>
        </p:spPr>
      </p:sp>
      <p:sp>
        <p:nvSpPr>
          <p:cNvPr id="3133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lIns="92116" tIns="45249" rIns="92116" bIns="45249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76DDF3C-C911-47A4-A580-AD29A808B4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600EDC62-49F7-456E-8735-E42596FD791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.bin"/><Relationship Id="rId4" Type="http://schemas.openxmlformats.org/officeDocument/2006/relationships/oleObject" Target="../embeddings/Microsoft_Office_Word_97_-_2003_Document2.doc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rigley.com/wrigley/index.asp" TargetMode="External"/><Relationship Id="rId3" Type="http://schemas.openxmlformats.org/officeDocument/2006/relationships/hyperlink" Target="http://images.google.com/imgres?imgurl=http://www.wfmynews2.com/assetpool/images/0613017388_kraft%20logo.jpg&amp;imgrefurl=http://www.wfmynews2.com/business/jobwatch/article.aspx?storyid=56339&amp;h=152&amp;w=203&amp;sz=19&amp;hl=en&amp;start=1&amp;tbnid=CijhaTDjuq1iDM:&amp;tbnh=79&amp;tbnw=105&amp;prev=/images?q=kraft+logo&amp;svnum=10&amp;hl=en&amp;lr=&amp;rls=GGLD,GGLD:2004-39,GGLD:en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images.google.com/imgres?imgurl=http://www.advantageservice.net/images/Ls_Logo1.gif&amp;imgrefurl=http://www.advantageservice.net/lifesavers_butter_rum.htm&amp;h=72&amp;w=241&amp;sz=11&amp;hl=en&amp;start=2&amp;tbnid=Uull8vZ2ojBgXM:&amp;tbnh=33&amp;tbnw=110&amp;prev=/images?q=life+savers+candy+logo&amp;svnum=10&amp;hl=en&amp;lr=&amp;rls=GGLD,GGLD:2004-39,GGLD:en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0" y="307975"/>
            <a:ext cx="9144000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1588" y="2619630"/>
            <a:ext cx="9140825" cy="2718487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1588" y="1223963"/>
            <a:ext cx="9140825" cy="122267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1562" name="Rectangle 10"/>
          <p:cNvSpPr>
            <a:spLocks noChangeArrowheads="1"/>
          </p:cNvSpPr>
          <p:nvPr/>
        </p:nvSpPr>
        <p:spPr bwMode="auto">
          <a:xfrm>
            <a:off x="93663" y="2681087"/>
            <a:ext cx="8023031" cy="26369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i="1" u="sng" dirty="0">
                <a:latin typeface="Arial" charset="0"/>
              </a:rPr>
              <a:t>Reinforcing</a:t>
            </a:r>
            <a:r>
              <a:rPr lang="en-US" b="0" u="sng" dirty="0">
                <a:latin typeface="Arial" charset="0"/>
              </a:rPr>
              <a:t> Competitive Advantage Over Time</a:t>
            </a:r>
          </a:p>
          <a:p>
            <a:pPr lvl="1">
              <a:buSzPct val="100000"/>
              <a:buFontTx/>
              <a:buChar char="•"/>
            </a:pPr>
            <a:endParaRPr lang="en-US" sz="20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Lower Costs from Operating Experience</a:t>
            </a:r>
          </a:p>
          <a:p>
            <a:pPr lvl="2">
              <a:buSzPct val="100000"/>
              <a:buFontTx/>
              <a:buChar char="•"/>
            </a:pPr>
            <a:endParaRPr lang="en-US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Consumers Prefer the Products of Established Firms</a:t>
            </a:r>
          </a:p>
          <a:p>
            <a:pPr lvl="3">
              <a:buFontTx/>
              <a:buChar char="•"/>
            </a:pPr>
            <a:r>
              <a:rPr lang="en-US" b="0" dirty="0">
                <a:latin typeface="Arial" charset="0"/>
              </a:rPr>
              <a:t> Network Externalities</a:t>
            </a:r>
          </a:p>
          <a:p>
            <a:pPr lvl="3">
              <a:buFontTx/>
              <a:buChar char="•"/>
            </a:pPr>
            <a:r>
              <a:rPr lang="en-US" b="0" dirty="0">
                <a:latin typeface="Arial" charset="0"/>
              </a:rPr>
              <a:t> Buyer </a:t>
            </a:r>
            <a:r>
              <a:rPr lang="en-US" b="0" dirty="0" smtClean="0">
                <a:latin typeface="Arial" charset="0"/>
              </a:rPr>
              <a:t>Uncertainty</a:t>
            </a:r>
            <a:endParaRPr lang="en-US" b="0" dirty="0">
              <a:latin typeface="Arial" charset="0"/>
            </a:endParaRP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149225" y="1297115"/>
            <a:ext cx="7619074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u="sng" dirty="0">
                <a:latin typeface="Arial" charset="0"/>
              </a:rPr>
              <a:t>“Maintaining” a Competitive Advantage</a:t>
            </a:r>
            <a:r>
              <a:rPr lang="en-US" b="0" dirty="0">
                <a:latin typeface="Arial" charset="0"/>
              </a:rPr>
              <a:t>:</a:t>
            </a:r>
          </a:p>
          <a:p>
            <a:pPr lvl="1">
              <a:buSzPct val="100000"/>
              <a:buFontTx/>
              <a:buChar char="•"/>
            </a:pPr>
            <a:endParaRPr lang="en-US" sz="16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</a:t>
            </a:r>
            <a:r>
              <a:rPr lang="en-US" b="0" dirty="0" smtClean="0">
                <a:latin typeface="Arial" charset="0"/>
              </a:rPr>
              <a:t>Protection of Underlying </a:t>
            </a:r>
            <a:r>
              <a:rPr lang="en-US" b="0" dirty="0">
                <a:latin typeface="Arial" charset="0"/>
              </a:rPr>
              <a:t>Resources/Capabilities </a:t>
            </a:r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632460" y="376238"/>
            <a:ext cx="78790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Sustaining Competitive Advantage &amp; Profitability</a:t>
            </a:r>
            <a:endParaRPr lang="en-US" b="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523467"/>
            <a:ext cx="9140825" cy="1223319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0984" y="5638538"/>
            <a:ext cx="4618253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u="sng" dirty="0" smtClean="0">
                <a:latin typeface="Arial" charset="0"/>
              </a:rPr>
              <a:t>Investment and Growth</a:t>
            </a:r>
            <a:r>
              <a:rPr lang="en-US" b="0" dirty="0" smtClean="0">
                <a:latin typeface="Arial" charset="0"/>
              </a:rPr>
              <a:t>:</a:t>
            </a:r>
            <a:endParaRPr lang="en-US" b="0" dirty="0">
              <a:latin typeface="Arial" charset="0"/>
            </a:endParaRPr>
          </a:p>
          <a:p>
            <a:pPr lvl="1">
              <a:buSzPct val="100000"/>
              <a:buFontTx/>
              <a:buChar char="•"/>
            </a:pPr>
            <a:endParaRPr lang="en-US" sz="1600" b="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 dirty="0">
                <a:latin typeface="Arial" charset="0"/>
              </a:rPr>
              <a:t> </a:t>
            </a:r>
            <a:r>
              <a:rPr lang="en-US" b="0" dirty="0" smtClean="0">
                <a:latin typeface="Arial" charset="0"/>
              </a:rPr>
              <a:t>Options </a:t>
            </a:r>
            <a:r>
              <a:rPr lang="en-US" b="0" i="1" dirty="0" smtClean="0">
                <a:latin typeface="Arial" charset="0"/>
              </a:rPr>
              <a:t>a la </a:t>
            </a:r>
            <a:r>
              <a:rPr lang="en-US" b="0" dirty="0" smtClean="0">
                <a:latin typeface="Arial" charset="0"/>
              </a:rPr>
              <a:t>Dixit &amp; </a:t>
            </a:r>
            <a:r>
              <a:rPr lang="en-US" b="0" dirty="0" err="1" smtClean="0">
                <a:latin typeface="Arial" charset="0"/>
              </a:rPr>
              <a:t>Pindyck</a:t>
            </a:r>
            <a:endParaRPr lang="en-US" b="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2" name="Rectangle 4"/>
          <p:cNvSpPr>
            <a:spLocks noChangeArrowheads="1"/>
          </p:cNvSpPr>
          <p:nvPr/>
        </p:nvSpPr>
        <p:spPr bwMode="auto">
          <a:xfrm>
            <a:off x="1588" y="2362200"/>
            <a:ext cx="9140825" cy="4341813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3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73415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546100" y="2514600"/>
          <a:ext cx="8051800" cy="4051300"/>
        </p:xfrm>
        <a:graphic>
          <a:graphicData uri="http://schemas.openxmlformats.org/presentationml/2006/ole">
            <p:oleObj spid="_x0000_s34818" name="Worksheet" r:id="rId4" imgW="4514984" imgH="2524015" progId="Excel.Sheet.8">
              <p:embed/>
            </p:oleObj>
          </a:graphicData>
        </a:graphic>
      </p:graphicFrame>
      <p:sp>
        <p:nvSpPr>
          <p:cNvPr id="273416" name="Rectangle 8"/>
          <p:cNvSpPr>
            <a:spLocks noChangeArrowheads="1"/>
          </p:cNvSpPr>
          <p:nvPr/>
        </p:nvSpPr>
        <p:spPr bwMode="auto">
          <a:xfrm>
            <a:off x="0" y="1143000"/>
            <a:ext cx="9140825" cy="9906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/>
              <a:t> </a:t>
            </a:r>
            <a:r>
              <a:rPr lang="en-US" b="0">
                <a:latin typeface="Arial" charset="0"/>
              </a:rPr>
              <a:t>Depending on their strength, network externalities </a:t>
            </a:r>
          </a:p>
          <a:p>
            <a:pPr algn="ctr"/>
            <a:r>
              <a:rPr lang="en-US" b="0">
                <a:latin typeface="Arial" charset="0"/>
              </a:rPr>
              <a:t>can perpetuate market share advantage for leading firm. </a:t>
            </a:r>
          </a:p>
        </p:txBody>
      </p:sp>
      <p:sp>
        <p:nvSpPr>
          <p:cNvPr id="273417" name="Line 9"/>
          <p:cNvSpPr>
            <a:spLocks noChangeShapeType="1"/>
          </p:cNvSpPr>
          <p:nvPr/>
        </p:nvSpPr>
        <p:spPr bwMode="auto">
          <a:xfrm flipV="1">
            <a:off x="1687513" y="3879850"/>
            <a:ext cx="3876675" cy="17463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3418" name="Line 10"/>
          <p:cNvSpPr>
            <a:spLocks noChangeShapeType="1"/>
          </p:cNvSpPr>
          <p:nvPr/>
        </p:nvSpPr>
        <p:spPr bwMode="auto">
          <a:xfrm>
            <a:off x="5564188" y="3884613"/>
            <a:ext cx="11112" cy="163195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623888" y="244475"/>
            <a:ext cx="789781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 u="sng">
                <a:latin typeface="Arial" charset="0"/>
              </a:rPr>
              <a:t>Network Externalities — Implications for Strategy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3175" y="1600200"/>
            <a:ext cx="9140825" cy="31972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9" name="Rectangle 5"/>
          <p:cNvSpPr>
            <a:spLocks noChangeArrowheads="1"/>
          </p:cNvSpPr>
          <p:nvPr/>
        </p:nvSpPr>
        <p:spPr bwMode="auto">
          <a:xfrm>
            <a:off x="0" y="306388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51" name="Line 7"/>
          <p:cNvSpPr>
            <a:spLocks noChangeShapeType="1"/>
          </p:cNvSpPr>
          <p:nvPr/>
        </p:nvSpPr>
        <p:spPr bwMode="auto">
          <a:xfrm>
            <a:off x="1588" y="304800"/>
            <a:ext cx="9142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7752" name="Rectangle 8"/>
          <p:cNvSpPr>
            <a:spLocks noChangeArrowheads="1"/>
          </p:cNvSpPr>
          <p:nvPr/>
        </p:nvSpPr>
        <p:spPr bwMode="auto">
          <a:xfrm>
            <a:off x="328613" y="1852613"/>
            <a:ext cx="8486775" cy="264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b="0">
                <a:latin typeface="Arial" charset="0"/>
              </a:rPr>
              <a:t>Goods for which QUALITY is important:</a:t>
            </a:r>
            <a:endParaRPr lang="en-US" b="0" u="sng">
              <a:latin typeface="Arial" charset="0"/>
            </a:endParaRPr>
          </a:p>
          <a:p>
            <a:endParaRPr lang="en-US" b="0">
              <a:latin typeface="Arial" charset="0"/>
            </a:endParaRPr>
          </a:p>
          <a:p>
            <a:pPr lvl="1"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</a:t>
            </a:r>
            <a:r>
              <a:rPr lang="en-US" b="0" u="sng">
                <a:latin typeface="Arial" charset="0"/>
              </a:rPr>
              <a:t>Search Goods</a:t>
            </a:r>
            <a:r>
              <a:rPr lang="en-US" b="0">
                <a:latin typeface="Arial" charset="0"/>
              </a:rPr>
              <a:t>:  Buyer can assess the product’s quality </a:t>
            </a:r>
          </a:p>
          <a:p>
            <a:pPr lvl="1"/>
            <a:r>
              <a:rPr lang="en-US" b="0">
                <a:latin typeface="Arial" charset="0"/>
              </a:rPr>
              <a:t>	AT THE TIME OF PURCHASE	</a:t>
            </a:r>
          </a:p>
          <a:p>
            <a:pPr lvl="1"/>
            <a:endParaRPr lang="en-US" b="0">
              <a:latin typeface="Arial" charset="0"/>
            </a:endParaRPr>
          </a:p>
          <a:p>
            <a:pPr lvl="1"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</a:t>
            </a:r>
            <a:r>
              <a:rPr lang="en-US" b="0" u="sng">
                <a:latin typeface="Arial" charset="0"/>
              </a:rPr>
              <a:t>Experience Goods</a:t>
            </a:r>
            <a:r>
              <a:rPr lang="en-US" b="0">
                <a:latin typeface="Arial" charset="0"/>
              </a:rPr>
              <a:t>:  Quality can only be assessed by</a:t>
            </a:r>
          </a:p>
          <a:p>
            <a:pPr lvl="1"/>
            <a:r>
              <a:rPr lang="en-US" b="0">
                <a:latin typeface="Arial" charset="0"/>
              </a:rPr>
              <a:t>	BUYING AND CONSUMING THE PRODUCT</a:t>
            </a:r>
          </a:p>
        </p:txBody>
      </p:sp>
      <p:sp>
        <p:nvSpPr>
          <p:cNvPr id="287753" name="Rectangle 9"/>
          <p:cNvSpPr>
            <a:spLocks noChangeArrowheads="1"/>
          </p:cNvSpPr>
          <p:nvPr/>
        </p:nvSpPr>
        <p:spPr bwMode="auto">
          <a:xfrm>
            <a:off x="1588" y="5183188"/>
            <a:ext cx="9140825" cy="144462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b="0">
                <a:latin typeface="Arial" charset="0"/>
              </a:rPr>
              <a:t>If consumers have tried (and liked) an “Experience Good”  </a:t>
            </a:r>
          </a:p>
          <a:p>
            <a:pPr algn="ctr"/>
            <a:r>
              <a:rPr lang="en-US" b="0">
                <a:latin typeface="Arial" charset="0"/>
              </a:rPr>
              <a:t>B increases a great deal relative to other (new) products.</a:t>
            </a:r>
          </a:p>
        </p:txBody>
      </p:sp>
      <p:sp>
        <p:nvSpPr>
          <p:cNvPr id="287754" name="Rectangle 10"/>
          <p:cNvSpPr>
            <a:spLocks noChangeArrowheads="1"/>
          </p:cNvSpPr>
          <p:nvPr/>
        </p:nvSpPr>
        <p:spPr bwMode="auto">
          <a:xfrm>
            <a:off x="457200" y="5411788"/>
            <a:ext cx="8229600" cy="9874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55" name="Rectangle 11"/>
          <p:cNvSpPr>
            <a:spLocks noChangeArrowheads="1"/>
          </p:cNvSpPr>
          <p:nvPr/>
        </p:nvSpPr>
        <p:spPr bwMode="auto">
          <a:xfrm>
            <a:off x="652463" y="503238"/>
            <a:ext cx="789940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u="sng">
                <a:latin typeface="Arial" charset="0"/>
              </a:rPr>
              <a:t>Buyer Uncertainty – Search &amp; Experience Goods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 descr="50%"/>
          <p:cNvSpPr>
            <a:spLocks noChangeArrowheads="1"/>
          </p:cNvSpPr>
          <p:nvPr/>
        </p:nvSpPr>
        <p:spPr bwMode="auto">
          <a:xfrm>
            <a:off x="0" y="1600200"/>
            <a:ext cx="9144000" cy="4800600"/>
          </a:xfrm>
          <a:prstGeom prst="rect">
            <a:avLst/>
          </a:prstGeom>
          <a:pattFill prst="pct50">
            <a:fgClr>
              <a:srgbClr val="FFFF99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1447800" y="2122488"/>
            <a:ext cx="555466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>
                <a:latin typeface="Arial" charset="0"/>
              </a:rPr>
              <a:t>1.  Baseline NPV Analysis</a:t>
            </a:r>
          </a:p>
          <a:p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2.  Option Theory Applied to Investment</a:t>
            </a:r>
          </a:p>
          <a:p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3.  Dynamic Considerations</a:t>
            </a:r>
          </a:p>
          <a:p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r>
              <a:rPr lang="en-US" b="0" dirty="0">
                <a:latin typeface="Arial" charset="0"/>
              </a:rPr>
              <a:t>4.  Options Gained and Options Lost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6388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396978" y="503238"/>
            <a:ext cx="8350044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u="sng" dirty="0" smtClean="0">
                <a:latin typeface="Arial" charset="0"/>
              </a:rPr>
              <a:t>Investment &amp; Growth – Options </a:t>
            </a:r>
            <a:r>
              <a:rPr lang="en-US" sz="2800" b="0" i="1" u="sng" dirty="0" smtClean="0">
                <a:latin typeface="Arial" charset="0"/>
              </a:rPr>
              <a:t>a la </a:t>
            </a:r>
            <a:r>
              <a:rPr lang="en-US" sz="2800" b="0" u="sng" dirty="0" smtClean="0">
                <a:latin typeface="Arial" charset="0"/>
              </a:rPr>
              <a:t>Dixit &amp; </a:t>
            </a:r>
            <a:r>
              <a:rPr lang="en-US" sz="2800" b="0" u="sng" dirty="0" err="1" smtClean="0">
                <a:latin typeface="Arial" charset="0"/>
              </a:rPr>
              <a:t>Pindyck</a:t>
            </a:r>
            <a:endParaRPr lang="en-US" sz="2800" b="0" u="sng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 descr="50%"/>
          <p:cNvSpPr>
            <a:spLocks noChangeArrowheads="1"/>
          </p:cNvSpPr>
          <p:nvPr/>
        </p:nvSpPr>
        <p:spPr bwMode="auto">
          <a:xfrm>
            <a:off x="0" y="3733800"/>
            <a:ext cx="9144000" cy="3048000"/>
          </a:xfrm>
          <a:prstGeom prst="rect">
            <a:avLst/>
          </a:prstGeom>
          <a:pattFill prst="pct50">
            <a:fgClr>
              <a:srgbClr val="FFFF99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latin typeface="Arial" charset="0"/>
            </a:endParaRPr>
          </a:p>
        </p:txBody>
      </p:sp>
      <p:sp>
        <p:nvSpPr>
          <p:cNvPr id="217091" name="Rectangle 3" descr="50%"/>
          <p:cNvSpPr>
            <a:spLocks noChangeArrowheads="1"/>
          </p:cNvSpPr>
          <p:nvPr/>
        </p:nvSpPr>
        <p:spPr bwMode="auto">
          <a:xfrm>
            <a:off x="0" y="1066800"/>
            <a:ext cx="9144000" cy="25146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17094" name="Object 6"/>
          <p:cNvGraphicFramePr>
            <a:graphicFrameLocks noChangeAspect="1"/>
          </p:cNvGraphicFramePr>
          <p:nvPr/>
        </p:nvGraphicFramePr>
        <p:xfrm>
          <a:off x="-304800" y="4038600"/>
          <a:ext cx="9753600" cy="2895600"/>
        </p:xfrm>
        <a:graphic>
          <a:graphicData uri="http://schemas.openxmlformats.org/presentationml/2006/ole">
            <p:oleObj spid="_x0000_s149506" name="Document" r:id="rId4" imgW="5630040" imgH="1473120" progId="Word.Document.8">
              <p:embed/>
            </p:oleObj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938213" y="1141413"/>
            <a:ext cx="7267575" cy="2287587"/>
            <a:chOff x="786" y="815"/>
            <a:chExt cx="4578" cy="1441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077" y="1728"/>
              <a:ext cx="3602" cy="528"/>
              <a:chOff x="238" y="1056"/>
              <a:chExt cx="3602" cy="528"/>
            </a:xfrm>
          </p:grpSpPr>
          <p:sp>
            <p:nvSpPr>
              <p:cNvPr id="217097" name="Text Box 9"/>
              <p:cNvSpPr txBox="1">
                <a:spLocks noChangeArrowheads="1"/>
              </p:cNvSpPr>
              <p:nvPr/>
            </p:nvSpPr>
            <p:spPr bwMode="auto">
              <a:xfrm>
                <a:off x="238" y="1151"/>
                <a:ext cx="239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0">
                    <a:latin typeface="Arial" charset="0"/>
                  </a:rPr>
                  <a:t> Discounting Cash Flows:  </a:t>
                </a:r>
              </a:p>
            </p:txBody>
          </p:sp>
          <p:graphicFrame>
            <p:nvGraphicFramePr>
              <p:cNvPr id="217098" name="Object 10"/>
              <p:cNvGraphicFramePr>
                <a:graphicFrameLocks noChangeAspect="1"/>
              </p:cNvGraphicFramePr>
              <p:nvPr/>
            </p:nvGraphicFramePr>
            <p:xfrm>
              <a:off x="2736" y="1056"/>
              <a:ext cx="1104" cy="506"/>
            </p:xfrm>
            <a:graphic>
              <a:graphicData uri="http://schemas.openxmlformats.org/presentationml/2006/ole">
                <p:oleObj spid="_x0000_s149507" name="Equation" r:id="rId5" imgW="914400" imgH="419040" progId="Equation.3">
                  <p:embed/>
                </p:oleObj>
              </a:graphicData>
            </a:graphic>
          </p:graphicFrame>
          <p:sp>
            <p:nvSpPr>
              <p:cNvPr id="217099" name="Rectangle 11"/>
              <p:cNvSpPr>
                <a:spLocks noChangeArrowheads="1"/>
              </p:cNvSpPr>
              <p:nvPr/>
            </p:nvSpPr>
            <p:spPr bwMode="auto">
              <a:xfrm>
                <a:off x="2736" y="1056"/>
                <a:ext cx="1104" cy="52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7100" name="Text Box 12"/>
            <p:cNvSpPr txBox="1">
              <a:spLocks noChangeArrowheads="1"/>
            </p:cNvSpPr>
            <p:nvPr/>
          </p:nvSpPr>
          <p:spPr bwMode="auto">
            <a:xfrm>
              <a:off x="786" y="815"/>
              <a:ext cx="45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0">
                  <a:latin typeface="Arial" charset="0"/>
                </a:rPr>
                <a:t> Project Assessment — Calculate Net Present Value</a:t>
              </a:r>
            </a:p>
          </p:txBody>
        </p:sp>
      </p:grpSp>
      <p:sp>
        <p:nvSpPr>
          <p:cNvPr id="217101" name="Text Box 13"/>
          <p:cNvSpPr txBox="1">
            <a:spLocks noChangeArrowheads="1"/>
          </p:cNvSpPr>
          <p:nvPr/>
        </p:nvSpPr>
        <p:spPr bwMode="auto">
          <a:xfrm>
            <a:off x="676275" y="1827213"/>
            <a:ext cx="821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NPV = DISCOUNTED CASH FLOWS – UPFRONT COSTS</a:t>
            </a:r>
          </a:p>
        </p:txBody>
      </p:sp>
      <p:sp>
        <p:nvSpPr>
          <p:cNvPr id="217102" name="Rectangle 14"/>
          <p:cNvSpPr>
            <a:spLocks noChangeArrowheads="1"/>
          </p:cNvSpPr>
          <p:nvPr/>
        </p:nvSpPr>
        <p:spPr bwMode="auto">
          <a:xfrm>
            <a:off x="609600" y="1752600"/>
            <a:ext cx="8305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121034"/>
            <a:ext cx="9140825" cy="74394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396978" y="243742"/>
            <a:ext cx="8350044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/>
            <a:r>
              <a:rPr lang="en-US" sz="2800" b="0" dirty="0" smtClean="0">
                <a:latin typeface="Arial" charset="0"/>
              </a:rPr>
              <a:t>Investment Basics (point of departure)</a:t>
            </a:r>
            <a:endParaRPr lang="en-US" sz="2800" b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0" y="16002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5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0" y="3349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Investment Opportunities:  A Portfolio of Options</a:t>
            </a:r>
          </a:p>
        </p:txBody>
      </p:sp>
      <p:sp>
        <p:nvSpPr>
          <p:cNvPr id="224261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62" name="Text Box 6"/>
          <p:cNvSpPr txBox="1">
            <a:spLocks noChangeArrowheads="1"/>
          </p:cNvSpPr>
          <p:nvPr/>
        </p:nvSpPr>
        <p:spPr bwMode="auto">
          <a:xfrm>
            <a:off x="457200" y="2132013"/>
            <a:ext cx="8147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 “Option” —	An Opportunity to do Something in the Future</a:t>
            </a:r>
          </a:p>
        </p:txBody>
      </p:sp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457200" y="3351213"/>
            <a:ext cx="8253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Made Investments Change the “Portfolio of Options” that a</a:t>
            </a:r>
          </a:p>
          <a:p>
            <a:r>
              <a:rPr lang="en-US" b="0">
                <a:latin typeface="Arial" charset="0"/>
              </a:rPr>
              <a:t>	Firm Has</a:t>
            </a:r>
          </a:p>
        </p:txBody>
      </p:sp>
      <p:sp>
        <p:nvSpPr>
          <p:cNvPr id="224264" name="Text Box 8"/>
          <p:cNvSpPr txBox="1">
            <a:spLocks noChangeArrowheads="1"/>
          </p:cNvSpPr>
          <p:nvPr/>
        </p:nvSpPr>
        <p:spPr bwMode="auto">
          <a:xfrm>
            <a:off x="457200" y="4951413"/>
            <a:ext cx="8242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Change in Option Values must be Considered, Along with </a:t>
            </a:r>
          </a:p>
          <a:p>
            <a:r>
              <a:rPr lang="en-US" b="0">
                <a:latin typeface="Arial" charset="0"/>
              </a:rPr>
              <a:t>	Project 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ChangeArrowheads="1"/>
          </p:cNvSpPr>
          <p:nvPr/>
        </p:nvSpPr>
        <p:spPr bwMode="auto">
          <a:xfrm>
            <a:off x="0" y="1447800"/>
            <a:ext cx="9144000" cy="3352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2835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28356" name="Text Box 4"/>
          <p:cNvSpPr txBox="1">
            <a:spLocks noChangeArrowheads="1"/>
          </p:cNvSpPr>
          <p:nvPr/>
        </p:nvSpPr>
        <p:spPr bwMode="auto">
          <a:xfrm>
            <a:off x="76200" y="334963"/>
            <a:ext cx="891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Investments:  Changing the Portfolio of Options</a:t>
            </a:r>
          </a:p>
        </p:txBody>
      </p:sp>
      <p:sp>
        <p:nvSpPr>
          <p:cNvPr id="228357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58" name="Text Box 6"/>
          <p:cNvSpPr txBox="1">
            <a:spLocks noChangeArrowheads="1"/>
          </p:cNvSpPr>
          <p:nvPr/>
        </p:nvSpPr>
        <p:spPr bwMode="auto">
          <a:xfrm>
            <a:off x="990600" y="1600200"/>
            <a:ext cx="5745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Option Exercised — the Project you DO</a:t>
            </a:r>
          </a:p>
        </p:txBody>
      </p:sp>
      <p:sp>
        <p:nvSpPr>
          <p:cNvPr id="228359" name="Text Box 7"/>
          <p:cNvSpPr txBox="1">
            <a:spLocks noChangeArrowheads="1"/>
          </p:cNvSpPr>
          <p:nvPr/>
        </p:nvSpPr>
        <p:spPr bwMode="auto">
          <a:xfrm>
            <a:off x="990600" y="2317750"/>
            <a:ext cx="66595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Some Options may be LOST:</a:t>
            </a:r>
          </a:p>
          <a:p>
            <a:pPr lvl="2">
              <a:buFontTx/>
              <a:buChar char="•"/>
            </a:pPr>
            <a:r>
              <a:rPr lang="en-US" b="0">
                <a:latin typeface="Arial" charset="0"/>
              </a:rPr>
              <a:t>  Limited Funds for Investment</a:t>
            </a:r>
          </a:p>
          <a:p>
            <a:pPr lvl="2">
              <a:buFontTx/>
              <a:buChar char="•"/>
            </a:pPr>
            <a:r>
              <a:rPr lang="en-US" b="0">
                <a:latin typeface="Arial" charset="0"/>
              </a:rPr>
              <a:t>  Can’t Make the Same Investment Later</a:t>
            </a:r>
          </a:p>
        </p:txBody>
      </p:sp>
      <p:sp>
        <p:nvSpPr>
          <p:cNvPr id="228360" name="Text Box 8"/>
          <p:cNvSpPr txBox="1">
            <a:spLocks noChangeArrowheads="1"/>
          </p:cNvSpPr>
          <p:nvPr/>
        </p:nvSpPr>
        <p:spPr bwMode="auto">
          <a:xfrm>
            <a:off x="990600" y="3810000"/>
            <a:ext cx="69707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New Options Created or Option Values Changed</a:t>
            </a:r>
          </a:p>
          <a:p>
            <a:r>
              <a:rPr lang="en-US" b="0">
                <a:latin typeface="Arial" charset="0"/>
              </a:rPr>
              <a:t>	as a Result of Having Made the Investment</a:t>
            </a: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0" y="5105400"/>
            <a:ext cx="9144000" cy="16002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b="0">
                <a:latin typeface="Arial" charset="0"/>
              </a:rPr>
              <a:t>Delaying an investment decision often </a:t>
            </a:r>
            <a:r>
              <a:rPr lang="en-US" b="0" u="sng">
                <a:latin typeface="Arial" charset="0"/>
              </a:rPr>
              <a:t>resolves</a:t>
            </a:r>
            <a:r>
              <a:rPr lang="en-US" b="0">
                <a:latin typeface="Arial" charset="0"/>
              </a:rPr>
              <a:t> some uncertainty:</a:t>
            </a:r>
          </a:p>
          <a:p>
            <a:pPr algn="ctr" eaLnBrk="1" hangingPunct="1"/>
            <a:endParaRPr lang="en-US" sz="1200" b="0">
              <a:latin typeface="Arial" charset="0"/>
            </a:endParaRPr>
          </a:p>
          <a:p>
            <a:pPr algn="ctr" eaLnBrk="1" hangingPunct="1">
              <a:buFontTx/>
              <a:buChar char="•"/>
            </a:pPr>
            <a:r>
              <a:rPr lang="en-US" b="0">
                <a:latin typeface="Arial" charset="0"/>
              </a:rPr>
              <a:t> Positive effect on project valuation (bad outcomes avoided)</a:t>
            </a:r>
          </a:p>
          <a:p>
            <a:pPr algn="ctr" eaLnBrk="1" hangingPunct="1">
              <a:buFontTx/>
              <a:buChar char="•"/>
            </a:pPr>
            <a:endParaRPr lang="en-US" sz="1200" b="0">
              <a:latin typeface="Arial" charset="0"/>
            </a:endParaRPr>
          </a:p>
          <a:p>
            <a:pPr algn="ctr" eaLnBrk="1" hangingPunct="1">
              <a:buFontTx/>
              <a:buChar char="•"/>
            </a:pPr>
            <a:r>
              <a:rPr lang="en-US" b="0">
                <a:latin typeface="Arial" charset="0"/>
              </a:rPr>
              <a:t> May negate a firm’s informational advantage over competitors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1143000"/>
          </a:xfrm>
          <a:prstGeom prst="rect">
            <a:avLst/>
          </a:prstGeom>
          <a:solidFill>
            <a:srgbClr val="00CC66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cxnSp>
        <p:nvCxnSpPr>
          <p:cNvPr id="254979" name="AutoShape 3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invGray">
          <a:xfrm flipV="1">
            <a:off x="1752600" y="2789238"/>
            <a:ext cx="2147888" cy="942975"/>
          </a:xfrm>
          <a:prstGeom prst="bentConnector3">
            <a:avLst>
              <a:gd name="adj1" fmla="val 49963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2549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invGray">
          <a:xfrm>
            <a:off x="3881438" y="2409825"/>
            <a:ext cx="1428750" cy="75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-$10 million</a:t>
            </a:r>
          </a:p>
        </p:txBody>
      </p:sp>
      <p:sp>
        <p:nvSpPr>
          <p:cNvPr id="25498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invGray">
          <a:xfrm>
            <a:off x="6913563" y="4665663"/>
            <a:ext cx="1887537" cy="577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 $0 million</a:t>
            </a:r>
          </a:p>
        </p:txBody>
      </p:sp>
      <p:sp>
        <p:nvSpPr>
          <p:cNvPr id="25498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invGray">
          <a:xfrm>
            <a:off x="3881438" y="4267200"/>
            <a:ext cx="1428750" cy="758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$0 million</a:t>
            </a:r>
            <a:endParaRPr lang="en-US" altLang="en-US" sz="1400">
              <a:latin typeface="Arial" charset="0"/>
            </a:endParaRPr>
          </a:p>
        </p:txBody>
      </p:sp>
      <p:sp>
        <p:nvSpPr>
          <p:cNvPr id="25498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invGray">
          <a:xfrm>
            <a:off x="6913563" y="3965575"/>
            <a:ext cx="1887537" cy="577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$5 million</a:t>
            </a:r>
          </a:p>
        </p:txBody>
      </p:sp>
      <p:cxnSp>
        <p:nvCxnSpPr>
          <p:cNvPr id="254984" name="AutoShape 8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invGray">
          <a:xfrm>
            <a:off x="1738313" y="3732213"/>
            <a:ext cx="2147887" cy="884237"/>
          </a:xfrm>
          <a:prstGeom prst="bentConnector3">
            <a:avLst>
              <a:gd name="adj1" fmla="val 51366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254985" name="AutoShape 9"/>
          <p:cNvCxnSpPr>
            <a:cxnSpLocks noChangeShapeType="1"/>
            <a:stCxn id="254982" idx="3"/>
            <a:endCxn id="254983" idx="1"/>
          </p:cNvCxnSpPr>
          <p:nvPr>
            <p:custDataLst>
              <p:tags r:id="rId7"/>
            </p:custDataLst>
          </p:nvPr>
        </p:nvCxnSpPr>
        <p:spPr bwMode="invGray">
          <a:xfrm flipV="1">
            <a:off x="5310188" y="4254500"/>
            <a:ext cx="1603375" cy="3921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254986" name="AutoShape 10"/>
          <p:cNvCxnSpPr>
            <a:cxnSpLocks noChangeShapeType="1"/>
            <a:stCxn id="254982" idx="3"/>
            <a:endCxn id="254981" idx="1"/>
          </p:cNvCxnSpPr>
          <p:nvPr>
            <p:custDataLst>
              <p:tags r:id="rId8"/>
            </p:custDataLst>
          </p:nvPr>
        </p:nvCxnSpPr>
        <p:spPr bwMode="invGray">
          <a:xfrm>
            <a:off x="5310188" y="4646613"/>
            <a:ext cx="1603375" cy="3079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254987" name="Rectangle 11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6913563" y="2876550"/>
            <a:ext cx="1887537" cy="5794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$0 million</a:t>
            </a:r>
          </a:p>
        </p:txBody>
      </p:sp>
      <p:sp>
        <p:nvSpPr>
          <p:cNvPr id="254988" name="Rectangle 12"/>
          <p:cNvSpPr>
            <a:spLocks noChangeArrowheads="1"/>
          </p:cNvSpPr>
          <p:nvPr>
            <p:custDataLst>
              <p:tags r:id="rId10"/>
            </p:custDataLst>
          </p:nvPr>
        </p:nvSpPr>
        <p:spPr bwMode="invGray">
          <a:xfrm>
            <a:off x="6913563" y="2178050"/>
            <a:ext cx="1887537" cy="577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algn="ctr" defTabSz="754063"/>
            <a:r>
              <a:rPr lang="en-US" altLang="en-US" sz="1600">
                <a:latin typeface="Arial" charset="0"/>
              </a:rPr>
              <a:t>Return = </a:t>
            </a:r>
          </a:p>
          <a:p>
            <a:pPr algn="ctr" defTabSz="754063"/>
            <a:r>
              <a:rPr lang="en-US" altLang="en-US" sz="1600">
                <a:latin typeface="Arial" charset="0"/>
              </a:rPr>
              <a:t>$20 million</a:t>
            </a:r>
            <a:endParaRPr lang="en-US" altLang="en-US" sz="1400">
              <a:latin typeface="Arial" charset="0"/>
            </a:endParaRPr>
          </a:p>
        </p:txBody>
      </p:sp>
      <p:cxnSp>
        <p:nvCxnSpPr>
          <p:cNvPr id="254989" name="AutoShape 13"/>
          <p:cNvCxnSpPr>
            <a:cxnSpLocks noChangeShapeType="1"/>
            <a:stCxn id="254980" idx="3"/>
            <a:endCxn id="254988" idx="1"/>
          </p:cNvCxnSpPr>
          <p:nvPr>
            <p:custDataLst>
              <p:tags r:id="rId11"/>
            </p:custDataLst>
          </p:nvPr>
        </p:nvCxnSpPr>
        <p:spPr bwMode="invGray">
          <a:xfrm flipV="1">
            <a:off x="5310188" y="2466975"/>
            <a:ext cx="1603375" cy="3222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254990" name="AutoShape 14"/>
          <p:cNvCxnSpPr>
            <a:cxnSpLocks noChangeShapeType="1"/>
            <a:stCxn id="254980" idx="3"/>
            <a:endCxn id="254987" idx="1"/>
          </p:cNvCxnSpPr>
          <p:nvPr>
            <p:custDataLst>
              <p:tags r:id="rId12"/>
            </p:custDataLst>
          </p:nvPr>
        </p:nvCxnSpPr>
        <p:spPr bwMode="invGray">
          <a:xfrm>
            <a:off x="5310188" y="2789238"/>
            <a:ext cx="1603375" cy="3778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254991" name="Rectangle 15"/>
          <p:cNvSpPr>
            <a:spLocks noChangeArrowheads="1"/>
          </p:cNvSpPr>
          <p:nvPr/>
        </p:nvSpPr>
        <p:spPr bwMode="invGray">
          <a:xfrm>
            <a:off x="2209800" y="2284413"/>
            <a:ext cx="16002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Enter Market A</a:t>
            </a:r>
          </a:p>
        </p:txBody>
      </p:sp>
      <p:sp>
        <p:nvSpPr>
          <p:cNvPr id="254992" name="Rectangle 16"/>
          <p:cNvSpPr>
            <a:spLocks noChangeArrowheads="1"/>
          </p:cNvSpPr>
          <p:nvPr/>
        </p:nvSpPr>
        <p:spPr bwMode="invGray">
          <a:xfrm>
            <a:off x="2527300" y="473075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Don’t 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A</a:t>
            </a:r>
          </a:p>
        </p:txBody>
      </p:sp>
      <p:sp>
        <p:nvSpPr>
          <p:cNvPr id="254993" name="Rectangle 17"/>
          <p:cNvSpPr>
            <a:spLocks noChangeArrowheads="1"/>
          </p:cNvSpPr>
          <p:nvPr/>
        </p:nvSpPr>
        <p:spPr bwMode="invGray">
          <a:xfrm>
            <a:off x="5810250" y="190500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4994" name="Rectangle 18"/>
          <p:cNvSpPr>
            <a:spLocks noChangeArrowheads="1"/>
          </p:cNvSpPr>
          <p:nvPr/>
        </p:nvSpPr>
        <p:spPr bwMode="invGray">
          <a:xfrm>
            <a:off x="5810250" y="320675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Don’t 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4995" name="Rectangle 19"/>
          <p:cNvSpPr>
            <a:spLocks noChangeArrowheads="1"/>
          </p:cNvSpPr>
          <p:nvPr/>
        </p:nvSpPr>
        <p:spPr bwMode="invGray">
          <a:xfrm>
            <a:off x="5791200" y="495935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Don’t 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4996" name="Rectangle 20"/>
          <p:cNvSpPr>
            <a:spLocks noChangeArrowheads="1"/>
          </p:cNvSpPr>
          <p:nvPr/>
        </p:nvSpPr>
        <p:spPr bwMode="invGray">
          <a:xfrm>
            <a:off x="5886450" y="3733800"/>
            <a:ext cx="12763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2962" rIns="0" bIns="42962">
            <a:spAutoFit/>
          </a:bodyPr>
          <a:lstStyle/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Enter </a:t>
            </a:r>
          </a:p>
          <a:p>
            <a:pPr defTabSz="854075">
              <a:lnSpc>
                <a:spcPts val="1738"/>
              </a:lnSpc>
            </a:pPr>
            <a:r>
              <a:rPr lang="en-US" altLang="en-US" sz="1600">
                <a:latin typeface="Arial" charset="0"/>
              </a:rPr>
              <a:t>Market B</a:t>
            </a:r>
          </a:p>
        </p:txBody>
      </p:sp>
      <p:sp>
        <p:nvSpPr>
          <p:cNvPr id="254997" name="Rectangle 21"/>
          <p:cNvSpPr>
            <a:spLocks noChangeArrowheads="1"/>
          </p:cNvSpPr>
          <p:nvPr>
            <p:custDataLst>
              <p:tags r:id="rId13"/>
            </p:custDataLst>
          </p:nvPr>
        </p:nvSpPr>
        <p:spPr bwMode="invGray">
          <a:xfrm>
            <a:off x="304800" y="3352800"/>
            <a:ext cx="1447800" cy="914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46643" tIns="46643" rIns="46643" bIns="46643"/>
          <a:lstStyle/>
          <a:p>
            <a:pPr defTabSz="754063"/>
            <a:r>
              <a:rPr lang="en-US" altLang="en-US" sz="1600">
                <a:latin typeface="Arial" charset="0"/>
              </a:rPr>
              <a:t>Firm considering expansion</a:t>
            </a:r>
          </a:p>
        </p:txBody>
      </p:sp>
      <p:sp>
        <p:nvSpPr>
          <p:cNvPr id="254998" name="Text Box 22"/>
          <p:cNvSpPr txBox="1">
            <a:spLocks noChangeArrowheads="1"/>
          </p:cNvSpPr>
          <p:nvPr/>
        </p:nvSpPr>
        <p:spPr bwMode="auto">
          <a:xfrm>
            <a:off x="76200" y="152400"/>
            <a:ext cx="891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Scenario Planning with Discrete Outcomes:</a:t>
            </a:r>
          </a:p>
          <a:p>
            <a:pPr algn="ctr"/>
            <a:r>
              <a:rPr lang="en-US" sz="3200" b="0">
                <a:latin typeface="Arial" charset="0"/>
              </a:rPr>
              <a:t>Incorporating Option Value</a:t>
            </a:r>
          </a:p>
        </p:txBody>
      </p:sp>
      <p:sp>
        <p:nvSpPr>
          <p:cNvPr id="254999" name="Rectangle 23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55000" name="Text Box 24"/>
          <p:cNvSpPr txBox="1">
            <a:spLocks noChangeArrowheads="1"/>
          </p:cNvSpPr>
          <p:nvPr/>
        </p:nvSpPr>
        <p:spPr bwMode="auto">
          <a:xfrm>
            <a:off x="319088" y="5830888"/>
            <a:ext cx="85520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0">
                <a:latin typeface="Arial" charset="0"/>
              </a:rPr>
              <a:t> Note: Failing to enter market A would be a mistake, given the</a:t>
            </a:r>
          </a:p>
          <a:p>
            <a:pPr eaLnBrk="1" hangingPunct="1"/>
            <a:r>
              <a:rPr lang="en-US" b="0">
                <a:latin typeface="Arial" charset="0"/>
              </a:rPr>
              <a:t>	scenario and option values listed above.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ChangeArrowheads="1"/>
          </p:cNvSpPr>
          <p:nvPr/>
        </p:nvSpPr>
        <p:spPr bwMode="auto">
          <a:xfrm>
            <a:off x="0" y="2438400"/>
            <a:ext cx="9144000" cy="41148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406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b="0" u="sng">
                <a:latin typeface="Arial" charset="0"/>
              </a:rPr>
              <a:t>Suppose Upfront Costs “Capped” at $100 million</a:t>
            </a:r>
            <a:r>
              <a:rPr lang="en-US" b="0">
                <a:latin typeface="Arial" charset="0"/>
              </a:rPr>
              <a:t>:</a:t>
            </a:r>
          </a:p>
        </p:txBody>
      </p:sp>
      <p:sp>
        <p:nvSpPr>
          <p:cNvPr id="240644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40645" name="Text Box 5"/>
          <p:cNvSpPr txBox="1">
            <a:spLocks noChangeArrowheads="1"/>
          </p:cNvSpPr>
          <p:nvPr/>
        </p:nvSpPr>
        <p:spPr bwMode="auto">
          <a:xfrm>
            <a:off x="925513" y="381000"/>
            <a:ext cx="7292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Options Lost / Opportunity Costs</a:t>
            </a:r>
            <a:endParaRPr lang="en-US" b="0">
              <a:latin typeface="Arial" charset="0"/>
            </a:endParaRPr>
          </a:p>
        </p:txBody>
      </p:sp>
      <p:sp>
        <p:nvSpPr>
          <p:cNvPr id="240646" name="Line 6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40647" name="Group 7"/>
          <p:cNvGraphicFramePr>
            <a:graphicFrameLocks noGrp="1"/>
          </p:cNvGraphicFramePr>
          <p:nvPr/>
        </p:nvGraphicFramePr>
        <p:xfrm>
          <a:off x="304800" y="2819400"/>
          <a:ext cx="8534400" cy="2651760"/>
        </p:xfrm>
        <a:graphic>
          <a:graphicData uri="http://schemas.openxmlformats.org/drawingml/2006/table">
            <a:tbl>
              <a:tblPr/>
              <a:tblGrid>
                <a:gridCol w="2133600"/>
                <a:gridCol w="2133600"/>
                <a:gridCol w="2133600"/>
                <a:gridCol w="2133600"/>
              </a:tblGrid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Scenario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Scenario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Project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Upfront Costs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 Returns (NPV)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 Returns (NPV)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$70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$30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$35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$40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$20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0679" name="Text Box 39"/>
          <p:cNvSpPr txBox="1">
            <a:spLocks noChangeArrowheads="1"/>
          </p:cNvSpPr>
          <p:nvPr/>
        </p:nvSpPr>
        <p:spPr bwMode="auto">
          <a:xfrm>
            <a:off x="228600" y="5654675"/>
            <a:ext cx="8534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0" u="sng">
                <a:latin typeface="Arial" charset="0"/>
              </a:rPr>
              <a:t>Options Lost</a:t>
            </a:r>
            <a:r>
              <a:rPr lang="en-US" b="0">
                <a:latin typeface="Arial" charset="0"/>
              </a:rPr>
              <a:t>:  Because of the upfront cost “cap,” investing in</a:t>
            </a:r>
          </a:p>
          <a:p>
            <a:pPr algn="ctr"/>
            <a:r>
              <a:rPr lang="en-US" b="0">
                <a:latin typeface="Arial" charset="0"/>
              </a:rPr>
              <a:t>project X prevents the firm from doing Y &amp; Z (and vice versa).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ChangeArrowheads="1"/>
          </p:cNvSpPr>
          <p:nvPr/>
        </p:nvSpPr>
        <p:spPr bwMode="auto">
          <a:xfrm>
            <a:off x="0" y="12954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4473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44740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91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Effect of Uncertainty Revelation: Example</a:t>
            </a:r>
          </a:p>
        </p:txBody>
      </p:sp>
      <p:sp>
        <p:nvSpPr>
          <p:cNvPr id="244741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42" name="Text Box 6"/>
          <p:cNvSpPr txBox="1">
            <a:spLocks noChangeArrowheads="1"/>
          </p:cNvSpPr>
          <p:nvPr/>
        </p:nvSpPr>
        <p:spPr bwMode="auto">
          <a:xfrm>
            <a:off x="579438" y="1371600"/>
            <a:ext cx="8069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Suppose project requires a $15 million investment in R&amp;D:</a:t>
            </a:r>
          </a:p>
        </p:txBody>
      </p:sp>
      <p:graphicFrame>
        <p:nvGraphicFramePr>
          <p:cNvPr id="244743" name="Group 7"/>
          <p:cNvGraphicFramePr>
            <a:graphicFrameLocks noGrp="1"/>
          </p:cNvGraphicFramePr>
          <p:nvPr/>
        </p:nvGraphicFramePr>
        <p:xfrm>
          <a:off x="457200" y="2260600"/>
          <a:ext cx="8458200" cy="3251200"/>
        </p:xfrm>
        <a:graphic>
          <a:graphicData uri="http://schemas.openxmlformats.org/drawingml/2006/table">
            <a:tbl>
              <a:tblPr/>
              <a:tblGrid>
                <a:gridCol w="1981200"/>
                <a:gridCol w="1905000"/>
                <a:gridCol w="685800"/>
                <a:gridCol w="2193925"/>
                <a:gridCol w="1692275"/>
              </a:tblGrid>
              <a:tr h="5588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Revenues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$40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$80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$130 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$120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Exp. Value = $80 mil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Exp. Value = $90 mil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4783" name="Rectangle 47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44784" name="Text Box 48"/>
          <p:cNvSpPr txBox="1">
            <a:spLocks noChangeArrowheads="1"/>
          </p:cNvSpPr>
          <p:nvPr/>
        </p:nvSpPr>
        <p:spPr bwMode="auto">
          <a:xfrm>
            <a:off x="268288" y="5791200"/>
            <a:ext cx="86058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b="0">
                <a:latin typeface="Arial" charset="0"/>
              </a:rPr>
              <a:t>Since expected return after investment is less that initial R&amp; D </a:t>
            </a:r>
          </a:p>
          <a:p>
            <a:pPr algn="ctr" eaLnBrk="1" hangingPunct="1"/>
            <a:r>
              <a:rPr lang="en-US" b="0">
                <a:latin typeface="Arial" charset="0"/>
              </a:rPr>
              <a:t>expense </a:t>
            </a:r>
            <a:r>
              <a:rPr lang="en-US" b="0">
                <a:solidFill>
                  <a:schemeClr val="accent2"/>
                </a:solidFill>
                <a:latin typeface="Arial" charset="0"/>
              </a:rPr>
              <a:t>($90 - $80) = $10 &lt; $15 mil.</a:t>
            </a:r>
            <a:r>
              <a:rPr lang="en-US" b="0">
                <a:latin typeface="Arial" charset="0"/>
              </a:rPr>
              <a:t> </a:t>
            </a:r>
            <a:r>
              <a:rPr lang="en-US" b="0">
                <a:latin typeface="Arial" charset="0"/>
                <a:cs typeface="Arial" charset="0"/>
              </a:rPr>
              <a:t>→ Do Not Proceed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ChangeArrowheads="1"/>
          </p:cNvSpPr>
          <p:nvPr/>
        </p:nvSpPr>
        <p:spPr bwMode="auto">
          <a:xfrm>
            <a:off x="0" y="1219200"/>
            <a:ext cx="9144000" cy="8382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4883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76200" y="334963"/>
            <a:ext cx="891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0">
                <a:latin typeface="Arial" charset="0"/>
              </a:rPr>
              <a:t>Effect of Uncertainty Revelation: Example</a:t>
            </a:r>
          </a:p>
        </p:txBody>
      </p:sp>
      <p:sp>
        <p:nvSpPr>
          <p:cNvPr id="248837" name="Line 5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579438" y="1219200"/>
            <a:ext cx="7985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>
                <a:latin typeface="Arial" charset="0"/>
              </a:rPr>
              <a:t>Suppose project requires a $15 million investment in R&amp;D</a:t>
            </a:r>
          </a:p>
          <a:p>
            <a:pPr algn="ctr"/>
            <a:r>
              <a:rPr lang="en-US" b="0" i="1" u="sng">
                <a:latin typeface="Arial" charset="0"/>
              </a:rPr>
              <a:t>and reveals information about costs</a:t>
            </a:r>
            <a:r>
              <a:rPr lang="en-US" b="0">
                <a:latin typeface="Arial" charset="0"/>
              </a:rPr>
              <a:t>:</a:t>
            </a:r>
          </a:p>
        </p:txBody>
      </p:sp>
      <p:graphicFrame>
        <p:nvGraphicFramePr>
          <p:cNvPr id="248839" name="Group 7"/>
          <p:cNvGraphicFramePr>
            <a:graphicFrameLocks noGrp="1"/>
          </p:cNvGraphicFramePr>
          <p:nvPr/>
        </p:nvGraphicFramePr>
        <p:xfrm>
          <a:off x="457200" y="2260600"/>
          <a:ext cx="8458200" cy="3302000"/>
        </p:xfrm>
        <a:graphic>
          <a:graphicData uri="http://schemas.openxmlformats.org/drawingml/2006/table">
            <a:tbl>
              <a:tblPr/>
              <a:tblGrid>
                <a:gridCol w="1981200"/>
                <a:gridCol w="1905000"/>
                <a:gridCol w="685800"/>
                <a:gridCol w="2193925"/>
                <a:gridCol w="1692275"/>
              </a:tblGrid>
              <a:tr h="5588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Revenues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$40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$50 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$80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$130 mil.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$120 mil.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⅓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High cost = Don’t Continue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Exp. Value = $90 mil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8879" name="Rectangle 47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 b="0">
              <a:latin typeface="Arial" charset="0"/>
            </a:endParaRPr>
          </a:p>
        </p:txBody>
      </p:sp>
      <p:sp>
        <p:nvSpPr>
          <p:cNvPr id="248880" name="Text Box 48"/>
          <p:cNvSpPr txBox="1">
            <a:spLocks noChangeArrowheads="1"/>
          </p:cNvSpPr>
          <p:nvPr/>
        </p:nvSpPr>
        <p:spPr bwMode="auto">
          <a:xfrm>
            <a:off x="228600" y="5791200"/>
            <a:ext cx="8534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0">
                <a:latin typeface="Arial" charset="0"/>
              </a:rPr>
              <a:t>Now Proceed, since the expected return is:</a:t>
            </a:r>
          </a:p>
          <a:p>
            <a:pPr algn="ctr" eaLnBrk="1" hangingPunct="1"/>
            <a:r>
              <a:rPr lang="en-US" b="0">
                <a:latin typeface="Arial" charset="0"/>
              </a:rPr>
              <a:t> </a:t>
            </a:r>
            <a:r>
              <a:rPr lang="en-US" b="0">
                <a:solidFill>
                  <a:schemeClr val="accent2"/>
                </a:solidFill>
                <a:latin typeface="Arial" charset="0"/>
                <a:cs typeface="Arial" charset="0"/>
              </a:rPr>
              <a:t>⅔ × [</a:t>
            </a:r>
            <a:r>
              <a:rPr lang="en-US" b="0">
                <a:solidFill>
                  <a:schemeClr val="accent2"/>
                </a:solidFill>
                <a:latin typeface="Arial" charset="0"/>
              </a:rPr>
              <a:t>$90 – (½ </a:t>
            </a:r>
            <a:r>
              <a:rPr lang="en-US" b="0">
                <a:solidFill>
                  <a:schemeClr val="accent2"/>
                </a:solidFill>
                <a:latin typeface="Arial" charset="0"/>
                <a:cs typeface="Arial" charset="0"/>
              </a:rPr>
              <a:t>× $40 + </a:t>
            </a:r>
            <a:r>
              <a:rPr lang="en-US" b="0">
                <a:solidFill>
                  <a:schemeClr val="accent2"/>
                </a:solidFill>
                <a:latin typeface="Arial" charset="0"/>
              </a:rPr>
              <a:t>½</a:t>
            </a:r>
            <a:r>
              <a:rPr lang="en-US" b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  <a:r>
              <a:rPr lang="en-US" b="0">
                <a:solidFill>
                  <a:schemeClr val="accent2"/>
                </a:solidFill>
                <a:latin typeface="Arial" charset="0"/>
              </a:rPr>
              <a:t>× $80)] + (</a:t>
            </a:r>
            <a:r>
              <a:rPr lang="en-US" b="0">
                <a:solidFill>
                  <a:schemeClr val="accent2"/>
                </a:solidFill>
                <a:latin typeface="Arial" charset="0"/>
                <a:cs typeface="Arial" charset="0"/>
              </a:rPr>
              <a:t>⅓ </a:t>
            </a:r>
            <a:r>
              <a:rPr lang="en-US" b="0">
                <a:solidFill>
                  <a:schemeClr val="accent2"/>
                </a:solidFill>
                <a:latin typeface="Arial" charset="0"/>
              </a:rPr>
              <a:t>× $0) = $20 &gt; $15 mil.</a:t>
            </a:r>
            <a:r>
              <a:rPr lang="en-US" b="0">
                <a:latin typeface="Arial" charset="0"/>
              </a:rPr>
              <a:t> </a:t>
            </a:r>
            <a:endParaRPr lang="en-US" b="0">
              <a:latin typeface="Arial" charset="0"/>
              <a:cs typeface="Arial" charset="0"/>
            </a:endParaRPr>
          </a:p>
        </p:txBody>
      </p:sp>
      <p:sp>
        <p:nvSpPr>
          <p:cNvPr id="248881" name="Line 49"/>
          <p:cNvSpPr>
            <a:spLocks noChangeShapeType="1"/>
          </p:cNvSpPr>
          <p:nvPr/>
        </p:nvSpPr>
        <p:spPr bwMode="auto">
          <a:xfrm flipV="1">
            <a:off x="457200" y="4495800"/>
            <a:ext cx="3886200" cy="4572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8882" name="Line 50"/>
          <p:cNvSpPr>
            <a:spLocks noChangeShapeType="1"/>
          </p:cNvSpPr>
          <p:nvPr/>
        </p:nvSpPr>
        <p:spPr bwMode="auto">
          <a:xfrm>
            <a:off x="457200" y="4419600"/>
            <a:ext cx="3886200" cy="5334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1831975"/>
            <a:ext cx="9140825" cy="46450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228600"/>
            <a:ext cx="9140825" cy="1219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“Maintaining” 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Protecting the underlying resources/capabilities</a:t>
            </a:r>
            <a:endParaRPr lang="en-US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04800" y="2057400"/>
            <a:ext cx="500221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Limits to Resource Competition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992188" y="2590800"/>
            <a:ext cx="17272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Imitability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677988" y="3200400"/>
            <a:ext cx="715168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Resource itself can’t be employed by another firm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677988" y="3810000"/>
            <a:ext cx="67452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“isolating mechanism” exists — property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rights, patents, license, etc.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992188" y="4800600"/>
            <a:ext cx="24225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Substitutability</a:t>
            </a: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1677988" y="5410200"/>
            <a:ext cx="70500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different resource cannot give another firm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the same advantage</a:t>
            </a:r>
            <a:r>
              <a:rPr lang="en-US"/>
              <a:t>	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1905000"/>
            <a:ext cx="9140825" cy="46482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457200" y="2212975"/>
            <a:ext cx="65627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Limits to Resource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Acquisition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Competition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839788" y="2971800"/>
            <a:ext cx="7542212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value of the key resource cannot be recognized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by competing firms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before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it is acquired.</a:t>
            </a:r>
          </a:p>
        </p:txBody>
      </p:sp>
      <p:sp>
        <p:nvSpPr>
          <p:cNvPr id="161799" name="Rectangle 7"/>
          <p:cNvSpPr>
            <a:spLocks noChangeArrowheads="1"/>
          </p:cNvSpPr>
          <p:nvPr/>
        </p:nvSpPr>
        <p:spPr bwMode="auto">
          <a:xfrm>
            <a:off x="838200" y="4114800"/>
            <a:ext cx="8382000" cy="1184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Otherwise, the cost of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obtaining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resource will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offset the profits that the resource will ultimately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generate.</a:t>
            </a:r>
          </a:p>
        </p:txBody>
      </p:sp>
      <p:sp>
        <p:nvSpPr>
          <p:cNvPr id="161801" name="Rectangle 9"/>
          <p:cNvSpPr>
            <a:spLocks noChangeArrowheads="1"/>
          </p:cNvSpPr>
          <p:nvPr/>
        </p:nvSpPr>
        <p:spPr bwMode="auto">
          <a:xfrm>
            <a:off x="838200" y="5581650"/>
            <a:ext cx="838200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Competitive bidding for mineral extraction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Rights; Quaker spinoff of Gatorade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228600"/>
            <a:ext cx="9140825" cy="1219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“Maintaining” 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Protecting the underlying resources/capabilities</a:t>
            </a:r>
            <a:endParaRPr lang="en-US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5029200"/>
            <a:ext cx="9144000" cy="1676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0" y="1601788"/>
            <a:ext cx="9140825" cy="32750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457200" y="1828800"/>
            <a:ext cx="35274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Resource Immobility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914400" y="2514600"/>
            <a:ext cx="70691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Cospecialization — the resource is worth more in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this firm and less in other firms.</a:t>
            </a:r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914400" y="3521075"/>
            <a:ext cx="6894513" cy="1184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the extent that resources are tradable, there 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is an opportunity cost if the resource is not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cospecialized.</a:t>
            </a:r>
            <a:endParaRPr lang="en-US"/>
          </a:p>
        </p:txBody>
      </p:sp>
      <p:pic>
        <p:nvPicPr>
          <p:cNvPr id="114698" name="Picture 10" descr="0613017388_kraft%2520logo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5257800"/>
            <a:ext cx="1304925" cy="1209675"/>
          </a:xfrm>
          <a:prstGeom prst="rect">
            <a:avLst/>
          </a:prstGeom>
          <a:noFill/>
        </p:spPr>
      </p:pic>
      <p:pic>
        <p:nvPicPr>
          <p:cNvPr id="114699" name="Picture 11" descr="Ls_Logo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90800" y="5638800"/>
            <a:ext cx="1962150" cy="588963"/>
          </a:xfrm>
          <a:prstGeom prst="rect">
            <a:avLst/>
          </a:prstGeom>
          <a:noFill/>
        </p:spPr>
      </p:pic>
      <p:pic>
        <p:nvPicPr>
          <p:cNvPr id="114700" name="Picture 12" descr="side_altoids_smal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0600" y="5105400"/>
            <a:ext cx="1752600" cy="1482725"/>
          </a:xfrm>
          <a:prstGeom prst="rect">
            <a:avLst/>
          </a:prstGeom>
          <a:noFill/>
        </p:spPr>
      </p:pic>
      <p:pic>
        <p:nvPicPr>
          <p:cNvPr id="114701" name="Picture 13" descr="Wrigley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15238" y="5334000"/>
            <a:ext cx="966787" cy="1190625"/>
          </a:xfrm>
          <a:prstGeom prst="rect">
            <a:avLst/>
          </a:prstGeom>
          <a:noFill/>
        </p:spPr>
      </p:pic>
      <p:sp>
        <p:nvSpPr>
          <p:cNvPr id="114702" name="Line 14"/>
          <p:cNvSpPr>
            <a:spLocks noChangeShapeType="1"/>
          </p:cNvSpPr>
          <p:nvPr/>
        </p:nvSpPr>
        <p:spPr bwMode="auto">
          <a:xfrm>
            <a:off x="1752600" y="594360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703" name="Line 15"/>
          <p:cNvSpPr>
            <a:spLocks noChangeShapeType="1"/>
          </p:cNvSpPr>
          <p:nvPr/>
        </p:nvSpPr>
        <p:spPr bwMode="auto">
          <a:xfrm>
            <a:off x="6781800" y="594360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28600"/>
            <a:ext cx="9140825" cy="1219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“Maintaining” 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Protecting the underlying resources/capabilities</a:t>
            </a:r>
            <a:endParaRPr lang="en-US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6" name="Rectangle 4"/>
          <p:cNvSpPr>
            <a:spLocks noChangeArrowheads="1"/>
          </p:cNvSpPr>
          <p:nvPr/>
        </p:nvSpPr>
        <p:spPr bwMode="auto">
          <a:xfrm>
            <a:off x="1588" y="1906588"/>
            <a:ext cx="9140825" cy="36560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7" name="Rectangle 5"/>
          <p:cNvSpPr>
            <a:spLocks noChangeArrowheads="1"/>
          </p:cNvSpPr>
          <p:nvPr/>
        </p:nvSpPr>
        <p:spPr bwMode="auto">
          <a:xfrm>
            <a:off x="0" y="306388"/>
            <a:ext cx="9140825" cy="1292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78" name="Rectangle 6"/>
          <p:cNvSpPr>
            <a:spLocks noChangeArrowheads="1"/>
          </p:cNvSpPr>
          <p:nvPr/>
        </p:nvSpPr>
        <p:spPr bwMode="auto">
          <a:xfrm>
            <a:off x="1013365" y="503238"/>
            <a:ext cx="7117270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dirty="0">
                <a:latin typeface="Arial" charset="0"/>
              </a:rPr>
              <a:t>Reinforcing </a:t>
            </a:r>
            <a:r>
              <a:rPr lang="en-US" sz="2800" b="0" dirty="0" smtClean="0">
                <a:latin typeface="Arial" charset="0"/>
              </a:rPr>
              <a:t>Competitive Advantage – </a:t>
            </a:r>
          </a:p>
          <a:p>
            <a:pPr algn="ctr"/>
            <a:r>
              <a:rPr lang="en-US" sz="2800" dirty="0" smtClean="0">
                <a:latin typeface="Arial" charset="0"/>
              </a:rPr>
              <a:t>T</a:t>
            </a:r>
            <a:r>
              <a:rPr lang="en-US" sz="2800" b="0" dirty="0" smtClean="0">
                <a:latin typeface="Arial" charset="0"/>
              </a:rPr>
              <a:t>hrough </a:t>
            </a:r>
            <a:r>
              <a:rPr lang="en-US" sz="2800" b="0" dirty="0">
                <a:latin typeface="Arial" charset="0"/>
              </a:rPr>
              <a:t>Lower Costs: </a:t>
            </a:r>
            <a:r>
              <a:rPr lang="en-US" sz="2800" dirty="0" smtClean="0">
                <a:latin typeface="Arial" charset="0"/>
              </a:rPr>
              <a:t>t</a:t>
            </a:r>
            <a:r>
              <a:rPr lang="en-US" sz="2800" b="0" dirty="0" smtClean="0">
                <a:latin typeface="Arial" charset="0"/>
              </a:rPr>
              <a:t>he </a:t>
            </a:r>
            <a:r>
              <a:rPr lang="en-US" sz="2800" b="0" dirty="0">
                <a:latin typeface="Arial" charset="0"/>
              </a:rPr>
              <a:t>“Learning Curve”</a:t>
            </a:r>
          </a:p>
        </p:txBody>
      </p:sp>
      <p:sp>
        <p:nvSpPr>
          <p:cNvPr id="259079" name="Line 7"/>
          <p:cNvSpPr>
            <a:spLocks noChangeShapeType="1"/>
          </p:cNvSpPr>
          <p:nvPr/>
        </p:nvSpPr>
        <p:spPr bwMode="auto">
          <a:xfrm>
            <a:off x="1588" y="304800"/>
            <a:ext cx="9142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9081" name="Rectangle 9"/>
          <p:cNvSpPr>
            <a:spLocks noChangeArrowheads="1"/>
          </p:cNvSpPr>
          <p:nvPr/>
        </p:nvSpPr>
        <p:spPr bwMode="auto">
          <a:xfrm>
            <a:off x="1588" y="5867400"/>
            <a:ext cx="9140825" cy="762000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9082" name="Rectangle 10"/>
          <p:cNvSpPr>
            <a:spLocks noChangeArrowheads="1"/>
          </p:cNvSpPr>
          <p:nvPr/>
        </p:nvSpPr>
        <p:spPr bwMode="auto">
          <a:xfrm>
            <a:off x="76200" y="6019800"/>
            <a:ext cx="90678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buSzPct val="100000"/>
            </a:pPr>
            <a:r>
              <a:rPr lang="en-US" b="0" dirty="0">
                <a:latin typeface="Arial" charset="0"/>
              </a:rPr>
              <a:t>Important:  Slope of the Learning Curve is Industry/Firm Specific</a:t>
            </a:r>
          </a:p>
        </p:txBody>
      </p:sp>
      <p:sp>
        <p:nvSpPr>
          <p:cNvPr id="259083" name="Rectangle 11"/>
          <p:cNvSpPr>
            <a:spLocks noChangeArrowheads="1"/>
          </p:cNvSpPr>
          <p:nvPr/>
        </p:nvSpPr>
        <p:spPr bwMode="auto">
          <a:xfrm>
            <a:off x="258763" y="2217738"/>
            <a:ext cx="8626475" cy="316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Costs decrease in the CUMULATIVE production experience</a:t>
            </a:r>
          </a:p>
          <a:p>
            <a:r>
              <a:rPr lang="en-US" b="0">
                <a:latin typeface="Arial" charset="0"/>
              </a:rPr>
              <a:t>	of the firm:</a:t>
            </a:r>
          </a:p>
          <a:p>
            <a:endParaRPr lang="en-US" sz="1000" b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Production process improvements</a:t>
            </a: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Better information about suppliers, customers</a:t>
            </a: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Elimination of ineffective/inefficient factors</a:t>
            </a:r>
          </a:p>
          <a:p>
            <a:endParaRPr lang="en-US" b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With the same technology, an experienced firm would be </a:t>
            </a:r>
          </a:p>
          <a:p>
            <a:pPr lvl="2">
              <a:buSzPct val="100000"/>
            </a:pPr>
            <a:r>
              <a:rPr lang="en-US" b="0">
                <a:latin typeface="Arial" charset="0"/>
              </a:rPr>
              <a:t>more efficient than a new entrant.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1588" y="1219200"/>
            <a:ext cx="9140825" cy="5408613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1588" y="228600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2062163" y="2119313"/>
            <a:ext cx="0" cy="3741737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799" name="Line 7"/>
          <p:cNvSpPr>
            <a:spLocks noChangeShapeType="1"/>
          </p:cNvSpPr>
          <p:nvPr/>
        </p:nvSpPr>
        <p:spPr bwMode="auto">
          <a:xfrm>
            <a:off x="2063750" y="5859463"/>
            <a:ext cx="5764213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4867275" y="6170613"/>
            <a:ext cx="296703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Cumulative Production Volume</a:t>
            </a:r>
          </a:p>
        </p:txBody>
      </p:sp>
      <p:sp>
        <p:nvSpPr>
          <p:cNvPr id="161801" name="Rectangle 9"/>
          <p:cNvSpPr>
            <a:spLocks noChangeArrowheads="1"/>
          </p:cNvSpPr>
          <p:nvPr/>
        </p:nvSpPr>
        <p:spPr bwMode="auto">
          <a:xfrm>
            <a:off x="847725" y="1373188"/>
            <a:ext cx="187642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Average Cost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($ per unit volume)</a:t>
            </a:r>
          </a:p>
        </p:txBody>
      </p:sp>
      <p:sp>
        <p:nvSpPr>
          <p:cNvPr id="161802" name="Arc 10"/>
          <p:cNvSpPr>
            <a:spLocks/>
          </p:cNvSpPr>
          <p:nvPr/>
        </p:nvSpPr>
        <p:spPr bwMode="auto">
          <a:xfrm>
            <a:off x="2814638" y="2346325"/>
            <a:ext cx="3867150" cy="3176588"/>
          </a:xfrm>
          <a:custGeom>
            <a:avLst/>
            <a:gdLst>
              <a:gd name="G0" fmla="+- 21600 0 0"/>
              <a:gd name="G1" fmla="+- 0 0 0"/>
              <a:gd name="G2" fmla="+- 21600 0 0"/>
              <a:gd name="T0" fmla="*/ 21573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573" y="21599"/>
                </a:moveTo>
                <a:cubicBezTo>
                  <a:pt x="9654" y="21585"/>
                  <a:pt x="0" y="11918"/>
                  <a:pt x="0" y="0"/>
                </a:cubicBezTo>
              </a:path>
              <a:path w="21600" h="21600" stroke="0" extrusionOk="0">
                <a:moveTo>
                  <a:pt x="21573" y="21599"/>
                </a:moveTo>
                <a:cubicBezTo>
                  <a:pt x="9654" y="21585"/>
                  <a:pt x="0" y="11918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1803" name="Rectangle 11"/>
          <p:cNvSpPr>
            <a:spLocks noChangeArrowheads="1"/>
          </p:cNvSpPr>
          <p:nvPr/>
        </p:nvSpPr>
        <p:spPr bwMode="auto">
          <a:xfrm>
            <a:off x="4575175" y="2987675"/>
            <a:ext cx="22225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Total Costs Decrease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with Additional 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Production Experience</a:t>
            </a:r>
          </a:p>
        </p:txBody>
      </p:sp>
      <p:sp>
        <p:nvSpPr>
          <p:cNvPr id="161804" name="Oval 12"/>
          <p:cNvSpPr>
            <a:spLocks noChangeArrowheads="1"/>
          </p:cNvSpPr>
          <p:nvPr/>
        </p:nvSpPr>
        <p:spPr bwMode="auto">
          <a:xfrm>
            <a:off x="4310063" y="2668588"/>
            <a:ext cx="2698750" cy="1525587"/>
          </a:xfrm>
          <a:prstGeom prst="ellipse">
            <a:avLst/>
          </a:prstGeom>
          <a:noFill/>
          <a:ln w="127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805" name="Rectangle 13"/>
          <p:cNvSpPr>
            <a:spLocks noChangeArrowheads="1"/>
          </p:cNvSpPr>
          <p:nvPr/>
        </p:nvSpPr>
        <p:spPr bwMode="auto">
          <a:xfrm>
            <a:off x="965200" y="319088"/>
            <a:ext cx="721360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 u="sng">
                <a:latin typeface="Arial" charset="0"/>
              </a:rPr>
              <a:t>Learning Curve — Graphical Representation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1588" y="1144588"/>
            <a:ext cx="9140825" cy="55594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6" name="Line 6"/>
          <p:cNvSpPr>
            <a:spLocks noChangeShapeType="1"/>
          </p:cNvSpPr>
          <p:nvPr/>
        </p:nvSpPr>
        <p:spPr bwMode="auto">
          <a:xfrm>
            <a:off x="1947863" y="2070100"/>
            <a:ext cx="0" cy="388302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47" name="Line 7"/>
          <p:cNvSpPr>
            <a:spLocks noChangeShapeType="1"/>
          </p:cNvSpPr>
          <p:nvPr/>
        </p:nvSpPr>
        <p:spPr bwMode="auto">
          <a:xfrm>
            <a:off x="1947863" y="5951538"/>
            <a:ext cx="6435725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48" name="Arc 8"/>
          <p:cNvSpPr>
            <a:spLocks/>
          </p:cNvSpPr>
          <p:nvPr/>
        </p:nvSpPr>
        <p:spPr bwMode="auto">
          <a:xfrm>
            <a:off x="2346325" y="2517775"/>
            <a:ext cx="4316413" cy="3294063"/>
          </a:xfrm>
          <a:custGeom>
            <a:avLst/>
            <a:gdLst>
              <a:gd name="G0" fmla="+- 21600 0 0"/>
              <a:gd name="G1" fmla="+- 0 0 0"/>
              <a:gd name="G2" fmla="+- 21600 0 0"/>
              <a:gd name="T0" fmla="*/ 2160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49" name="Rectangle 9"/>
          <p:cNvSpPr>
            <a:spLocks noChangeArrowheads="1"/>
          </p:cNvSpPr>
          <p:nvPr/>
        </p:nvSpPr>
        <p:spPr bwMode="auto">
          <a:xfrm>
            <a:off x="5151438" y="6273800"/>
            <a:ext cx="31686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Single-Period Production Volume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701675" y="1296988"/>
            <a:ext cx="187642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Average Cost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($ per unit volume)</a:t>
            </a:r>
          </a:p>
        </p:txBody>
      </p:sp>
      <p:sp>
        <p:nvSpPr>
          <p:cNvPr id="163851" name="Arc 11"/>
          <p:cNvSpPr>
            <a:spLocks/>
          </p:cNvSpPr>
          <p:nvPr/>
        </p:nvSpPr>
        <p:spPr bwMode="auto">
          <a:xfrm>
            <a:off x="3259138" y="1887538"/>
            <a:ext cx="4318000" cy="3292475"/>
          </a:xfrm>
          <a:custGeom>
            <a:avLst/>
            <a:gdLst>
              <a:gd name="G0" fmla="+- 21600 0 0"/>
              <a:gd name="G1" fmla="+- 0 0 0"/>
              <a:gd name="G2" fmla="+- 21600 0 0"/>
              <a:gd name="T0" fmla="*/ 21576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21576" y="21599"/>
                </a:moveTo>
                <a:cubicBezTo>
                  <a:pt x="9656" y="21586"/>
                  <a:pt x="0" y="11919"/>
                  <a:pt x="0" y="0"/>
                </a:cubicBezTo>
              </a:path>
              <a:path w="21600" h="21600" stroke="0" extrusionOk="0">
                <a:moveTo>
                  <a:pt x="21576" y="21599"/>
                </a:moveTo>
                <a:cubicBezTo>
                  <a:pt x="9656" y="21586"/>
                  <a:pt x="0" y="11919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52" name="Line 12"/>
          <p:cNvSpPr>
            <a:spLocks noChangeShapeType="1"/>
          </p:cNvSpPr>
          <p:nvPr/>
        </p:nvSpPr>
        <p:spPr bwMode="auto">
          <a:xfrm flipH="1">
            <a:off x="2640013" y="3217863"/>
            <a:ext cx="735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53" name="Line 13"/>
          <p:cNvSpPr>
            <a:spLocks noChangeShapeType="1"/>
          </p:cNvSpPr>
          <p:nvPr/>
        </p:nvSpPr>
        <p:spPr bwMode="auto">
          <a:xfrm flipH="1">
            <a:off x="4629150" y="5251450"/>
            <a:ext cx="1914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854" name="Rectangle 14"/>
          <p:cNvSpPr>
            <a:spLocks noChangeArrowheads="1"/>
          </p:cNvSpPr>
          <p:nvPr/>
        </p:nvSpPr>
        <p:spPr bwMode="auto">
          <a:xfrm>
            <a:off x="3957638" y="3243263"/>
            <a:ext cx="170497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Total Cost Curve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of New Entrant</a:t>
            </a:r>
          </a:p>
        </p:txBody>
      </p:sp>
      <p:sp>
        <p:nvSpPr>
          <p:cNvPr id="163855" name="Rectangle 15"/>
          <p:cNvSpPr>
            <a:spLocks noChangeArrowheads="1"/>
          </p:cNvSpPr>
          <p:nvPr/>
        </p:nvSpPr>
        <p:spPr bwMode="auto">
          <a:xfrm>
            <a:off x="2019300" y="4926013"/>
            <a:ext cx="1704975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Total Cost Curve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of “Experienced</a:t>
            </a:r>
          </a:p>
          <a:p>
            <a:pPr algn="ctr"/>
            <a:r>
              <a:rPr lang="en-US" sz="1600" b="0">
                <a:solidFill>
                  <a:srgbClr val="FF0066"/>
                </a:solidFill>
                <a:latin typeface="Arial" charset="0"/>
              </a:rPr>
              <a:t>Firm”</a:t>
            </a:r>
          </a:p>
        </p:txBody>
      </p: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1363663" y="244475"/>
            <a:ext cx="6416675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 u="sng">
                <a:latin typeface="Arial" charset="0"/>
              </a:rPr>
              <a:t>Learning Curve </a:t>
            </a:r>
            <a:r>
              <a:rPr lang="en-US" sz="2800" b="0" i="1" u="sng">
                <a:latin typeface="Arial" charset="0"/>
              </a:rPr>
              <a:t>vs.</a:t>
            </a:r>
            <a:r>
              <a:rPr lang="en-US" sz="2800" b="0" u="sng">
                <a:latin typeface="Arial" charset="0"/>
              </a:rPr>
              <a:t> Economies of Scale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1588" y="76200"/>
            <a:ext cx="9140825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6179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1143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6180" name="Text Box 4"/>
          <p:cNvSpPr txBox="1">
            <a:spLocks noChangeArrowheads="1"/>
          </p:cNvSpPr>
          <p:nvPr/>
        </p:nvSpPr>
        <p:spPr bwMode="auto">
          <a:xfrm>
            <a:off x="2105025" y="914400"/>
            <a:ext cx="4932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" charset="0"/>
              </a:rPr>
              <a:t>Investments in “Learning-by-Doing</a:t>
            </a:r>
            <a:r>
              <a:rPr lang="en-US" b="0">
                <a:latin typeface="Arial" charset="0"/>
              </a:rPr>
              <a:t>:</a:t>
            </a:r>
          </a:p>
        </p:txBody>
      </p:sp>
      <p:sp>
        <p:nvSpPr>
          <p:cNvPr id="306181" name="Text Box 5"/>
          <p:cNvSpPr txBox="1">
            <a:spLocks noChangeArrowheads="1"/>
          </p:cNvSpPr>
          <p:nvPr/>
        </p:nvSpPr>
        <p:spPr bwMode="auto">
          <a:xfrm>
            <a:off x="512763" y="1447800"/>
            <a:ext cx="811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 – US Hospitals: Electrophysiological (EP) Studies</a:t>
            </a:r>
          </a:p>
        </p:txBody>
      </p:sp>
      <p:sp>
        <p:nvSpPr>
          <p:cNvPr id="306182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0" y="2133600"/>
            <a:ext cx="9029700" cy="4652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b="0"/>
              <a:t> </a:t>
            </a:r>
            <a:r>
              <a:rPr lang="en-US" b="0">
                <a:latin typeface="Arial" charset="0"/>
              </a:rPr>
              <a:t>Hospitals that were early market entrants “did extra surgeries” 	(Dafny, 2005):</a:t>
            </a: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endParaRPr lang="en-US" sz="12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Evidence of substantial learning-by-doing: hospitals 	believed that additional experience (more surgeries) 	generated an increase in demand (perceived quality) 	</a:t>
            </a:r>
          </a:p>
          <a:p>
            <a:pPr lvl="1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from future patients and/or lower costs.</a:t>
            </a:r>
          </a:p>
          <a:p>
            <a:pPr lvl="1">
              <a:buFontTx/>
              <a:buChar char="•"/>
            </a:pPr>
            <a:endParaRPr lang="en-US" sz="12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Some hospitals aggressively increased quantity of patients 	having EP studies → to make their service more attractive</a:t>
            </a:r>
          </a:p>
          <a:p>
            <a:pPr lvl="1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in the subsequent period.</a:t>
            </a:r>
          </a:p>
          <a:p>
            <a:pPr lvl="1"/>
            <a:endParaRPr lang="en-US" sz="12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Which hospitals?  Ones in geographic markets with firms 	better able to potentially compete (hospitals w. cath. labs)</a:t>
            </a:r>
          </a:p>
        </p:txBody>
      </p:sp>
      <p:sp>
        <p:nvSpPr>
          <p:cNvPr id="306184" name="Text Box 8"/>
          <p:cNvSpPr txBox="1">
            <a:spLocks noChangeArrowheads="1"/>
          </p:cNvSpPr>
          <p:nvPr/>
        </p:nvSpPr>
        <p:spPr bwMode="auto">
          <a:xfrm>
            <a:off x="1509713" y="157163"/>
            <a:ext cx="6124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Learning Curve: Strategy Implications</a:t>
            </a: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24" name="Rectangle 4"/>
          <p:cNvSpPr>
            <a:spLocks noChangeArrowheads="1"/>
          </p:cNvSpPr>
          <p:nvPr/>
        </p:nvSpPr>
        <p:spPr bwMode="auto">
          <a:xfrm>
            <a:off x="1588" y="1449388"/>
            <a:ext cx="9140825" cy="24368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25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1065212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26" name="Rectangle 6"/>
          <p:cNvSpPr>
            <a:spLocks noChangeArrowheads="1"/>
          </p:cNvSpPr>
          <p:nvPr/>
        </p:nvSpPr>
        <p:spPr bwMode="auto">
          <a:xfrm>
            <a:off x="1758950" y="228600"/>
            <a:ext cx="5624513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 u="sng">
                <a:latin typeface="Arial" charset="0"/>
              </a:rPr>
              <a:t>Network Externalities:</a:t>
            </a:r>
          </a:p>
          <a:p>
            <a:pPr algn="ctr"/>
            <a:r>
              <a:rPr lang="en-US" sz="2800" b="0">
                <a:latin typeface="Arial" charset="0"/>
              </a:rPr>
              <a:t>Market Share Benefits Consumers</a:t>
            </a:r>
          </a:p>
        </p:txBody>
      </p:sp>
      <p:sp>
        <p:nvSpPr>
          <p:cNvPr id="312327" name="Rectangle 7"/>
          <p:cNvSpPr>
            <a:spLocks noChangeArrowheads="1"/>
          </p:cNvSpPr>
          <p:nvPr/>
        </p:nvSpPr>
        <p:spPr bwMode="auto">
          <a:xfrm>
            <a:off x="258763" y="1666875"/>
            <a:ext cx="8180387" cy="2066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An </a:t>
            </a:r>
            <a:r>
              <a:rPr lang="en-US" b="0" i="1" u="sng">
                <a:latin typeface="Arial" charset="0"/>
              </a:rPr>
              <a:t>externality</a:t>
            </a:r>
            <a:r>
              <a:rPr lang="en-US" b="0">
                <a:latin typeface="Arial" charset="0"/>
              </a:rPr>
              <a:t> is a spillover effect of an action that is not</a:t>
            </a:r>
          </a:p>
          <a:p>
            <a:pPr>
              <a:buSzPct val="100000"/>
            </a:pPr>
            <a:r>
              <a:rPr lang="en-US" b="0">
                <a:latin typeface="Arial" charset="0"/>
              </a:rPr>
              <a:t>	incorporated into the decision of whether to take the </a:t>
            </a:r>
          </a:p>
          <a:p>
            <a:pPr>
              <a:buSzPct val="100000"/>
            </a:pPr>
            <a:r>
              <a:rPr lang="en-US" b="0">
                <a:latin typeface="Arial" charset="0"/>
              </a:rPr>
              <a:t>	action (may be positive or negative):</a:t>
            </a:r>
          </a:p>
          <a:p>
            <a:endParaRPr lang="en-US" sz="1000" b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Positive: Planting a flower garden </a:t>
            </a: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Negative: Driving an automobile </a:t>
            </a:r>
          </a:p>
        </p:txBody>
      </p:sp>
      <p:sp>
        <p:nvSpPr>
          <p:cNvPr id="312328" name="Rectangle 8"/>
          <p:cNvSpPr>
            <a:spLocks noChangeArrowheads="1"/>
          </p:cNvSpPr>
          <p:nvPr/>
        </p:nvSpPr>
        <p:spPr bwMode="auto">
          <a:xfrm>
            <a:off x="0" y="4114800"/>
            <a:ext cx="9140825" cy="2589213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29" name="Rectangle 9"/>
          <p:cNvSpPr>
            <a:spLocks noChangeArrowheads="1"/>
          </p:cNvSpPr>
          <p:nvPr/>
        </p:nvSpPr>
        <p:spPr bwMode="auto">
          <a:xfrm>
            <a:off x="257175" y="4343400"/>
            <a:ext cx="8610600" cy="2066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</a:t>
            </a:r>
            <a:r>
              <a:rPr lang="en-US" b="0" i="1" u="sng">
                <a:latin typeface="Arial" charset="0"/>
              </a:rPr>
              <a:t>Network externalities</a:t>
            </a:r>
            <a:r>
              <a:rPr lang="en-US" b="0">
                <a:latin typeface="Arial" charset="0"/>
              </a:rPr>
              <a:t> refer to consumption spillovers among</a:t>
            </a:r>
          </a:p>
          <a:p>
            <a:pPr>
              <a:buSzPct val="100000"/>
            </a:pPr>
            <a:r>
              <a:rPr lang="en-US" b="0">
                <a:latin typeface="Arial" charset="0"/>
              </a:rPr>
              <a:t>	consumers – an individual consumer gets more “B” if</a:t>
            </a:r>
          </a:p>
          <a:p>
            <a:pPr>
              <a:buSzPct val="100000"/>
            </a:pPr>
            <a:r>
              <a:rPr lang="en-US" b="0">
                <a:latin typeface="Arial" charset="0"/>
              </a:rPr>
              <a:t>	others are consuming the same product:</a:t>
            </a:r>
          </a:p>
          <a:p>
            <a:pPr>
              <a:buSzPct val="100000"/>
            </a:pPr>
            <a:endParaRPr lang="en-US" sz="1000" b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Direct:  Interaction among consumers part of product</a:t>
            </a:r>
          </a:p>
          <a:p>
            <a:pPr lvl="1">
              <a:buFontTx/>
              <a:buChar char="•"/>
            </a:pPr>
            <a:r>
              <a:rPr lang="en-US" b="0">
                <a:latin typeface="Arial" charset="0"/>
              </a:rPr>
              <a:t> Indirect: Complementary products more available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195.625"/>
  <p:tag name="LTOP" val=" 94.875"/>
  <p:tag name="ORIGLEFT" val="215.125"/>
  <p:tag name="ORIGTOP" val="130.25"/>
  <p:tag name="ORIGHEIGHT" val="119"/>
  <p:tag name="ORIGWIDTH" val="64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110.25"/>
  <p:tag name="ORIGHEIGHT" val="58.5"/>
  <p:tag name="ORIGTOP" val="264.375"/>
  <p:tag name="ORIGLEFT" val="460.375"/>
  <p:tag name="LLEFT" val=" 540.75"/>
  <p:tag name="LTOP" val=" 25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70.5"/>
  <p:tag name="ORIGHEIGHT" val="73.625"/>
  <p:tag name="ORIGTOP" val="293.625"/>
  <p:tag name="ORIGLEFT" val="389.875"/>
  <p:tag name="LLEFT" val=" 195.625"/>
  <p:tag name="LTOP" val=" 94.8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70.5"/>
  <p:tag name="ORIGHEIGHT" val="73.375"/>
  <p:tag name="ORIGTOP" val="367.25"/>
  <p:tag name="ORIGLEFT" val="389.8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LEFT" val=" 297.625"/>
  <p:tag name="LTOP" val=" 119.875"/>
  <p:tag name="ORIGLEFT" val="104.875"/>
  <p:tag name="ORIGTOP" val="220"/>
  <p:tag name="ORIGHEIGHT" val="58.5"/>
  <p:tag name="ORIGWIDTH" val="110.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119.875"/>
  <p:tag name="LLEFT" val=" 297.625"/>
  <p:tag name="ORIGLEFT" val="279.625"/>
  <p:tag name="ORIGTOP" val="101"/>
  <p:tag name="ORIGHEIGHT" val="58.5"/>
  <p:tag name="ORIGWIDTH" val="110.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252"/>
  <p:tag name="LLEFT" val=" 57"/>
  <p:tag name="ORIGLEFT" val="460.375"/>
  <p:tag name="ORIGTOP" val="411.375"/>
  <p:tag name="ORIGHEIGHT" val="58.5"/>
  <p:tag name="ORIGWIDTH" val="110.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252"/>
  <p:tag name="LLEFT" val=" 378.75"/>
  <p:tag name="ORIGLEFT" val="279.625"/>
  <p:tag name="ORIGTOP" val="338"/>
  <p:tag name="ORIGHEIGHT" val="58.5"/>
  <p:tag name="ORIGWIDTH" val="110.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252"/>
  <p:tag name="LLEFT" val=" 540.75"/>
  <p:tag name="ORIGLEFT" val="460.375"/>
  <p:tag name="ORIGTOP" val="264.375"/>
  <p:tag name="ORIGHEIGHT" val="58.5"/>
  <p:tag name="ORIGWIDTH" val="110.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LEFT" val="215.125"/>
  <p:tag name="ORIGTOP" val="249.25"/>
  <p:tag name="ORIGHEIGHT" val="118"/>
  <p:tag name="ORIGWIDTH" val="6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TOP" val=" 94.875"/>
  <p:tag name="LLEFT" val=" 195.625"/>
  <p:tag name="ORIGLEFT" val="389.875"/>
  <p:tag name="ORIGTOP" val="293.625"/>
  <p:tag name="ORIGHEIGHT" val="73.625"/>
  <p:tag name="ORIGWIDTH" val="7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LEFT" val="389.875"/>
  <p:tag name="ORIGTOP" val="367.25"/>
  <p:tag name="ORIGHEIGHT" val="73.375"/>
  <p:tag name="ORIGWIDTH" val="7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WIDTH" val="110.25"/>
  <p:tag name="ORIGHEIGHT" val="58.5"/>
  <p:tag name="ORIGTOP" val="411.375"/>
  <p:tag name="ORIGLEFT" val="460.375"/>
  <p:tag name="LLEFT" val=" 57"/>
  <p:tag name="LTOP" val=" 252"/>
</p:tagLst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9963</TotalTime>
  <Words>1194</Words>
  <Application>Microsoft PowerPoint</Application>
  <PresentationFormat>On-screen Show (4:3)</PresentationFormat>
  <Paragraphs>276</Paragraphs>
  <Slides>19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1_Default Design</vt:lpstr>
      <vt:lpstr>Blank Presentation</vt:lpstr>
      <vt:lpstr>Worksheet</vt:lpstr>
      <vt:lpstr>Document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228</cp:revision>
  <cp:lastPrinted>1999-06-03T16:34:14Z</cp:lastPrinted>
  <dcterms:created xsi:type="dcterms:W3CDTF">1999-03-05T18:22:15Z</dcterms:created>
  <dcterms:modified xsi:type="dcterms:W3CDTF">2008-10-17T17:57:03Z</dcterms:modified>
</cp:coreProperties>
</file>