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8" r:id="rId1"/>
  </p:sldMasterIdLst>
  <p:notesMasterIdLst>
    <p:notesMasterId r:id="rId12"/>
  </p:notesMasterIdLst>
  <p:handoutMasterIdLst>
    <p:handoutMasterId r:id="rId13"/>
  </p:handoutMasterIdLst>
  <p:sldIdLst>
    <p:sldId id="501" r:id="rId2"/>
    <p:sldId id="508" r:id="rId3"/>
    <p:sldId id="515" r:id="rId4"/>
    <p:sldId id="504" r:id="rId5"/>
    <p:sldId id="507" r:id="rId6"/>
    <p:sldId id="509" r:id="rId7"/>
    <p:sldId id="510" r:id="rId8"/>
    <p:sldId id="511" r:id="rId9"/>
    <p:sldId id="512" r:id="rId10"/>
    <p:sldId id="514" r:id="rId1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00FF"/>
    <a:srgbClr val="6600CC"/>
    <a:srgbClr val="CC9900"/>
    <a:srgbClr val="66FF33"/>
    <a:srgbClr val="CCCCFF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33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986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528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528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fld id="{1D9C6E36-1263-4605-8170-CAC3A2592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528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2213" y="692150"/>
            <a:ext cx="4633912" cy="3475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222" y="4398073"/>
            <a:ext cx="5144392" cy="416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528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fld id="{5020FF8F-5B23-4A02-AE55-F11C41974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7267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07" tIns="45294" rIns="92207" bIns="45294" anchor="b"/>
          <a:lstStyle/>
          <a:p>
            <a:pPr algn="r" defTabSz="931863"/>
            <a:r>
              <a:rPr lang="en-US" sz="1200" b="0"/>
              <a:t>1</a:t>
            </a:r>
          </a:p>
        </p:txBody>
      </p:sp>
      <p:sp>
        <p:nvSpPr>
          <p:cNvPr id="267268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7269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72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6727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wrap="square" lIns="92207" tIns="45294" rIns="92207" bIns="45294" anchor="t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1363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07" tIns="45294" rIns="92207" bIns="45294" anchor="b"/>
          <a:lstStyle/>
          <a:p>
            <a:pPr algn="r" defTabSz="931863"/>
            <a:r>
              <a:rPr lang="en-US" sz="1200" b="0"/>
              <a:t>1</a:t>
            </a:r>
          </a:p>
        </p:txBody>
      </p:sp>
      <p:sp>
        <p:nvSpPr>
          <p:cNvPr id="271364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1365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1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71367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wrap="square" lIns="92207" tIns="45294" rIns="92207" bIns="45294" anchor="t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3411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07" tIns="45294" rIns="92207" bIns="45294" anchor="b"/>
          <a:lstStyle/>
          <a:p>
            <a:pPr algn="r" defTabSz="931863"/>
            <a:r>
              <a:rPr lang="en-US" sz="1200" b="0"/>
              <a:t>1</a:t>
            </a:r>
          </a:p>
        </p:txBody>
      </p:sp>
      <p:sp>
        <p:nvSpPr>
          <p:cNvPr id="273412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3413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3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73415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wrap="square" lIns="92207" tIns="45294" rIns="92207" bIns="45294" anchor="t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9555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07" tIns="45294" rIns="92207" bIns="45294" anchor="b"/>
          <a:lstStyle/>
          <a:p>
            <a:pPr algn="r" defTabSz="931863"/>
            <a:r>
              <a:rPr lang="en-US" sz="1200" b="0"/>
              <a:t>1</a:t>
            </a:r>
          </a:p>
        </p:txBody>
      </p:sp>
      <p:sp>
        <p:nvSpPr>
          <p:cNvPr id="279556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9557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955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7955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wrap="square" lIns="92207" tIns="45294" rIns="92207" bIns="45294" anchor="t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97" tIns="45290" rIns="92197" bIns="45290" anchor="b"/>
          <a:lstStyle/>
          <a:p>
            <a:pPr algn="r" defTabSz="931863"/>
            <a:r>
              <a:rPr lang="en-US" sz="1200" b="0"/>
              <a:t>3</a:t>
            </a: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629" name="Rectangle 5"/>
          <p:cNvSpPr>
            <a:spLocks noChangeArrowheads="1"/>
          </p:cNvSpPr>
          <p:nvPr/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63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8263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wrap="square" lIns="92197" rIns="92197" anchor="t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97" tIns="45290" rIns="92197" bIns="45290" anchor="b"/>
          <a:lstStyle/>
          <a:p>
            <a:pPr algn="r" defTabSz="931863"/>
            <a:r>
              <a:rPr lang="en-US" sz="1200" b="0"/>
              <a:t>3</a:t>
            </a: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629" name="Rectangle 5"/>
          <p:cNvSpPr>
            <a:spLocks noChangeArrowheads="1"/>
          </p:cNvSpPr>
          <p:nvPr/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63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8263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wrap="square" lIns="92197" rIns="92197" anchor="t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4675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97" tIns="45290" rIns="92197" bIns="45290" anchor="b"/>
          <a:lstStyle/>
          <a:p>
            <a:pPr algn="r" defTabSz="931863"/>
            <a:r>
              <a:rPr lang="en-US" sz="1200" b="0"/>
              <a:t>1</a:t>
            </a:r>
          </a:p>
        </p:txBody>
      </p:sp>
      <p:sp>
        <p:nvSpPr>
          <p:cNvPr id="284676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4677" name="Rectangle 5"/>
          <p:cNvSpPr>
            <a:spLocks noChangeArrowheads="1"/>
          </p:cNvSpPr>
          <p:nvPr/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467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8467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wrap="square" lIns="92197" rIns="92197" anchor="t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771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197" tIns="45290" rIns="92197" bIns="45290" anchor="b"/>
          <a:lstStyle/>
          <a:p>
            <a:pPr algn="r" defTabSz="931863"/>
            <a:r>
              <a:rPr lang="en-US" sz="1200" b="0"/>
              <a:t>1</a:t>
            </a:r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773" name="Rectangle 5"/>
          <p:cNvSpPr>
            <a:spLocks noChangeArrowheads="1"/>
          </p:cNvSpPr>
          <p:nvPr/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77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88775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wrap="square" lIns="92197" rIns="92197" anchor="t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1059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207" tIns="45294" rIns="92207" bIns="45294" anchor="b"/>
          <a:lstStyle/>
          <a:p>
            <a:pPr algn="r" defTabSz="931863"/>
            <a:r>
              <a:rPr lang="en-US" sz="1200" b="0"/>
              <a:t>1</a:t>
            </a:r>
          </a:p>
        </p:txBody>
      </p:sp>
      <p:sp>
        <p:nvSpPr>
          <p:cNvPr id="301060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1061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10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301063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wrap="square" lIns="92207" tIns="45294" rIns="92207" bIns="45294" anchor="t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243" name="Rectangle 3"/>
          <p:cNvSpPr>
            <a:spLocks noChangeArrowheads="1"/>
          </p:cNvSpPr>
          <p:nvPr/>
        </p:nvSpPr>
        <p:spPr bwMode="auto">
          <a:xfrm>
            <a:off x="1588" y="2971800"/>
            <a:ext cx="9140825" cy="3640138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244" name="Rectangle 4"/>
          <p:cNvSpPr>
            <a:spLocks noChangeArrowheads="1"/>
          </p:cNvSpPr>
          <p:nvPr/>
        </p:nvSpPr>
        <p:spPr bwMode="auto">
          <a:xfrm>
            <a:off x="1588" y="1477963"/>
            <a:ext cx="9140825" cy="1141412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66245" name="Rectangle 5"/>
          <p:cNvSpPr>
            <a:spLocks noChangeArrowheads="1"/>
          </p:cNvSpPr>
          <p:nvPr/>
        </p:nvSpPr>
        <p:spPr bwMode="auto">
          <a:xfrm>
            <a:off x="1588" y="306388"/>
            <a:ext cx="9140825" cy="75882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246" name="Rectangle 6"/>
          <p:cNvSpPr>
            <a:spLocks noChangeArrowheads="1"/>
          </p:cNvSpPr>
          <p:nvPr/>
        </p:nvSpPr>
        <p:spPr bwMode="auto">
          <a:xfrm>
            <a:off x="68263" y="3094038"/>
            <a:ext cx="9075737" cy="1184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</a:pPr>
            <a:endParaRPr lang="en-US" b="0">
              <a:latin typeface="Arial" charset="0"/>
            </a:endParaRPr>
          </a:p>
          <a:p>
            <a:pPr lvl="1">
              <a:buSzPct val="100000"/>
            </a:pPr>
            <a:endParaRPr lang="en-US" b="0">
              <a:latin typeface="Arial" charset="0"/>
            </a:endParaRPr>
          </a:p>
          <a:p>
            <a:pPr>
              <a:buFont typeface="Symbol" pitchFamily="18" charset="2"/>
              <a:buChar char="®"/>
            </a:pPr>
            <a:endParaRPr lang="en-US" b="0">
              <a:latin typeface="Arial" charset="0"/>
            </a:endParaRPr>
          </a:p>
        </p:txBody>
      </p:sp>
      <p:sp>
        <p:nvSpPr>
          <p:cNvPr id="266248" name="Text Box 8"/>
          <p:cNvSpPr txBox="1">
            <a:spLocks noChangeArrowheads="1"/>
          </p:cNvSpPr>
          <p:nvPr/>
        </p:nvSpPr>
        <p:spPr bwMode="auto">
          <a:xfrm>
            <a:off x="392113" y="1603375"/>
            <a:ext cx="2224087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Firm</a:t>
            </a:r>
          </a:p>
          <a:p>
            <a:pPr algn="ctr"/>
            <a:r>
              <a:rPr lang="en-US" sz="2800" b="0">
                <a:latin typeface="Arial" charset="0"/>
              </a:rPr>
              <a:t>Performance</a:t>
            </a:r>
          </a:p>
        </p:txBody>
      </p:sp>
      <p:sp>
        <p:nvSpPr>
          <p:cNvPr id="266249" name="Text Box 9"/>
          <p:cNvSpPr txBox="1">
            <a:spLocks noChangeArrowheads="1"/>
          </p:cNvSpPr>
          <p:nvPr/>
        </p:nvSpPr>
        <p:spPr bwMode="auto">
          <a:xfrm>
            <a:off x="3325813" y="1603375"/>
            <a:ext cx="263525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Overall</a:t>
            </a:r>
          </a:p>
          <a:p>
            <a:pPr algn="ctr"/>
            <a:r>
              <a:rPr lang="en-US" sz="2800" b="0">
                <a:latin typeface="Arial" charset="0"/>
              </a:rPr>
              <a:t>Industry Effects</a:t>
            </a:r>
          </a:p>
        </p:txBody>
      </p:sp>
      <p:sp>
        <p:nvSpPr>
          <p:cNvPr id="266250" name="Text Box 10"/>
          <p:cNvSpPr txBox="1">
            <a:spLocks noChangeArrowheads="1"/>
          </p:cNvSpPr>
          <p:nvPr/>
        </p:nvSpPr>
        <p:spPr bwMode="auto">
          <a:xfrm>
            <a:off x="6553200" y="1603375"/>
            <a:ext cx="2320925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Individual</a:t>
            </a:r>
          </a:p>
          <a:p>
            <a:pPr algn="ctr"/>
            <a:r>
              <a:rPr lang="en-US" sz="2800" b="0">
                <a:latin typeface="Arial" charset="0"/>
              </a:rPr>
              <a:t>Firm Strategy</a:t>
            </a:r>
          </a:p>
        </p:txBody>
      </p:sp>
      <p:sp>
        <p:nvSpPr>
          <p:cNvPr id="266251" name="Text Box 11"/>
          <p:cNvSpPr txBox="1">
            <a:spLocks noChangeArrowheads="1"/>
          </p:cNvSpPr>
          <p:nvPr/>
        </p:nvSpPr>
        <p:spPr bwMode="auto">
          <a:xfrm>
            <a:off x="6096000" y="1787525"/>
            <a:ext cx="392113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+</a:t>
            </a:r>
          </a:p>
        </p:txBody>
      </p:sp>
      <p:sp>
        <p:nvSpPr>
          <p:cNvPr id="266252" name="Text Box 12"/>
          <p:cNvSpPr txBox="1">
            <a:spLocks noChangeArrowheads="1"/>
          </p:cNvSpPr>
          <p:nvPr/>
        </p:nvSpPr>
        <p:spPr bwMode="auto">
          <a:xfrm>
            <a:off x="2755900" y="1797050"/>
            <a:ext cx="392113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=</a:t>
            </a:r>
          </a:p>
        </p:txBody>
      </p:sp>
      <p:pic>
        <p:nvPicPr>
          <p:cNvPr id="266253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200400"/>
            <a:ext cx="8686800" cy="331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32483" y="442913"/>
            <a:ext cx="8879035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 dirty="0">
                <a:latin typeface="Arial" charset="0"/>
              </a:rPr>
              <a:t>Nucor </a:t>
            </a:r>
            <a:r>
              <a:rPr lang="en-US" sz="2800" b="0" dirty="0">
                <a:latin typeface="Arial" charset="0"/>
                <a:cs typeface="Times New Roman" pitchFamily="18" charset="0"/>
              </a:rPr>
              <a:t>— </a:t>
            </a:r>
            <a:r>
              <a:rPr lang="en-US" sz="2800" b="0" dirty="0" smtClean="0">
                <a:latin typeface="Arial" charset="0"/>
                <a:cs typeface="Times New Roman" pitchFamily="18" charset="0"/>
              </a:rPr>
              <a:t>Why consider a major strategic change now?</a:t>
            </a:r>
            <a:endParaRPr lang="en-US" sz="2800" b="0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0035" name="Rectangle 3"/>
          <p:cNvSpPr>
            <a:spLocks noChangeArrowheads="1"/>
          </p:cNvSpPr>
          <p:nvPr/>
        </p:nvSpPr>
        <p:spPr bwMode="auto">
          <a:xfrm>
            <a:off x="1588" y="2819400"/>
            <a:ext cx="9140825" cy="38862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0036" name="Rectangle 4"/>
          <p:cNvSpPr>
            <a:spLocks noChangeArrowheads="1"/>
          </p:cNvSpPr>
          <p:nvPr/>
        </p:nvSpPr>
        <p:spPr bwMode="auto">
          <a:xfrm>
            <a:off x="1588" y="1219200"/>
            <a:ext cx="9140825" cy="1323975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" charset="0"/>
              </a:rPr>
              <a:t>Despite the risks associated with the project (both on the demand</a:t>
            </a:r>
          </a:p>
          <a:p>
            <a:pPr algn="ctr"/>
            <a:r>
              <a:rPr lang="en-US" b="0">
                <a:latin typeface="Arial" charset="0"/>
              </a:rPr>
              <a:t>and the supply sides), Nucor decided to go ahead and built a</a:t>
            </a:r>
          </a:p>
          <a:p>
            <a:pPr algn="ctr"/>
            <a:r>
              <a:rPr lang="en-US" b="0">
                <a:latin typeface="Arial" charset="0"/>
              </a:rPr>
              <a:t>thin-slab casting minimill in Crawfordsville, IN in 1988.</a:t>
            </a:r>
          </a:p>
        </p:txBody>
      </p:sp>
      <p:sp>
        <p:nvSpPr>
          <p:cNvPr id="300037" name="Rectangle 5"/>
          <p:cNvSpPr>
            <a:spLocks noChangeArrowheads="1"/>
          </p:cNvSpPr>
          <p:nvPr/>
        </p:nvSpPr>
        <p:spPr bwMode="auto">
          <a:xfrm>
            <a:off x="1588" y="231775"/>
            <a:ext cx="9140825" cy="75882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0038" name="Rectangle 6"/>
          <p:cNvSpPr>
            <a:spLocks noChangeArrowheads="1"/>
          </p:cNvSpPr>
          <p:nvPr/>
        </p:nvSpPr>
        <p:spPr bwMode="auto">
          <a:xfrm>
            <a:off x="68263" y="2828925"/>
            <a:ext cx="9075737" cy="3800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</a:pPr>
            <a:r>
              <a:rPr lang="en-US" b="0">
                <a:latin typeface="Arial" charset="0"/>
              </a:rPr>
              <a:t> </a:t>
            </a:r>
            <a:r>
              <a:rPr lang="en-US" b="0" u="sng">
                <a:latin typeface="Arial" charset="0"/>
              </a:rPr>
              <a:t>What happened (reference to option value of investment)</a:t>
            </a:r>
            <a:r>
              <a:rPr lang="en-US" b="0">
                <a:latin typeface="Arial" charset="0"/>
              </a:rPr>
              <a:t>:</a:t>
            </a:r>
          </a:p>
          <a:p>
            <a:pPr lvl="1">
              <a:buSzPct val="100000"/>
            </a:pPr>
            <a:endParaRPr lang="en-US" sz="1200" b="0">
              <a:latin typeface="Arial" charset="0"/>
            </a:endParaRPr>
          </a:p>
          <a:p>
            <a:pPr>
              <a:buFont typeface="Symbol" pitchFamily="18" charset="2"/>
              <a:buChar char="®"/>
            </a:pPr>
            <a:r>
              <a:rPr lang="en-US" b="0">
                <a:latin typeface="Arial" charset="0"/>
              </a:rPr>
              <a:t> within 2 years, production exceeded rated plant capacity</a:t>
            </a:r>
          </a:p>
          <a:p>
            <a:pPr>
              <a:buFont typeface="Symbol" pitchFamily="18" charset="2"/>
              <a:buChar char="®"/>
            </a:pPr>
            <a:endParaRPr lang="en-US" sz="1400" b="0">
              <a:latin typeface="Arial" charset="0"/>
            </a:endParaRPr>
          </a:p>
          <a:p>
            <a:pPr>
              <a:buFont typeface="Symbol" pitchFamily="18" charset="2"/>
              <a:buChar char="®"/>
            </a:pPr>
            <a:r>
              <a:rPr lang="en-US" b="0">
                <a:latin typeface="Arial" charset="0"/>
              </a:rPr>
              <a:t> Experience in Crawfordsville led Nucor to build 2 more plants:</a:t>
            </a:r>
          </a:p>
          <a:p>
            <a:pPr>
              <a:buFont typeface="Symbol" pitchFamily="18" charset="2"/>
              <a:buChar char="®"/>
            </a:pPr>
            <a:endParaRPr lang="en-US" sz="1200" b="0">
              <a:latin typeface="Arial" charset="0"/>
            </a:endParaRPr>
          </a:p>
          <a:p>
            <a:pPr lvl="1">
              <a:buFont typeface="Symbol" pitchFamily="18" charset="2"/>
              <a:buChar char="®"/>
            </a:pPr>
            <a:r>
              <a:rPr lang="en-US" b="0">
                <a:latin typeface="Arial" charset="0"/>
              </a:rPr>
              <a:t> Hickman, AR and Berkeley, SC</a:t>
            </a:r>
          </a:p>
          <a:p>
            <a:pPr lvl="1">
              <a:buFont typeface="Symbol" pitchFamily="18" charset="2"/>
              <a:buChar char="®"/>
            </a:pPr>
            <a:r>
              <a:rPr lang="en-US" b="0">
                <a:latin typeface="Arial" charset="0"/>
              </a:rPr>
              <a:t> By 2000, Nucor was producing around 6 millions tons of 	steel using TSC technology.</a:t>
            </a:r>
          </a:p>
          <a:p>
            <a:pPr>
              <a:buFont typeface="Symbol" pitchFamily="18" charset="2"/>
              <a:buChar char="®"/>
            </a:pPr>
            <a:endParaRPr lang="en-US" sz="1400" b="0">
              <a:latin typeface="Arial" charset="0"/>
            </a:endParaRPr>
          </a:p>
          <a:p>
            <a:pPr>
              <a:buFont typeface="Symbol" pitchFamily="18" charset="2"/>
              <a:buChar char="®"/>
            </a:pPr>
            <a:r>
              <a:rPr lang="en-US" b="0">
                <a:latin typeface="Arial" charset="0"/>
              </a:rPr>
              <a:t> Traditional sharing among plants (construction / operation) 	added option value (subsequent plants) to initial project</a:t>
            </a:r>
          </a:p>
        </p:txBody>
      </p:sp>
      <p:sp>
        <p:nvSpPr>
          <p:cNvPr id="300039" name="Rectangle 7"/>
          <p:cNvSpPr>
            <a:spLocks noChangeArrowheads="1"/>
          </p:cNvSpPr>
          <p:nvPr/>
        </p:nvSpPr>
        <p:spPr bwMode="auto">
          <a:xfrm>
            <a:off x="820738" y="368300"/>
            <a:ext cx="7504112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>
                <a:latin typeface="Arial" charset="0"/>
              </a:rPr>
              <a:t>Nucor </a:t>
            </a:r>
            <a:r>
              <a:rPr lang="en-US" sz="2800" b="0">
                <a:latin typeface="Arial" charset="0"/>
                <a:cs typeface="Times New Roman" pitchFamily="18" charset="0"/>
              </a:rPr>
              <a:t>— Options and the Investment Decision</a:t>
            </a:r>
          </a:p>
        </p:txBody>
      </p:sp>
      <p:sp>
        <p:nvSpPr>
          <p:cNvPr id="300046" name="Text Box 14"/>
          <p:cNvSpPr txBox="1">
            <a:spLocks noChangeArrowheads="1"/>
          </p:cNvSpPr>
          <p:nvPr/>
        </p:nvSpPr>
        <p:spPr bwMode="auto">
          <a:xfrm>
            <a:off x="212725" y="1600200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8" name="Object 4"/>
          <p:cNvGraphicFramePr>
            <a:graphicFrameLocks noChangeAspect="1"/>
          </p:cNvGraphicFramePr>
          <p:nvPr>
            <p:ph type="chart" idx="1"/>
          </p:nvPr>
        </p:nvGraphicFramePr>
        <p:xfrm>
          <a:off x="0" y="1095375"/>
          <a:ext cx="9182100" cy="5654675"/>
        </p:xfrm>
        <a:graphic>
          <a:graphicData uri="http://schemas.openxmlformats.org/presentationml/2006/ole">
            <p:oleObj spid="_x0000_s167938" name="Chart" r:id="rId3" imgW="6096000" imgH="3571951" progId="MSGraph.Chart.8">
              <p:embed followColorScheme="full"/>
            </p:oleObj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88" y="207532"/>
            <a:ext cx="9140825" cy="75882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32483" y="344057"/>
            <a:ext cx="8879035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 dirty="0">
                <a:latin typeface="Arial" charset="0"/>
              </a:rPr>
              <a:t>Nucor </a:t>
            </a:r>
            <a:r>
              <a:rPr lang="en-US" sz="2800" b="0" dirty="0">
                <a:latin typeface="Arial" charset="0"/>
                <a:cs typeface="Times New Roman" pitchFamily="18" charset="0"/>
              </a:rPr>
              <a:t>— </a:t>
            </a:r>
            <a:r>
              <a:rPr lang="en-US" sz="2800" b="0" dirty="0" smtClean="0">
                <a:latin typeface="Arial" charset="0"/>
                <a:cs typeface="Times New Roman" pitchFamily="18" charset="0"/>
              </a:rPr>
              <a:t>Why consider a major strategic change now?</a:t>
            </a:r>
            <a:endParaRPr lang="en-US" sz="2800" b="0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0339" name="Rectangle 3"/>
          <p:cNvSpPr>
            <a:spLocks noChangeArrowheads="1"/>
          </p:cNvSpPr>
          <p:nvPr/>
        </p:nvSpPr>
        <p:spPr bwMode="auto">
          <a:xfrm>
            <a:off x="1588" y="2971800"/>
            <a:ext cx="9140825" cy="3640138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0340" name="Rectangle 4"/>
          <p:cNvSpPr>
            <a:spLocks noChangeArrowheads="1"/>
          </p:cNvSpPr>
          <p:nvPr/>
        </p:nvSpPr>
        <p:spPr bwMode="auto">
          <a:xfrm>
            <a:off x="1588" y="1477963"/>
            <a:ext cx="9140825" cy="1141412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70341" name="Rectangle 5"/>
          <p:cNvSpPr>
            <a:spLocks noChangeArrowheads="1"/>
          </p:cNvSpPr>
          <p:nvPr/>
        </p:nvSpPr>
        <p:spPr bwMode="auto">
          <a:xfrm>
            <a:off x="1588" y="306388"/>
            <a:ext cx="9140825" cy="75882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0342" name="Rectangle 6"/>
          <p:cNvSpPr>
            <a:spLocks noChangeArrowheads="1"/>
          </p:cNvSpPr>
          <p:nvPr/>
        </p:nvSpPr>
        <p:spPr bwMode="auto">
          <a:xfrm>
            <a:off x="68263" y="3094038"/>
            <a:ext cx="9075737" cy="3375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</a:pPr>
            <a:r>
              <a:rPr lang="en-US" b="0">
                <a:latin typeface="Arial" charset="0"/>
              </a:rPr>
              <a:t> </a:t>
            </a:r>
            <a:r>
              <a:rPr lang="en-US" b="0" u="sng">
                <a:latin typeface="Arial" charset="0"/>
              </a:rPr>
              <a:t>1970s &amp; 1980s Steel Industry </a:t>
            </a:r>
            <a:r>
              <a:rPr lang="en-US" b="0" u="sng">
                <a:latin typeface="Arial" charset="0"/>
                <a:cs typeface="Arial" charset="0"/>
              </a:rPr>
              <a:t>– Very Poor Industry Performance</a:t>
            </a:r>
            <a:r>
              <a:rPr lang="en-US" b="0">
                <a:latin typeface="Arial" charset="0"/>
              </a:rPr>
              <a:t>:</a:t>
            </a:r>
          </a:p>
          <a:p>
            <a:pPr lvl="1">
              <a:buSzPct val="100000"/>
            </a:pPr>
            <a:endParaRPr lang="en-US" b="0">
              <a:latin typeface="Arial" charset="0"/>
            </a:endParaRPr>
          </a:p>
          <a:p>
            <a:pPr>
              <a:buFont typeface="Symbol" pitchFamily="18" charset="2"/>
              <a:buChar char="®"/>
            </a:pPr>
            <a:r>
              <a:rPr lang="en-US" b="0">
                <a:latin typeface="Arial" charset="0"/>
              </a:rPr>
              <a:t> Almost no Growth in Demand</a:t>
            </a:r>
          </a:p>
          <a:p>
            <a:pPr>
              <a:buFont typeface="Symbol" pitchFamily="18" charset="2"/>
              <a:buChar char="®"/>
            </a:pPr>
            <a:endParaRPr lang="en-US" b="0">
              <a:latin typeface="Arial" charset="0"/>
            </a:endParaRPr>
          </a:p>
          <a:p>
            <a:pPr>
              <a:buFont typeface="Symbol" pitchFamily="18" charset="2"/>
              <a:buChar char="®"/>
            </a:pPr>
            <a:r>
              <a:rPr lang="en-US" b="0">
                <a:latin typeface="Arial" charset="0"/>
              </a:rPr>
              <a:t> Substitute Materials have made Great Inroads</a:t>
            </a:r>
          </a:p>
          <a:p>
            <a:pPr>
              <a:buFont typeface="Symbol" pitchFamily="18" charset="2"/>
              <a:buChar char="®"/>
            </a:pPr>
            <a:endParaRPr lang="en-US" b="0">
              <a:latin typeface="Arial" charset="0"/>
            </a:endParaRPr>
          </a:p>
          <a:p>
            <a:pPr>
              <a:buFont typeface="Symbol" pitchFamily="18" charset="2"/>
              <a:buChar char="®"/>
            </a:pPr>
            <a:r>
              <a:rPr lang="en-US" b="0">
                <a:latin typeface="Arial" charset="0"/>
              </a:rPr>
              <a:t> Hard to Differentiate the Product (competition based on price)</a:t>
            </a:r>
          </a:p>
          <a:p>
            <a:pPr>
              <a:buFont typeface="Symbol" pitchFamily="18" charset="2"/>
              <a:buChar char="®"/>
            </a:pPr>
            <a:endParaRPr lang="en-US" b="0">
              <a:latin typeface="Arial" charset="0"/>
            </a:endParaRPr>
          </a:p>
          <a:p>
            <a:pPr>
              <a:buFont typeface="Symbol" pitchFamily="18" charset="2"/>
              <a:buChar char="®"/>
            </a:pPr>
            <a:r>
              <a:rPr lang="en-US" b="0">
                <a:latin typeface="Arial" charset="0"/>
              </a:rPr>
              <a:t> </a:t>
            </a:r>
            <a:r>
              <a:rPr lang="en-US" b="0" u="sng">
                <a:latin typeface="Arial" charset="0"/>
              </a:rPr>
              <a:t>LOTS</a:t>
            </a:r>
            <a:r>
              <a:rPr lang="en-US" b="0">
                <a:latin typeface="Arial" charset="0"/>
              </a:rPr>
              <a:t> of Excess Capacity</a:t>
            </a:r>
          </a:p>
        </p:txBody>
      </p:sp>
      <p:sp>
        <p:nvSpPr>
          <p:cNvPr id="270343" name="Rectangle 7"/>
          <p:cNvSpPr>
            <a:spLocks noChangeArrowheads="1"/>
          </p:cNvSpPr>
          <p:nvPr/>
        </p:nvSpPr>
        <p:spPr bwMode="auto">
          <a:xfrm>
            <a:off x="1363663" y="442913"/>
            <a:ext cx="6415087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>
                <a:latin typeface="Arial" charset="0"/>
              </a:rPr>
              <a:t>Nucor </a:t>
            </a:r>
            <a:r>
              <a:rPr lang="en-US" sz="2800" b="0">
                <a:latin typeface="Arial" charset="0"/>
                <a:cs typeface="Times New Roman" pitchFamily="18" charset="0"/>
              </a:rPr>
              <a:t>— Source of Traditional Success</a:t>
            </a:r>
          </a:p>
        </p:txBody>
      </p:sp>
      <p:sp>
        <p:nvSpPr>
          <p:cNvPr id="270344" name="Text Box 8"/>
          <p:cNvSpPr txBox="1">
            <a:spLocks noChangeArrowheads="1"/>
          </p:cNvSpPr>
          <p:nvPr/>
        </p:nvSpPr>
        <p:spPr bwMode="auto">
          <a:xfrm>
            <a:off x="392113" y="1603375"/>
            <a:ext cx="2224087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Firm</a:t>
            </a:r>
          </a:p>
          <a:p>
            <a:pPr algn="ctr"/>
            <a:r>
              <a:rPr lang="en-US" sz="2800" b="0">
                <a:latin typeface="Arial" charset="0"/>
              </a:rPr>
              <a:t>Performance</a:t>
            </a:r>
          </a:p>
        </p:txBody>
      </p:sp>
      <p:sp>
        <p:nvSpPr>
          <p:cNvPr id="270345" name="Text Box 9"/>
          <p:cNvSpPr txBox="1">
            <a:spLocks noChangeArrowheads="1"/>
          </p:cNvSpPr>
          <p:nvPr/>
        </p:nvSpPr>
        <p:spPr bwMode="auto">
          <a:xfrm>
            <a:off x="3325813" y="1603375"/>
            <a:ext cx="263525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Overall</a:t>
            </a:r>
          </a:p>
          <a:p>
            <a:pPr algn="ctr"/>
            <a:r>
              <a:rPr lang="en-US" sz="2800" b="0">
                <a:latin typeface="Arial" charset="0"/>
              </a:rPr>
              <a:t>Industry Effects</a:t>
            </a:r>
          </a:p>
        </p:txBody>
      </p:sp>
      <p:sp>
        <p:nvSpPr>
          <p:cNvPr id="270346" name="Text Box 10"/>
          <p:cNvSpPr txBox="1">
            <a:spLocks noChangeArrowheads="1"/>
          </p:cNvSpPr>
          <p:nvPr/>
        </p:nvSpPr>
        <p:spPr bwMode="auto">
          <a:xfrm>
            <a:off x="6553200" y="1603375"/>
            <a:ext cx="2320925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Individual</a:t>
            </a:r>
          </a:p>
          <a:p>
            <a:pPr algn="ctr"/>
            <a:r>
              <a:rPr lang="en-US" sz="2800" b="0">
                <a:latin typeface="Arial" charset="0"/>
              </a:rPr>
              <a:t>Firm Strategy</a:t>
            </a:r>
          </a:p>
        </p:txBody>
      </p:sp>
      <p:sp>
        <p:nvSpPr>
          <p:cNvPr id="270347" name="Text Box 11"/>
          <p:cNvSpPr txBox="1">
            <a:spLocks noChangeArrowheads="1"/>
          </p:cNvSpPr>
          <p:nvPr/>
        </p:nvSpPr>
        <p:spPr bwMode="auto">
          <a:xfrm>
            <a:off x="6096000" y="1787525"/>
            <a:ext cx="392113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+</a:t>
            </a:r>
          </a:p>
        </p:txBody>
      </p:sp>
      <p:sp>
        <p:nvSpPr>
          <p:cNvPr id="270348" name="Text Box 12"/>
          <p:cNvSpPr txBox="1">
            <a:spLocks noChangeArrowheads="1"/>
          </p:cNvSpPr>
          <p:nvPr/>
        </p:nvSpPr>
        <p:spPr bwMode="auto">
          <a:xfrm>
            <a:off x="2755900" y="1797050"/>
            <a:ext cx="392113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=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2387" name="Rectangle 3"/>
          <p:cNvSpPr>
            <a:spLocks noChangeArrowheads="1"/>
          </p:cNvSpPr>
          <p:nvPr/>
        </p:nvSpPr>
        <p:spPr bwMode="auto">
          <a:xfrm>
            <a:off x="1588" y="4830763"/>
            <a:ext cx="9140825" cy="178117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72388" name="Rectangle 4"/>
          <p:cNvSpPr>
            <a:spLocks noChangeArrowheads="1"/>
          </p:cNvSpPr>
          <p:nvPr/>
        </p:nvSpPr>
        <p:spPr bwMode="auto">
          <a:xfrm>
            <a:off x="1588" y="1235075"/>
            <a:ext cx="9140825" cy="332105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72389" name="Rectangle 5"/>
          <p:cNvSpPr>
            <a:spLocks noChangeArrowheads="1"/>
          </p:cNvSpPr>
          <p:nvPr/>
        </p:nvSpPr>
        <p:spPr bwMode="auto">
          <a:xfrm>
            <a:off x="1588" y="258763"/>
            <a:ext cx="9140825" cy="75882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2390" name="Rectangle 6"/>
          <p:cNvSpPr>
            <a:spLocks noChangeArrowheads="1"/>
          </p:cNvSpPr>
          <p:nvPr/>
        </p:nvSpPr>
        <p:spPr bwMode="auto">
          <a:xfrm>
            <a:off x="1363663" y="395288"/>
            <a:ext cx="6415087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>
                <a:latin typeface="Arial" charset="0"/>
              </a:rPr>
              <a:t>Nucor </a:t>
            </a:r>
            <a:r>
              <a:rPr lang="en-US" sz="2800" b="0">
                <a:latin typeface="Arial" charset="0"/>
                <a:cs typeface="Times New Roman" pitchFamily="18" charset="0"/>
              </a:rPr>
              <a:t>— Source of Traditional Success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46050" y="5540375"/>
            <a:ext cx="8851900" cy="946150"/>
            <a:chOff x="92" y="1410"/>
            <a:chExt cx="5576" cy="596"/>
          </a:xfrm>
        </p:grpSpPr>
        <p:sp>
          <p:nvSpPr>
            <p:cNvPr id="272392" name="Text Box 8"/>
            <p:cNvSpPr txBox="1">
              <a:spLocks noChangeArrowheads="1"/>
            </p:cNvSpPr>
            <p:nvPr/>
          </p:nvSpPr>
          <p:spPr bwMode="auto">
            <a:xfrm>
              <a:off x="92" y="1410"/>
              <a:ext cx="1737" cy="5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800" b="0">
                  <a:latin typeface="Arial" charset="0"/>
                </a:rPr>
                <a:t>Integrated Mills’</a:t>
              </a:r>
            </a:p>
            <a:p>
              <a:pPr algn="ctr"/>
              <a:r>
                <a:rPr lang="en-US" sz="2800" b="0">
                  <a:latin typeface="Arial" charset="0"/>
                </a:rPr>
                <a:t>Operating Costs</a:t>
              </a:r>
            </a:p>
          </p:txBody>
        </p:sp>
        <p:sp>
          <p:nvSpPr>
            <p:cNvPr id="272393" name="Text Box 9"/>
            <p:cNvSpPr txBox="1">
              <a:spLocks noChangeArrowheads="1"/>
            </p:cNvSpPr>
            <p:nvPr/>
          </p:nvSpPr>
          <p:spPr bwMode="auto">
            <a:xfrm>
              <a:off x="2416" y="1410"/>
              <a:ext cx="3252" cy="5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800" b="0">
                  <a:latin typeface="Arial" charset="0"/>
                </a:rPr>
                <a:t> Entrant’s (Nucor’s)</a:t>
              </a:r>
            </a:p>
            <a:p>
              <a:pPr algn="ctr"/>
              <a:r>
                <a:rPr lang="en-US" sz="2800" b="0">
                  <a:latin typeface="Arial" charset="0"/>
                </a:rPr>
                <a:t>Construction + Operating Costs</a:t>
              </a:r>
            </a:p>
          </p:txBody>
        </p:sp>
        <p:sp>
          <p:nvSpPr>
            <p:cNvPr id="272394" name="Text Box 10"/>
            <p:cNvSpPr txBox="1">
              <a:spLocks noChangeArrowheads="1"/>
            </p:cNvSpPr>
            <p:nvPr/>
          </p:nvSpPr>
          <p:spPr bwMode="auto">
            <a:xfrm>
              <a:off x="1921" y="1532"/>
              <a:ext cx="402" cy="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800" b="0" i="1">
                  <a:latin typeface="Arial" charset="0"/>
                </a:rPr>
                <a:t>vs.</a:t>
              </a:r>
            </a:p>
          </p:txBody>
        </p:sp>
      </p:grpSp>
      <p:sp>
        <p:nvSpPr>
          <p:cNvPr id="272395" name="Text Box 11"/>
          <p:cNvSpPr txBox="1">
            <a:spLocks noChangeArrowheads="1"/>
          </p:cNvSpPr>
          <p:nvPr/>
        </p:nvSpPr>
        <p:spPr bwMode="auto">
          <a:xfrm>
            <a:off x="250825" y="1320800"/>
            <a:ext cx="8361363" cy="3081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800" b="0">
                <a:latin typeface="Arial" charset="0"/>
              </a:rPr>
              <a:t> Commodity Industry: </a:t>
            </a:r>
          </a:p>
          <a:p>
            <a:pPr lvl="1"/>
            <a:r>
              <a:rPr lang="en-US" sz="2800" b="0">
                <a:latin typeface="Arial" charset="0"/>
              </a:rPr>
              <a:t>	Price Competition Allows the to Lowest Cost </a:t>
            </a:r>
          </a:p>
          <a:p>
            <a:pPr lvl="1"/>
            <a:r>
              <a:rPr lang="en-US" sz="2800" b="0">
                <a:latin typeface="Arial" charset="0"/>
              </a:rPr>
              <a:t>	Competitors to Earn Positive Profits</a:t>
            </a:r>
          </a:p>
          <a:p>
            <a:pPr lvl="1"/>
            <a:endParaRPr lang="en-US" sz="2800" b="0">
              <a:latin typeface="Arial" charset="0"/>
            </a:endParaRPr>
          </a:p>
          <a:p>
            <a:pPr>
              <a:buFontTx/>
              <a:buChar char="•"/>
            </a:pPr>
            <a:r>
              <a:rPr lang="en-US" sz="2800" b="0">
                <a:latin typeface="Arial" charset="0"/>
              </a:rPr>
              <a:t> Excess (Sunk) Capacity: </a:t>
            </a:r>
          </a:p>
          <a:p>
            <a:pPr lvl="1"/>
            <a:r>
              <a:rPr lang="en-US" sz="2800" b="0">
                <a:latin typeface="Arial" charset="0"/>
              </a:rPr>
              <a:t>	Established Integrated Mills will be willing to </a:t>
            </a:r>
          </a:p>
          <a:p>
            <a:pPr lvl="1"/>
            <a:r>
              <a:rPr lang="en-US" sz="2800" b="0">
                <a:latin typeface="Arial" charset="0"/>
              </a:rPr>
              <a:t>	Price Down to Operating Costs to Keep Share</a:t>
            </a:r>
          </a:p>
        </p:txBody>
      </p:sp>
      <p:sp>
        <p:nvSpPr>
          <p:cNvPr id="272396" name="Text Box 12"/>
          <p:cNvSpPr txBox="1">
            <a:spLocks noChangeArrowheads="1"/>
          </p:cNvSpPr>
          <p:nvPr/>
        </p:nvSpPr>
        <p:spPr bwMode="auto">
          <a:xfrm>
            <a:off x="1193800" y="4851400"/>
            <a:ext cx="67564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 u="sng">
                <a:latin typeface="Arial" charset="0"/>
              </a:rPr>
              <a:t>Relevant Comparison for Profitable Entry: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8531" name="Rectangle 3"/>
          <p:cNvSpPr>
            <a:spLocks noChangeArrowheads="1"/>
          </p:cNvSpPr>
          <p:nvPr/>
        </p:nvSpPr>
        <p:spPr bwMode="auto">
          <a:xfrm>
            <a:off x="123825" y="3381375"/>
            <a:ext cx="4294188" cy="3294063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78532" name="Rectangle 4"/>
          <p:cNvSpPr>
            <a:spLocks noChangeArrowheads="1"/>
          </p:cNvSpPr>
          <p:nvPr/>
        </p:nvSpPr>
        <p:spPr bwMode="auto">
          <a:xfrm>
            <a:off x="0" y="1219200"/>
            <a:ext cx="9140825" cy="2009775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78533" name="Rectangle 5"/>
          <p:cNvSpPr>
            <a:spLocks noChangeArrowheads="1"/>
          </p:cNvSpPr>
          <p:nvPr/>
        </p:nvSpPr>
        <p:spPr bwMode="auto">
          <a:xfrm>
            <a:off x="1588" y="258763"/>
            <a:ext cx="9140825" cy="75882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8534" name="Rectangle 6"/>
          <p:cNvSpPr>
            <a:spLocks noChangeArrowheads="1"/>
          </p:cNvSpPr>
          <p:nvPr/>
        </p:nvSpPr>
        <p:spPr bwMode="auto">
          <a:xfrm>
            <a:off x="1363663" y="395288"/>
            <a:ext cx="6415087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>
                <a:latin typeface="Arial" charset="0"/>
              </a:rPr>
              <a:t>Nucor </a:t>
            </a:r>
            <a:r>
              <a:rPr lang="en-US" sz="2800" b="0">
                <a:latin typeface="Arial" charset="0"/>
                <a:cs typeface="Times New Roman" pitchFamily="18" charset="0"/>
              </a:rPr>
              <a:t>— Source of Traditional Success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46050" y="2111375"/>
            <a:ext cx="8851900" cy="946150"/>
            <a:chOff x="92" y="1410"/>
            <a:chExt cx="5576" cy="596"/>
          </a:xfrm>
        </p:grpSpPr>
        <p:sp>
          <p:nvSpPr>
            <p:cNvPr id="278536" name="Text Box 8"/>
            <p:cNvSpPr txBox="1">
              <a:spLocks noChangeArrowheads="1"/>
            </p:cNvSpPr>
            <p:nvPr/>
          </p:nvSpPr>
          <p:spPr bwMode="auto">
            <a:xfrm>
              <a:off x="92" y="1410"/>
              <a:ext cx="1737" cy="5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800" b="0">
                  <a:latin typeface="Arial" charset="0"/>
                </a:rPr>
                <a:t>Integrated Mills’</a:t>
              </a:r>
            </a:p>
            <a:p>
              <a:pPr algn="ctr"/>
              <a:r>
                <a:rPr lang="en-US" sz="2800" b="0">
                  <a:latin typeface="Arial" charset="0"/>
                </a:rPr>
                <a:t>Operating Costs</a:t>
              </a:r>
            </a:p>
          </p:txBody>
        </p:sp>
        <p:sp>
          <p:nvSpPr>
            <p:cNvPr id="278537" name="Text Box 9"/>
            <p:cNvSpPr txBox="1">
              <a:spLocks noChangeArrowheads="1"/>
            </p:cNvSpPr>
            <p:nvPr/>
          </p:nvSpPr>
          <p:spPr bwMode="auto">
            <a:xfrm>
              <a:off x="2416" y="1410"/>
              <a:ext cx="3252" cy="5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800" b="0">
                  <a:latin typeface="Arial" charset="0"/>
                </a:rPr>
                <a:t> Entrant’s (Nucor’s)</a:t>
              </a:r>
            </a:p>
            <a:p>
              <a:pPr algn="ctr"/>
              <a:r>
                <a:rPr lang="en-US" sz="2800" b="0">
                  <a:latin typeface="Arial" charset="0"/>
                </a:rPr>
                <a:t>Operating + Construction Costs</a:t>
              </a:r>
            </a:p>
          </p:txBody>
        </p:sp>
        <p:sp>
          <p:nvSpPr>
            <p:cNvPr id="278538" name="Text Box 10"/>
            <p:cNvSpPr txBox="1">
              <a:spLocks noChangeArrowheads="1"/>
            </p:cNvSpPr>
            <p:nvPr/>
          </p:nvSpPr>
          <p:spPr bwMode="auto">
            <a:xfrm>
              <a:off x="1921" y="1532"/>
              <a:ext cx="402" cy="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800" b="0" i="1">
                  <a:latin typeface="Arial" charset="0"/>
                </a:rPr>
                <a:t>vs.</a:t>
              </a:r>
            </a:p>
          </p:txBody>
        </p:sp>
      </p:grpSp>
      <p:sp>
        <p:nvSpPr>
          <p:cNvPr id="278539" name="Text Box 11"/>
          <p:cNvSpPr txBox="1">
            <a:spLocks noChangeArrowheads="1"/>
          </p:cNvSpPr>
          <p:nvPr/>
        </p:nvSpPr>
        <p:spPr bwMode="auto">
          <a:xfrm>
            <a:off x="1193800" y="1422400"/>
            <a:ext cx="67564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 u="sng">
                <a:latin typeface="Arial" charset="0"/>
              </a:rPr>
              <a:t>Relevant Comparison for Profitable Entry:</a:t>
            </a:r>
          </a:p>
        </p:txBody>
      </p:sp>
      <p:sp>
        <p:nvSpPr>
          <p:cNvPr id="278540" name="Rectangle 12"/>
          <p:cNvSpPr>
            <a:spLocks noChangeArrowheads="1"/>
          </p:cNvSpPr>
          <p:nvPr/>
        </p:nvSpPr>
        <p:spPr bwMode="auto">
          <a:xfrm>
            <a:off x="4541838" y="3354388"/>
            <a:ext cx="4478337" cy="3344862"/>
          </a:xfrm>
          <a:prstGeom prst="rect">
            <a:avLst/>
          </a:prstGeom>
          <a:solidFill>
            <a:srgbClr val="99CCFF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278541" name="Text Box 13"/>
          <p:cNvSpPr txBox="1">
            <a:spLocks noChangeArrowheads="1"/>
          </p:cNvSpPr>
          <p:nvPr/>
        </p:nvSpPr>
        <p:spPr bwMode="auto">
          <a:xfrm>
            <a:off x="568325" y="3419475"/>
            <a:ext cx="3371850" cy="2770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u="sng">
                <a:latin typeface="Arial" charset="0"/>
              </a:rPr>
              <a:t>Operating Cost Policies</a:t>
            </a:r>
          </a:p>
          <a:p>
            <a:endParaRPr lang="en-US" sz="800" b="0">
              <a:latin typeface="Arial" charset="0"/>
            </a:endParaRPr>
          </a:p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Pay-for-Performance</a:t>
            </a:r>
          </a:p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Team Production</a:t>
            </a:r>
          </a:p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Co-worker training</a:t>
            </a:r>
          </a:p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Multi-tasking</a:t>
            </a:r>
          </a:p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“Share-the-Pain”</a:t>
            </a:r>
          </a:p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Lower Turnover</a:t>
            </a:r>
          </a:p>
        </p:txBody>
      </p:sp>
      <p:sp>
        <p:nvSpPr>
          <p:cNvPr id="278542" name="Text Box 14"/>
          <p:cNvSpPr txBox="1">
            <a:spLocks noChangeArrowheads="1"/>
          </p:cNvSpPr>
          <p:nvPr/>
        </p:nvSpPr>
        <p:spPr bwMode="auto">
          <a:xfrm>
            <a:off x="80963" y="6230938"/>
            <a:ext cx="43878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" charset="0"/>
              </a:rPr>
              <a:t>Variable (vs. Fixed) Labor Cost</a:t>
            </a:r>
          </a:p>
        </p:txBody>
      </p:sp>
      <p:sp>
        <p:nvSpPr>
          <p:cNvPr id="278543" name="Line 15"/>
          <p:cNvSpPr>
            <a:spLocks noChangeShapeType="1"/>
          </p:cNvSpPr>
          <p:nvPr/>
        </p:nvSpPr>
        <p:spPr bwMode="auto">
          <a:xfrm>
            <a:off x="288925" y="6202363"/>
            <a:ext cx="39179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8544" name="Text Box 16"/>
          <p:cNvSpPr txBox="1">
            <a:spLocks noChangeArrowheads="1"/>
          </p:cNvSpPr>
          <p:nvPr/>
        </p:nvSpPr>
        <p:spPr bwMode="auto">
          <a:xfrm>
            <a:off x="4943475" y="3413125"/>
            <a:ext cx="3744913" cy="2405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u="sng">
                <a:latin typeface="Arial" charset="0"/>
              </a:rPr>
              <a:t>Construction Cost Policies</a:t>
            </a:r>
          </a:p>
          <a:p>
            <a:endParaRPr lang="en-US" sz="800" b="0">
              <a:latin typeface="Arial" charset="0"/>
            </a:endParaRPr>
          </a:p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Own General Contractor</a:t>
            </a:r>
          </a:p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Use Future Workers</a:t>
            </a:r>
          </a:p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Sharing Among Plants</a:t>
            </a:r>
          </a:p>
          <a:p>
            <a:pPr>
              <a:buFontTx/>
              <a:buChar char="•"/>
            </a:pPr>
            <a:r>
              <a:rPr lang="en-US" b="0">
                <a:latin typeface="Arial" charset="0"/>
              </a:rPr>
              <a:t> Faster Construction</a:t>
            </a:r>
          </a:p>
          <a:p>
            <a:r>
              <a:rPr lang="en-US" b="0">
                <a:latin typeface="Arial" charset="0"/>
              </a:rPr>
              <a:t>	Schedules</a:t>
            </a:r>
          </a:p>
        </p:txBody>
      </p:sp>
      <p:sp>
        <p:nvSpPr>
          <p:cNvPr id="278545" name="Text Box 17"/>
          <p:cNvSpPr txBox="1">
            <a:spLocks noChangeArrowheads="1"/>
          </p:cNvSpPr>
          <p:nvPr/>
        </p:nvSpPr>
        <p:spPr bwMode="auto">
          <a:xfrm>
            <a:off x="4471988" y="5859463"/>
            <a:ext cx="464185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>
                <a:latin typeface="Arial" charset="0"/>
              </a:rPr>
              <a:t>Construction Costs Lowered +</a:t>
            </a:r>
          </a:p>
          <a:p>
            <a:pPr algn="ctr"/>
            <a:r>
              <a:rPr lang="en-US" b="0">
                <a:latin typeface="Arial" charset="0"/>
              </a:rPr>
              <a:t>Effect on Subsequent Production</a:t>
            </a:r>
          </a:p>
        </p:txBody>
      </p:sp>
      <p:sp>
        <p:nvSpPr>
          <p:cNvPr id="278546" name="Line 18"/>
          <p:cNvSpPr>
            <a:spLocks noChangeShapeType="1"/>
          </p:cNvSpPr>
          <p:nvPr/>
        </p:nvSpPr>
        <p:spPr bwMode="auto">
          <a:xfrm>
            <a:off x="4806950" y="5830888"/>
            <a:ext cx="39179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1603" name="Rectangle 3"/>
          <p:cNvSpPr>
            <a:spLocks noChangeArrowheads="1"/>
          </p:cNvSpPr>
          <p:nvPr/>
        </p:nvSpPr>
        <p:spPr bwMode="auto">
          <a:xfrm>
            <a:off x="1588" y="1295400"/>
            <a:ext cx="9140825" cy="5273675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1607" name="Rectangle 7"/>
          <p:cNvSpPr>
            <a:spLocks noChangeArrowheads="1"/>
          </p:cNvSpPr>
          <p:nvPr/>
        </p:nvSpPr>
        <p:spPr bwMode="auto">
          <a:xfrm>
            <a:off x="196850" y="1447800"/>
            <a:ext cx="8899525" cy="48910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</a:pPr>
            <a:r>
              <a:rPr lang="en-US" b="0" u="sng" dirty="0" smtClean="0">
                <a:latin typeface="Arial" charset="0"/>
              </a:rPr>
              <a:t>Questions</a:t>
            </a:r>
            <a:r>
              <a:rPr lang="en-US" b="0" dirty="0" smtClean="0">
                <a:latin typeface="Arial" charset="0"/>
              </a:rPr>
              <a:t>:</a:t>
            </a:r>
          </a:p>
          <a:p>
            <a:pPr>
              <a:buSzPct val="100000"/>
            </a:pPr>
            <a:endParaRPr lang="en-US" b="0" dirty="0">
              <a:latin typeface="Arial" charset="0"/>
            </a:endParaRPr>
          </a:p>
          <a:p>
            <a:pPr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  </a:t>
            </a:r>
            <a:r>
              <a:rPr lang="en-US" b="0" dirty="0" smtClean="0">
                <a:latin typeface="Arial" charset="0"/>
              </a:rPr>
              <a:t>What are the benefits to Nucor of investing in the new plant?</a:t>
            </a:r>
            <a:endParaRPr lang="en-US" b="0" dirty="0">
              <a:latin typeface="Arial" charset="0"/>
            </a:endParaRPr>
          </a:p>
          <a:p>
            <a:endParaRPr lang="en-US" b="0" dirty="0">
              <a:latin typeface="Arial" charset="0"/>
            </a:endParaRPr>
          </a:p>
          <a:p>
            <a:pPr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  </a:t>
            </a:r>
            <a:r>
              <a:rPr lang="en-US" b="0" dirty="0" smtClean="0">
                <a:latin typeface="Arial" charset="0"/>
              </a:rPr>
              <a:t>What are the specific concerns about the CSP technology?</a:t>
            </a:r>
            <a:endParaRPr lang="en-US" b="0" dirty="0">
              <a:latin typeface="Arial" charset="0"/>
            </a:endParaRPr>
          </a:p>
          <a:p>
            <a:endParaRPr lang="en-US" b="0" dirty="0">
              <a:latin typeface="Arial" charset="0"/>
            </a:endParaRPr>
          </a:p>
          <a:p>
            <a:pPr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  </a:t>
            </a:r>
            <a:r>
              <a:rPr lang="en-US" b="0" dirty="0" smtClean="0">
                <a:latin typeface="Arial" charset="0"/>
              </a:rPr>
              <a:t>What “Nucor-specific” factors are at play here?</a:t>
            </a:r>
            <a:endParaRPr lang="en-US" b="0" dirty="0">
              <a:latin typeface="Arial" charset="0"/>
            </a:endParaRPr>
          </a:p>
          <a:p>
            <a:endParaRPr lang="en-US" b="0" dirty="0">
              <a:latin typeface="Arial" charset="0"/>
            </a:endParaRPr>
          </a:p>
          <a:p>
            <a:pPr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  </a:t>
            </a:r>
            <a:r>
              <a:rPr lang="en-US" b="0" dirty="0" smtClean="0">
                <a:latin typeface="Arial" charset="0"/>
              </a:rPr>
              <a:t>What are the costs and benefits of being an early mover</a:t>
            </a:r>
          </a:p>
          <a:p>
            <a:pPr>
              <a:buSzPct val="100000"/>
            </a:pPr>
            <a:r>
              <a:rPr lang="en-US" b="0" dirty="0">
                <a:latin typeface="Arial" charset="0"/>
              </a:rPr>
              <a:t>	</a:t>
            </a:r>
            <a:r>
              <a:rPr lang="en-US" b="0" dirty="0" smtClean="0">
                <a:latin typeface="Arial" charset="0"/>
              </a:rPr>
              <a:t>into this market segment with the a new technology?</a:t>
            </a:r>
          </a:p>
          <a:p>
            <a:pPr>
              <a:buSzPct val="100000"/>
            </a:pPr>
            <a:endParaRPr lang="en-US" b="0" dirty="0">
              <a:latin typeface="Arial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n-US" b="0" dirty="0" smtClean="0">
                <a:latin typeface="Arial" charset="0"/>
              </a:rPr>
              <a:t>  Can you think of any “options” (plus or minus) associated </a:t>
            </a:r>
          </a:p>
          <a:p>
            <a:pPr lvl="1">
              <a:buSzPct val="100000"/>
            </a:pPr>
            <a:r>
              <a:rPr lang="en-US" b="0" dirty="0">
                <a:latin typeface="Arial" charset="0"/>
              </a:rPr>
              <a:t>	</a:t>
            </a:r>
            <a:r>
              <a:rPr lang="en-US" b="0" dirty="0" smtClean="0">
                <a:latin typeface="Arial" charset="0"/>
              </a:rPr>
              <a:t>with making an early investment?</a:t>
            </a:r>
            <a:endParaRPr lang="en-US" b="0" dirty="0">
              <a:latin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88" y="228600"/>
            <a:ext cx="9140825" cy="760412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>
          <a:xfrm>
            <a:off x="-119063" y="315912"/>
            <a:ext cx="9342438" cy="57943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j-ea"/>
                <a:cs typeface="+mj-cs"/>
              </a:rPr>
              <a:t>Evaluating the Thin-Slab Casting Investment Opportunity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1603" name="Rectangle 3"/>
          <p:cNvSpPr>
            <a:spLocks noChangeArrowheads="1"/>
          </p:cNvSpPr>
          <p:nvPr/>
        </p:nvSpPr>
        <p:spPr bwMode="auto">
          <a:xfrm>
            <a:off x="1588" y="1447800"/>
            <a:ext cx="9140825" cy="5121275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1604" name="Rectangle 4"/>
          <p:cNvSpPr>
            <a:spLocks noChangeArrowheads="1"/>
          </p:cNvSpPr>
          <p:nvPr/>
        </p:nvSpPr>
        <p:spPr bwMode="auto">
          <a:xfrm>
            <a:off x="1588" y="306388"/>
            <a:ext cx="9140825" cy="760412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1605" name="Rectangle 5"/>
          <p:cNvSpPr>
            <a:spLocks noChangeArrowheads="1"/>
          </p:cNvSpPr>
          <p:nvPr/>
        </p:nvSpPr>
        <p:spPr bwMode="auto">
          <a:xfrm>
            <a:off x="490538" y="398463"/>
            <a:ext cx="8178800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b="0">
                <a:latin typeface="Arial" charset="0"/>
              </a:rPr>
              <a:t>Nucor </a:t>
            </a:r>
            <a:r>
              <a:rPr lang="en-US" sz="2800" b="0">
                <a:latin typeface="Arial" charset="0"/>
                <a:cs typeface="Times New Roman" pitchFamily="18" charset="0"/>
              </a:rPr>
              <a:t>— Competition and the Investment Decision</a:t>
            </a:r>
            <a:endParaRPr lang="en-US" sz="2800" b="0">
              <a:latin typeface="Arial" charset="0"/>
            </a:endParaRPr>
          </a:p>
        </p:txBody>
      </p:sp>
      <p:sp>
        <p:nvSpPr>
          <p:cNvPr id="281606" name="Line 6"/>
          <p:cNvSpPr>
            <a:spLocks noChangeShapeType="1"/>
          </p:cNvSpPr>
          <p:nvPr/>
        </p:nvSpPr>
        <p:spPr bwMode="auto">
          <a:xfrm>
            <a:off x="1588" y="304800"/>
            <a:ext cx="91424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1607" name="Rectangle 7"/>
          <p:cNvSpPr>
            <a:spLocks noChangeArrowheads="1"/>
          </p:cNvSpPr>
          <p:nvPr/>
        </p:nvSpPr>
        <p:spPr bwMode="auto">
          <a:xfrm>
            <a:off x="196850" y="1676400"/>
            <a:ext cx="8899525" cy="4805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</a:pPr>
            <a:r>
              <a:rPr lang="en-US" b="0" u="sng">
                <a:latin typeface="Arial" charset="0"/>
              </a:rPr>
              <a:t>Assumptions</a:t>
            </a:r>
            <a:r>
              <a:rPr lang="en-US" b="0">
                <a:latin typeface="Arial" charset="0"/>
              </a:rPr>
              <a:t>:</a:t>
            </a:r>
          </a:p>
          <a:p>
            <a:pPr>
              <a:buSzPct val="100000"/>
            </a:pPr>
            <a:endParaRPr lang="en-US" sz="1000" b="0">
              <a:latin typeface="Arial" charset="0"/>
            </a:endParaRPr>
          </a:p>
          <a:p>
            <a:pPr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Demand for Flat Sheet is Stable, but won’t grow</a:t>
            </a:r>
          </a:p>
          <a:p>
            <a:endParaRPr lang="en-US" b="0">
              <a:latin typeface="Arial" charset="0"/>
            </a:endParaRPr>
          </a:p>
          <a:p>
            <a:endParaRPr lang="en-US" sz="1200" b="0">
              <a:latin typeface="Arial" charset="0"/>
            </a:endParaRPr>
          </a:p>
          <a:p>
            <a:pPr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Input costs (scrap) will rise with the number of minimills 	producing flat sheet</a:t>
            </a:r>
          </a:p>
          <a:p>
            <a:endParaRPr lang="en-US" b="0">
              <a:latin typeface="Arial" charset="0"/>
            </a:endParaRPr>
          </a:p>
          <a:p>
            <a:endParaRPr lang="en-US" sz="1200" b="0">
              <a:latin typeface="Arial" charset="0"/>
            </a:endParaRPr>
          </a:p>
          <a:p>
            <a:pPr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Within grade, buyers are most concerned about price 	(commodity product)</a:t>
            </a:r>
          </a:p>
          <a:p>
            <a:endParaRPr lang="en-US" b="0">
              <a:latin typeface="Arial" charset="0"/>
            </a:endParaRPr>
          </a:p>
          <a:p>
            <a:endParaRPr lang="en-US" sz="1200" b="0">
              <a:latin typeface="Arial" charset="0"/>
            </a:endParaRPr>
          </a:p>
          <a:p>
            <a:pPr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  With the same technology, Nucor typically has lower 	construction and operating costs (“people policies”).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3651" name="Rectangle 3"/>
          <p:cNvSpPr>
            <a:spLocks noChangeArrowheads="1"/>
          </p:cNvSpPr>
          <p:nvPr/>
        </p:nvSpPr>
        <p:spPr bwMode="auto">
          <a:xfrm>
            <a:off x="1588" y="3410466"/>
            <a:ext cx="9140825" cy="3064948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3652" name="Rectangle 4"/>
          <p:cNvSpPr>
            <a:spLocks noChangeArrowheads="1"/>
          </p:cNvSpPr>
          <p:nvPr/>
        </p:nvSpPr>
        <p:spPr bwMode="auto">
          <a:xfrm>
            <a:off x="1588" y="1402018"/>
            <a:ext cx="9140825" cy="1674812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3653" name="Rectangle 5"/>
          <p:cNvSpPr>
            <a:spLocks noChangeArrowheads="1"/>
          </p:cNvSpPr>
          <p:nvPr/>
        </p:nvSpPr>
        <p:spPr bwMode="auto">
          <a:xfrm>
            <a:off x="1588" y="306388"/>
            <a:ext cx="9140825" cy="75882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3654" name="Rectangle 6"/>
          <p:cNvSpPr>
            <a:spLocks noChangeArrowheads="1"/>
          </p:cNvSpPr>
          <p:nvPr/>
        </p:nvSpPr>
        <p:spPr bwMode="auto">
          <a:xfrm>
            <a:off x="149225" y="1554418"/>
            <a:ext cx="8994775" cy="1397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b="0">
                <a:latin typeface="Arial" charset="0"/>
              </a:rPr>
              <a:t> </a:t>
            </a:r>
            <a:r>
              <a:rPr lang="en-US" b="0" u="sng">
                <a:latin typeface="Arial" charset="0"/>
              </a:rPr>
              <a:t>Issue</a:t>
            </a:r>
            <a:r>
              <a:rPr lang="en-US" b="0">
                <a:latin typeface="Arial" charset="0"/>
              </a:rPr>
              <a:t>:</a:t>
            </a:r>
          </a:p>
          <a:p>
            <a:pPr lvl="1">
              <a:buSzPct val="100000"/>
            </a:pPr>
            <a:endParaRPr lang="en-US" sz="1400" b="0">
              <a:latin typeface="Arial" charset="0"/>
            </a:endParaRPr>
          </a:p>
          <a:p>
            <a:r>
              <a:rPr lang="en-US" b="0">
                <a:latin typeface="Arial" charset="0"/>
                <a:cs typeface="Times New Roman" pitchFamily="18" charset="0"/>
                <a:sym typeface="Symbol" pitchFamily="18" charset="2"/>
              </a:rPr>
              <a:t>  Suppose </a:t>
            </a:r>
            <a:r>
              <a:rPr lang="en-US" b="0">
                <a:latin typeface="Arial" charset="0"/>
              </a:rPr>
              <a:t>the Attractiveness of the Project Decrease with the</a:t>
            </a:r>
          </a:p>
          <a:p>
            <a:pPr lvl="1"/>
            <a:r>
              <a:rPr lang="en-US" b="0">
                <a:latin typeface="Arial" charset="0"/>
              </a:rPr>
              <a:t>number of Competitors (Higher Costs or Lower Revenues)</a:t>
            </a:r>
            <a:endParaRPr lang="en-US" b="0"/>
          </a:p>
        </p:txBody>
      </p:sp>
      <p:sp>
        <p:nvSpPr>
          <p:cNvPr id="283655" name="Rectangle 7"/>
          <p:cNvSpPr>
            <a:spLocks noChangeArrowheads="1"/>
          </p:cNvSpPr>
          <p:nvPr/>
        </p:nvSpPr>
        <p:spPr bwMode="auto">
          <a:xfrm>
            <a:off x="68263" y="3418692"/>
            <a:ext cx="9075737" cy="3783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</a:t>
            </a:r>
            <a:r>
              <a:rPr lang="en-US" b="0" u="sng" dirty="0" smtClean="0">
                <a:latin typeface="Arial" charset="0"/>
              </a:rPr>
              <a:t>Questions</a:t>
            </a:r>
            <a:r>
              <a:rPr lang="en-US" b="0" dirty="0" smtClean="0">
                <a:latin typeface="Arial" charset="0"/>
              </a:rPr>
              <a:t>:</a:t>
            </a:r>
            <a:endParaRPr lang="en-US" b="0" dirty="0">
              <a:latin typeface="Arial" charset="0"/>
            </a:endParaRPr>
          </a:p>
          <a:p>
            <a:pPr lvl="1">
              <a:buSzPct val="100000"/>
            </a:pPr>
            <a:endParaRPr lang="en-US" b="0" dirty="0">
              <a:latin typeface="Arial" charset="0"/>
            </a:endParaRPr>
          </a:p>
          <a:p>
            <a:pPr>
              <a:buFont typeface="Symbol" pitchFamily="18" charset="2"/>
              <a:buChar char="®"/>
            </a:pPr>
            <a:r>
              <a:rPr lang="en-US" b="0" dirty="0">
                <a:latin typeface="Arial" charset="0"/>
              </a:rPr>
              <a:t> Nucor has the opportunity to be the FIRST firm to adopt the </a:t>
            </a:r>
          </a:p>
          <a:p>
            <a:pPr>
              <a:buFont typeface="Symbol" pitchFamily="18" charset="2"/>
              <a:buNone/>
            </a:pPr>
            <a:r>
              <a:rPr lang="en-US" b="0" dirty="0">
                <a:latin typeface="Arial" charset="0"/>
              </a:rPr>
              <a:t>     technology </a:t>
            </a:r>
            <a:r>
              <a:rPr lang="en-US" b="0" dirty="0">
                <a:latin typeface="Arial" charset="0"/>
                <a:cs typeface="Times New Roman" pitchFamily="18" charset="0"/>
              </a:rPr>
              <a:t>— how should they account for </a:t>
            </a:r>
            <a:r>
              <a:rPr lang="en-US" b="0" i="1" dirty="0">
                <a:latin typeface="Arial" charset="0"/>
                <a:cs typeface="Times New Roman" pitchFamily="18" charset="0"/>
              </a:rPr>
              <a:t>potential </a:t>
            </a:r>
            <a:r>
              <a:rPr lang="en-US" b="0" dirty="0">
                <a:latin typeface="Arial" charset="0"/>
                <a:cs typeface="Times New Roman" pitchFamily="18" charset="0"/>
              </a:rPr>
              <a:t>adopters?</a:t>
            </a:r>
            <a:r>
              <a:rPr lang="en-US" b="0" dirty="0">
                <a:latin typeface="Arial" charset="0"/>
              </a:rPr>
              <a:t>	</a:t>
            </a:r>
          </a:p>
          <a:p>
            <a:pPr algn="ctr">
              <a:buSzPct val="100000"/>
              <a:buFont typeface="Arial" pitchFamily="34" charset="0"/>
              <a:buChar char="•"/>
            </a:pPr>
            <a:r>
              <a:rPr lang="en-US" dirty="0" smtClean="0">
                <a:latin typeface="Arial" charset="0"/>
              </a:rPr>
              <a:t> </a:t>
            </a:r>
            <a:r>
              <a:rPr lang="en-US" u="sng" dirty="0" smtClean="0">
                <a:latin typeface="Arial" charset="0"/>
              </a:rPr>
              <a:t>Under </a:t>
            </a:r>
            <a:r>
              <a:rPr lang="en-US" u="sng" dirty="0">
                <a:latin typeface="Arial" charset="0"/>
              </a:rPr>
              <a:t>what conditions would other firms enter after Nucor?</a:t>
            </a:r>
            <a:r>
              <a:rPr lang="en-US" u="sng" dirty="0"/>
              <a:t> </a:t>
            </a:r>
            <a:endParaRPr lang="en-US" u="sng" dirty="0" smtClean="0"/>
          </a:p>
          <a:p>
            <a:pPr algn="ctr">
              <a:buSzPct val="100000"/>
              <a:buFont typeface="Arial" pitchFamily="34" charset="0"/>
              <a:buChar char="•"/>
            </a:pPr>
            <a:endParaRPr lang="en-US" u="sng" dirty="0" smtClean="0"/>
          </a:p>
          <a:p>
            <a:pPr algn="ctr">
              <a:buSzPct val="100000"/>
              <a:buFont typeface="Arial" pitchFamily="34" charset="0"/>
              <a:buChar char="•"/>
            </a:pPr>
            <a:r>
              <a:rPr lang="en-US" dirty="0" smtClean="0"/>
              <a:t> 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How concerned should Nucor be about this potential entry?</a:t>
            </a:r>
            <a:endParaRPr lang="en-US" dirty="0" smtClean="0"/>
          </a:p>
          <a:p>
            <a:pPr algn="ctr">
              <a:buSzPct val="100000"/>
            </a:pPr>
            <a:endParaRPr lang="en-US" u="sng" dirty="0" smtClean="0"/>
          </a:p>
          <a:p>
            <a:pPr algn="ctr">
              <a:buSzPct val="100000"/>
            </a:pPr>
            <a:endParaRPr lang="en-US" u="sng" dirty="0"/>
          </a:p>
        </p:txBody>
      </p:sp>
      <p:sp>
        <p:nvSpPr>
          <p:cNvPr id="283656" name="Rectangle 8"/>
          <p:cNvSpPr>
            <a:spLocks noChangeArrowheads="1"/>
          </p:cNvSpPr>
          <p:nvPr/>
        </p:nvSpPr>
        <p:spPr bwMode="auto">
          <a:xfrm>
            <a:off x="482600" y="442913"/>
            <a:ext cx="8178800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>
                <a:latin typeface="Arial" charset="0"/>
              </a:rPr>
              <a:t>Nucor </a:t>
            </a:r>
            <a:r>
              <a:rPr lang="en-US" sz="2800" b="0">
                <a:latin typeface="Arial" charset="0"/>
                <a:cs typeface="Times New Roman" pitchFamily="18" charset="0"/>
              </a:rPr>
              <a:t>— Competition and the Investment Decision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ChangeArrowheads="1"/>
          </p:cNvSpPr>
          <p:nvPr/>
        </p:nvSpPr>
        <p:spPr bwMode="auto">
          <a:xfrm>
            <a:off x="0" y="5696465"/>
            <a:ext cx="9144000" cy="974210"/>
          </a:xfrm>
          <a:prstGeom prst="rect">
            <a:avLst/>
          </a:prstGeom>
          <a:solidFill>
            <a:srgbClr val="99CCFF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47" name="Rectangle 3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48" name="Rectangle 4"/>
          <p:cNvSpPr>
            <a:spLocks noChangeArrowheads="1"/>
          </p:cNvSpPr>
          <p:nvPr/>
        </p:nvSpPr>
        <p:spPr bwMode="auto">
          <a:xfrm>
            <a:off x="1588" y="3052117"/>
            <a:ext cx="9140825" cy="2508423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49" name="Rectangle 5"/>
          <p:cNvSpPr>
            <a:spLocks noChangeArrowheads="1"/>
          </p:cNvSpPr>
          <p:nvPr/>
        </p:nvSpPr>
        <p:spPr bwMode="auto">
          <a:xfrm>
            <a:off x="1588" y="1211263"/>
            <a:ext cx="9140825" cy="1674812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50" name="Rectangle 6"/>
          <p:cNvSpPr>
            <a:spLocks noChangeArrowheads="1"/>
          </p:cNvSpPr>
          <p:nvPr/>
        </p:nvSpPr>
        <p:spPr bwMode="auto">
          <a:xfrm>
            <a:off x="1588" y="206375"/>
            <a:ext cx="9140825" cy="75882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51" name="Rectangle 7"/>
          <p:cNvSpPr>
            <a:spLocks noChangeArrowheads="1"/>
          </p:cNvSpPr>
          <p:nvPr/>
        </p:nvSpPr>
        <p:spPr bwMode="auto">
          <a:xfrm>
            <a:off x="48566" y="1363663"/>
            <a:ext cx="9095434" cy="178253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</a:t>
            </a:r>
            <a:r>
              <a:rPr lang="en-US" b="0" u="sng" dirty="0">
                <a:latin typeface="Arial" charset="0"/>
              </a:rPr>
              <a:t>Conclusion</a:t>
            </a:r>
            <a:r>
              <a:rPr lang="en-US" b="0" dirty="0">
                <a:latin typeface="Arial" charset="0"/>
              </a:rPr>
              <a:t>:</a:t>
            </a:r>
          </a:p>
          <a:p>
            <a:pPr lvl="1">
              <a:buSzPct val="100000"/>
            </a:pPr>
            <a:endParaRPr lang="en-US" sz="1400" b="0" dirty="0">
              <a:latin typeface="Arial" charset="0"/>
            </a:endParaRPr>
          </a:p>
          <a:p>
            <a:pPr>
              <a:buFont typeface="Symbol" pitchFamily="18" charset="2"/>
              <a:buChar char="®"/>
            </a:pPr>
            <a:r>
              <a:rPr lang="en-US" b="0" dirty="0">
                <a:latin typeface="Arial" charset="0"/>
              </a:rPr>
              <a:t>  The potential entrant </a:t>
            </a:r>
            <a:r>
              <a:rPr lang="en-US" b="0" dirty="0" smtClean="0">
                <a:latin typeface="Arial" charset="0"/>
              </a:rPr>
              <a:t>only compromises Nucor’s investment</a:t>
            </a:r>
          </a:p>
          <a:p>
            <a:r>
              <a:rPr lang="en-US" dirty="0" smtClean="0">
                <a:latin typeface="Arial" charset="0"/>
              </a:rPr>
              <a:t>	</a:t>
            </a:r>
            <a:r>
              <a:rPr lang="en-US" dirty="0" smtClean="0">
                <a:latin typeface="Arial" charset="0"/>
              </a:rPr>
              <a:t>if Nucor is the highest cost capacity utilized given demand</a:t>
            </a:r>
            <a:r>
              <a:rPr lang="en-US" b="0" dirty="0" smtClean="0">
                <a:latin typeface="Arial" charset="0"/>
              </a:rPr>
              <a:t>.</a:t>
            </a:r>
            <a:r>
              <a:rPr lang="en-US" b="0" dirty="0">
                <a:latin typeface="Arial" charset="0"/>
              </a:rPr>
              <a:t>		</a:t>
            </a:r>
          </a:p>
        </p:txBody>
      </p:sp>
      <p:sp>
        <p:nvSpPr>
          <p:cNvPr id="287752" name="Rectangle 8"/>
          <p:cNvSpPr>
            <a:spLocks noChangeArrowheads="1"/>
          </p:cNvSpPr>
          <p:nvPr/>
        </p:nvSpPr>
        <p:spPr bwMode="auto">
          <a:xfrm>
            <a:off x="29947" y="3080819"/>
            <a:ext cx="9101696" cy="24596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 Since </a:t>
            </a:r>
            <a:r>
              <a:rPr lang="en-US" b="0" dirty="0" smtClean="0">
                <a:latin typeface="Arial" charset="0"/>
              </a:rPr>
              <a:t>(within quality grade) buyers care predominantly about</a:t>
            </a:r>
          </a:p>
          <a:p>
            <a:pPr>
              <a:buSzPct val="100000"/>
            </a:pPr>
            <a:r>
              <a:rPr lang="en-US" dirty="0" smtClean="0">
                <a:latin typeface="Arial" charset="0"/>
              </a:rPr>
              <a:t>	price, and there is excess capacity, only the lowest </a:t>
            </a:r>
          </a:p>
          <a:p>
            <a:pPr>
              <a:buSzPct val="100000"/>
            </a:pPr>
            <a:r>
              <a:rPr lang="en-US" b="0" dirty="0" smtClean="0">
                <a:latin typeface="Arial" charset="0"/>
              </a:rPr>
              <a:t>	</a:t>
            </a:r>
            <a:r>
              <a:rPr lang="en-US" b="0" dirty="0" smtClean="0">
                <a:latin typeface="Arial" charset="0"/>
              </a:rPr>
              <a:t>operating cost firms will produce.</a:t>
            </a:r>
            <a:endParaRPr lang="en-US" b="0" dirty="0">
              <a:latin typeface="Arial" charset="0"/>
            </a:endParaRPr>
          </a:p>
          <a:p>
            <a:pPr>
              <a:buSzPct val="100000"/>
            </a:pPr>
            <a:endParaRPr lang="en-US" sz="1000" b="0" dirty="0">
              <a:latin typeface="Arial" charset="0"/>
            </a:endParaRPr>
          </a:p>
          <a:p>
            <a:pPr>
              <a:buSzPct val="100000"/>
              <a:buFontTx/>
              <a:buChar char="•"/>
            </a:pPr>
            <a:r>
              <a:rPr lang="en-US" b="0" dirty="0">
                <a:latin typeface="Arial" charset="0"/>
              </a:rPr>
              <a:t>  </a:t>
            </a:r>
            <a:r>
              <a:rPr lang="en-US" b="0" dirty="0" smtClean="0">
                <a:latin typeface="Arial" charset="0"/>
              </a:rPr>
              <a:t>Any time lower cost capacity enters the market, the capacity</a:t>
            </a:r>
          </a:p>
          <a:p>
            <a:pPr>
              <a:buSzPct val="100000"/>
            </a:pPr>
            <a:r>
              <a:rPr lang="en-US" b="0" dirty="0" smtClean="0">
                <a:latin typeface="Arial" charset="0"/>
              </a:rPr>
              <a:t>	corresponding to the highest operating cost (needed to</a:t>
            </a:r>
          </a:p>
          <a:p>
            <a:pPr>
              <a:buSzPct val="100000"/>
            </a:pPr>
            <a:r>
              <a:rPr lang="en-US" dirty="0" smtClean="0">
                <a:latin typeface="Arial" charset="0"/>
              </a:rPr>
              <a:t>	</a:t>
            </a:r>
            <a:r>
              <a:rPr lang="en-US" dirty="0" smtClean="0">
                <a:latin typeface="Arial" charset="0"/>
              </a:rPr>
              <a:t>satisfy market demand) gets “bumped out” of the market.</a:t>
            </a:r>
            <a:endParaRPr lang="en-US" b="0" dirty="0">
              <a:latin typeface="Arial" charset="0"/>
            </a:endParaRPr>
          </a:p>
        </p:txBody>
      </p:sp>
      <p:sp>
        <p:nvSpPr>
          <p:cNvPr id="287753" name="Rectangle 9"/>
          <p:cNvSpPr>
            <a:spLocks noChangeArrowheads="1"/>
          </p:cNvSpPr>
          <p:nvPr/>
        </p:nvSpPr>
        <p:spPr bwMode="auto">
          <a:xfrm>
            <a:off x="482600" y="358775"/>
            <a:ext cx="8178800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 b="0">
                <a:latin typeface="Arial" charset="0"/>
              </a:rPr>
              <a:t>Nucor </a:t>
            </a:r>
            <a:r>
              <a:rPr lang="en-US" sz="2800" b="0">
                <a:latin typeface="Arial" charset="0"/>
                <a:cs typeface="Times New Roman" pitchFamily="18" charset="0"/>
              </a:rPr>
              <a:t>— Competition and the Investment Decision</a:t>
            </a:r>
          </a:p>
        </p:txBody>
      </p:sp>
      <p:sp>
        <p:nvSpPr>
          <p:cNvPr id="287754" name="Text Box 10"/>
          <p:cNvSpPr txBox="1">
            <a:spLocks noChangeArrowheads="1"/>
          </p:cNvSpPr>
          <p:nvPr/>
        </p:nvSpPr>
        <p:spPr bwMode="auto">
          <a:xfrm>
            <a:off x="-79375" y="5745890"/>
            <a:ext cx="9283700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0" dirty="0" smtClean="0">
                <a:latin typeface="Arial" charset="0"/>
              </a:rPr>
              <a:t>Note:  New technologies would also (just like Nucor from above)</a:t>
            </a:r>
          </a:p>
          <a:p>
            <a:pPr algn="ctr"/>
            <a:r>
              <a:rPr lang="en-US" dirty="0" smtClean="0">
                <a:latin typeface="Arial" charset="0"/>
              </a:rPr>
              <a:t>n</a:t>
            </a:r>
            <a:r>
              <a:rPr lang="en-US" dirty="0" smtClean="0">
                <a:latin typeface="Arial" charset="0"/>
              </a:rPr>
              <a:t>eed to achieve lower operating </a:t>
            </a:r>
            <a:r>
              <a:rPr lang="en-US" i="1" dirty="0" smtClean="0">
                <a:latin typeface="Arial" charset="0"/>
              </a:rPr>
              <a:t>+ construction </a:t>
            </a:r>
            <a:r>
              <a:rPr lang="en-US" dirty="0" smtClean="0">
                <a:latin typeface="Arial" charset="0"/>
              </a:rPr>
              <a:t>costs.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10293</TotalTime>
  <Words>503</Words>
  <Application>Microsoft PowerPoint</Application>
  <PresentationFormat>On-screen Show (4:3)</PresentationFormat>
  <Paragraphs>144</Paragraphs>
  <Slides>10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Blank Presentation</vt:lpstr>
      <vt:lpstr>Chart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249</cp:revision>
  <cp:lastPrinted>1999-06-03T16:34:14Z</cp:lastPrinted>
  <dcterms:created xsi:type="dcterms:W3CDTF">1999-03-05T18:22:15Z</dcterms:created>
  <dcterms:modified xsi:type="dcterms:W3CDTF">2008-10-21T15:06:37Z</dcterms:modified>
</cp:coreProperties>
</file>