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</p:sldMasterIdLst>
  <p:notesMasterIdLst>
    <p:notesMasterId r:id="rId11"/>
  </p:notesMasterIdLst>
  <p:handoutMasterIdLst>
    <p:handoutMasterId r:id="rId12"/>
  </p:handoutMasterIdLst>
  <p:sldIdLst>
    <p:sldId id="431" r:id="rId2"/>
    <p:sldId id="430" r:id="rId3"/>
    <p:sldId id="411" r:id="rId4"/>
    <p:sldId id="413" r:id="rId5"/>
    <p:sldId id="415" r:id="rId6"/>
    <p:sldId id="417" r:id="rId7"/>
    <p:sldId id="418" r:id="rId8"/>
    <p:sldId id="420" r:id="rId9"/>
    <p:sldId id="424" r:id="rId10"/>
  </p:sldIdLst>
  <p:sldSz cx="9144000" cy="6858000" type="screen4x3"/>
  <p:notesSz cx="6918325" cy="92043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CC"/>
    <a:srgbClr val="CC9900"/>
    <a:srgbClr val="FF00FF"/>
    <a:srgbClr val="66FF33"/>
    <a:srgbClr val="CCCCFF"/>
    <a:srgbClr val="FF5050"/>
    <a:srgbClr val="660066"/>
    <a:srgbClr val="008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306" autoAdjust="0"/>
    <p:restoredTop sz="94606" autoAdjust="0"/>
  </p:normalViewPr>
  <p:slideViewPr>
    <p:cSldViewPr snapToGrid="0">
      <p:cViewPr>
        <p:scale>
          <a:sx n="77" d="100"/>
          <a:sy n="77" d="100"/>
        </p:scale>
        <p:origin x="-1284" y="-7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00" tIns="46001" rIns="92000" bIns="46001" numCol="1" anchor="t" anchorCtr="0" compatLnSpc="1">
            <a:prstTxWarp prst="textNoShape">
              <a:avLst/>
            </a:prstTxWarp>
          </a:bodyPr>
          <a:lstStyle>
            <a:lvl1pPr defTabSz="920750"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4300" y="0"/>
            <a:ext cx="300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00" tIns="46001" rIns="92000" bIns="46001" numCol="1" anchor="t" anchorCtr="0" compatLnSpc="1">
            <a:prstTxWarp prst="textNoShape">
              <a:avLst/>
            </a:prstTxWarp>
          </a:bodyPr>
          <a:lstStyle>
            <a:lvl1pPr algn="r" defTabSz="920750"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301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09025"/>
            <a:ext cx="3000375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00" tIns="46001" rIns="92000" bIns="46001" numCol="1" anchor="b" anchorCtr="0" compatLnSpc="1">
            <a:prstTxWarp prst="textNoShape">
              <a:avLst/>
            </a:prstTxWarp>
          </a:bodyPr>
          <a:lstStyle>
            <a:lvl1pPr defTabSz="920750"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301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4300" y="8709025"/>
            <a:ext cx="3000375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00" tIns="46001" rIns="92000" bIns="46001" numCol="1" anchor="b" anchorCtr="0" compatLnSpc="1">
            <a:prstTxWarp prst="textNoShape">
              <a:avLst/>
            </a:prstTxWarp>
          </a:bodyPr>
          <a:lstStyle>
            <a:lvl1pPr algn="r" defTabSz="920750" eaLnBrk="0" hangingPunct="0">
              <a:defRPr sz="1200"/>
            </a:lvl1pPr>
          </a:lstStyle>
          <a:p>
            <a:pPr>
              <a:defRPr/>
            </a:pPr>
            <a:fld id="{1D9C6E36-1263-4605-8170-CAC3A259223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00" tIns="46001" rIns="92000" bIns="46001" numCol="1" anchor="t" anchorCtr="0" compatLnSpc="1">
            <a:prstTxWarp prst="textNoShape">
              <a:avLst/>
            </a:prstTxWarp>
          </a:bodyPr>
          <a:lstStyle>
            <a:lvl1pPr defTabSz="920750"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4300" y="0"/>
            <a:ext cx="300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00" tIns="46001" rIns="92000" bIns="46001" numCol="1" anchor="t" anchorCtr="0" compatLnSpc="1">
            <a:prstTxWarp prst="textNoShape">
              <a:avLst/>
            </a:prstTxWarp>
          </a:bodyPr>
          <a:lstStyle>
            <a:lvl1pPr algn="r" defTabSz="920750"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5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69988" y="685800"/>
            <a:ext cx="4586287" cy="344011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354513"/>
            <a:ext cx="5076825" cy="412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00" tIns="46001" rIns="92000" bIns="4600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09025"/>
            <a:ext cx="3000375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00" tIns="46001" rIns="92000" bIns="46001" numCol="1" anchor="b" anchorCtr="0" compatLnSpc="1">
            <a:prstTxWarp prst="textNoShape">
              <a:avLst/>
            </a:prstTxWarp>
          </a:bodyPr>
          <a:lstStyle>
            <a:lvl1pPr defTabSz="920750"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4300" y="8709025"/>
            <a:ext cx="3000375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00" tIns="46001" rIns="92000" bIns="46001" numCol="1" anchor="b" anchorCtr="0" compatLnSpc="1">
            <a:prstTxWarp prst="textNoShape">
              <a:avLst/>
            </a:prstTxWarp>
          </a:bodyPr>
          <a:lstStyle>
            <a:lvl1pPr algn="r" defTabSz="920750" eaLnBrk="0" hangingPunct="0">
              <a:defRPr sz="1200"/>
            </a:lvl1pPr>
          </a:lstStyle>
          <a:p>
            <a:pPr>
              <a:defRPr/>
            </a:pPr>
            <a:fld id="{5020FF8F-5B23-4A02-AE55-F11C41974DC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09D6DD5-BFA8-43A4-A7A2-82FF0BF338FA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7288" y="688975"/>
            <a:ext cx="4603750" cy="3452813"/>
          </a:xfrm>
          <a:solidFill>
            <a:srgbClr val="FFFFFF"/>
          </a:solidFill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2338" y="4371976"/>
            <a:ext cx="5073650" cy="4143375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3924458" y="0"/>
            <a:ext cx="3000134" cy="4573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05" tIns="45201" rIns="90405" bIns="45201" anchor="ctr"/>
          <a:lstStyle/>
          <a:p>
            <a:endParaRPr lang="en-US"/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3924458" y="8709217"/>
            <a:ext cx="3000134" cy="45895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1204" tIns="44803" rIns="91204" bIns="44803" anchor="b"/>
          <a:lstStyle/>
          <a:p>
            <a:pPr algn="r" defTabSz="922875"/>
            <a:r>
              <a:rPr lang="en-US" sz="1300" dirty="0"/>
              <a:t>1</a:t>
            </a:r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2" y="8709217"/>
            <a:ext cx="2998567" cy="45895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05" tIns="45201" rIns="90405" bIns="45201" anchor="ctr"/>
          <a:lstStyle/>
          <a:p>
            <a:endParaRPr lang="en-US"/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2" y="0"/>
            <a:ext cx="2998567" cy="4573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05" tIns="45201" rIns="90405" bIns="45201" anchor="ctr"/>
          <a:lstStyle/>
          <a:p>
            <a:endParaRPr lang="en-US"/>
          </a:p>
        </p:txBody>
      </p:sp>
      <p:sp>
        <p:nvSpPr>
          <p:cNvPr id="512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5127" name="Rectangle 7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3924458" y="0"/>
            <a:ext cx="3000134" cy="4573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05" tIns="45201" rIns="90405" bIns="45201" anchor="ctr"/>
          <a:lstStyle/>
          <a:p>
            <a:endParaRPr lang="en-US"/>
          </a:p>
        </p:txBody>
      </p:sp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3924458" y="8709217"/>
            <a:ext cx="3000134" cy="45895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1204" tIns="44803" rIns="91204" bIns="44803" anchor="b"/>
          <a:lstStyle/>
          <a:p>
            <a:pPr algn="r" defTabSz="922875"/>
            <a:r>
              <a:rPr lang="en-US" sz="1300" dirty="0"/>
              <a:t>2</a:t>
            </a:r>
          </a:p>
        </p:txBody>
      </p:sp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2" y="8709217"/>
            <a:ext cx="2998567" cy="45895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05" tIns="45201" rIns="90405" bIns="45201" anchor="ctr"/>
          <a:lstStyle/>
          <a:p>
            <a:endParaRPr lang="en-US"/>
          </a:p>
        </p:txBody>
      </p:sp>
      <p:sp>
        <p:nvSpPr>
          <p:cNvPr id="7173" name="Rectangle 5"/>
          <p:cNvSpPr>
            <a:spLocks noChangeArrowheads="1"/>
          </p:cNvSpPr>
          <p:nvPr/>
        </p:nvSpPr>
        <p:spPr bwMode="auto">
          <a:xfrm>
            <a:off x="2" y="0"/>
            <a:ext cx="2998567" cy="4573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05" tIns="45201" rIns="90405" bIns="45201" anchor="ctr"/>
          <a:lstStyle/>
          <a:p>
            <a:endParaRPr lang="en-US"/>
          </a:p>
        </p:txBody>
      </p:sp>
      <p:sp>
        <p:nvSpPr>
          <p:cNvPr id="717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7175" name="Rectangle 7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2"/>
          <p:cNvSpPr>
            <a:spLocks noChangeArrowheads="1"/>
          </p:cNvSpPr>
          <p:nvPr/>
        </p:nvSpPr>
        <p:spPr bwMode="auto">
          <a:xfrm>
            <a:off x="3924458" y="0"/>
            <a:ext cx="3000134" cy="4573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05" tIns="45201" rIns="90405" bIns="45201" anchor="ctr"/>
          <a:lstStyle/>
          <a:p>
            <a:endParaRPr lang="en-US"/>
          </a:p>
        </p:txBody>
      </p:sp>
      <p:sp>
        <p:nvSpPr>
          <p:cNvPr id="152579" name="Rectangle 3"/>
          <p:cNvSpPr>
            <a:spLocks noChangeArrowheads="1"/>
          </p:cNvSpPr>
          <p:nvPr/>
        </p:nvSpPr>
        <p:spPr bwMode="auto">
          <a:xfrm>
            <a:off x="3924458" y="8709217"/>
            <a:ext cx="3000134" cy="45895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1204" tIns="44803" rIns="91204" bIns="44803" anchor="b"/>
          <a:lstStyle/>
          <a:p>
            <a:pPr algn="r" defTabSz="922875"/>
            <a:r>
              <a:rPr lang="en-US" sz="1300" dirty="0"/>
              <a:t>3</a:t>
            </a:r>
          </a:p>
        </p:txBody>
      </p:sp>
      <p:sp>
        <p:nvSpPr>
          <p:cNvPr id="152580" name="Rectangle 4"/>
          <p:cNvSpPr>
            <a:spLocks noChangeArrowheads="1"/>
          </p:cNvSpPr>
          <p:nvPr/>
        </p:nvSpPr>
        <p:spPr bwMode="auto">
          <a:xfrm>
            <a:off x="2" y="8709217"/>
            <a:ext cx="2998567" cy="45895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05" tIns="45201" rIns="90405" bIns="45201" anchor="ctr"/>
          <a:lstStyle/>
          <a:p>
            <a:endParaRPr lang="en-US"/>
          </a:p>
        </p:txBody>
      </p:sp>
      <p:sp>
        <p:nvSpPr>
          <p:cNvPr id="152581" name="Rectangle 5"/>
          <p:cNvSpPr>
            <a:spLocks noChangeArrowheads="1"/>
          </p:cNvSpPr>
          <p:nvPr/>
        </p:nvSpPr>
        <p:spPr bwMode="auto">
          <a:xfrm>
            <a:off x="2" y="0"/>
            <a:ext cx="2998567" cy="4573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05" tIns="45201" rIns="90405" bIns="45201" anchor="ctr"/>
          <a:lstStyle/>
          <a:p>
            <a:endParaRPr lang="en-US"/>
          </a:p>
        </p:txBody>
      </p:sp>
      <p:sp>
        <p:nvSpPr>
          <p:cNvPr id="15258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2583" name="Rectangle 7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2"/>
          <p:cNvSpPr>
            <a:spLocks noChangeArrowheads="1"/>
          </p:cNvSpPr>
          <p:nvPr/>
        </p:nvSpPr>
        <p:spPr bwMode="auto">
          <a:xfrm>
            <a:off x="3924458" y="0"/>
            <a:ext cx="3000134" cy="4573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05" tIns="45201" rIns="90405" bIns="45201" anchor="ctr"/>
          <a:lstStyle/>
          <a:p>
            <a:endParaRPr lang="en-US"/>
          </a:p>
        </p:txBody>
      </p:sp>
      <p:sp>
        <p:nvSpPr>
          <p:cNvPr id="154627" name="Rectangle 3"/>
          <p:cNvSpPr>
            <a:spLocks noChangeArrowheads="1"/>
          </p:cNvSpPr>
          <p:nvPr/>
        </p:nvSpPr>
        <p:spPr bwMode="auto">
          <a:xfrm>
            <a:off x="3924458" y="8709217"/>
            <a:ext cx="3000134" cy="45895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1204" tIns="44803" rIns="91204" bIns="44803" anchor="b"/>
          <a:lstStyle/>
          <a:p>
            <a:pPr algn="r" defTabSz="922875"/>
            <a:r>
              <a:rPr lang="en-US" sz="1300" dirty="0"/>
              <a:t>3</a:t>
            </a:r>
          </a:p>
        </p:txBody>
      </p:sp>
      <p:sp>
        <p:nvSpPr>
          <p:cNvPr id="154628" name="Rectangle 4"/>
          <p:cNvSpPr>
            <a:spLocks noChangeArrowheads="1"/>
          </p:cNvSpPr>
          <p:nvPr/>
        </p:nvSpPr>
        <p:spPr bwMode="auto">
          <a:xfrm>
            <a:off x="2" y="8709217"/>
            <a:ext cx="2998567" cy="45895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05" tIns="45201" rIns="90405" bIns="45201" anchor="ctr"/>
          <a:lstStyle/>
          <a:p>
            <a:endParaRPr lang="en-US"/>
          </a:p>
        </p:txBody>
      </p:sp>
      <p:sp>
        <p:nvSpPr>
          <p:cNvPr id="154629" name="Rectangle 5"/>
          <p:cNvSpPr>
            <a:spLocks noChangeArrowheads="1"/>
          </p:cNvSpPr>
          <p:nvPr/>
        </p:nvSpPr>
        <p:spPr bwMode="auto">
          <a:xfrm>
            <a:off x="2" y="0"/>
            <a:ext cx="2998567" cy="4573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05" tIns="45201" rIns="90405" bIns="45201" anchor="ctr"/>
          <a:lstStyle/>
          <a:p>
            <a:endParaRPr lang="en-US"/>
          </a:p>
        </p:txBody>
      </p:sp>
      <p:sp>
        <p:nvSpPr>
          <p:cNvPr id="15463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4631" name="Rectangle 7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2"/>
          <p:cNvSpPr>
            <a:spLocks noChangeArrowheads="1"/>
          </p:cNvSpPr>
          <p:nvPr/>
        </p:nvSpPr>
        <p:spPr bwMode="auto">
          <a:xfrm>
            <a:off x="3924458" y="0"/>
            <a:ext cx="3000134" cy="4573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05" tIns="45201" rIns="90405" bIns="45201" anchor="ctr"/>
          <a:lstStyle/>
          <a:p>
            <a:endParaRPr lang="en-US"/>
          </a:p>
        </p:txBody>
      </p:sp>
      <p:sp>
        <p:nvSpPr>
          <p:cNvPr id="156675" name="Rectangle 3"/>
          <p:cNvSpPr>
            <a:spLocks noChangeArrowheads="1"/>
          </p:cNvSpPr>
          <p:nvPr/>
        </p:nvSpPr>
        <p:spPr bwMode="auto">
          <a:xfrm>
            <a:off x="3924458" y="8709217"/>
            <a:ext cx="3000134" cy="45895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1204" tIns="44803" rIns="91204" bIns="44803" anchor="b"/>
          <a:lstStyle/>
          <a:p>
            <a:pPr algn="r" defTabSz="922875"/>
            <a:r>
              <a:rPr lang="en-US" sz="1300" dirty="0"/>
              <a:t>1</a:t>
            </a:r>
          </a:p>
        </p:txBody>
      </p:sp>
      <p:sp>
        <p:nvSpPr>
          <p:cNvPr id="156676" name="Rectangle 4"/>
          <p:cNvSpPr>
            <a:spLocks noChangeArrowheads="1"/>
          </p:cNvSpPr>
          <p:nvPr/>
        </p:nvSpPr>
        <p:spPr bwMode="auto">
          <a:xfrm>
            <a:off x="2" y="8709217"/>
            <a:ext cx="2998567" cy="45895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05" tIns="45201" rIns="90405" bIns="45201" anchor="ctr"/>
          <a:lstStyle/>
          <a:p>
            <a:endParaRPr lang="en-US"/>
          </a:p>
        </p:txBody>
      </p:sp>
      <p:sp>
        <p:nvSpPr>
          <p:cNvPr id="156677" name="Rectangle 5"/>
          <p:cNvSpPr>
            <a:spLocks noChangeArrowheads="1"/>
          </p:cNvSpPr>
          <p:nvPr/>
        </p:nvSpPr>
        <p:spPr bwMode="auto">
          <a:xfrm>
            <a:off x="2" y="0"/>
            <a:ext cx="2998567" cy="4573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05" tIns="45201" rIns="90405" bIns="45201" anchor="ctr"/>
          <a:lstStyle/>
          <a:p>
            <a:endParaRPr lang="en-US"/>
          </a:p>
        </p:txBody>
      </p:sp>
      <p:sp>
        <p:nvSpPr>
          <p:cNvPr id="15667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6679" name="Rectangle 7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3924458" y="0"/>
            <a:ext cx="3000134" cy="4573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05" tIns="45201" rIns="90405" bIns="45201" anchor="ctr"/>
          <a:lstStyle/>
          <a:p>
            <a:endParaRPr lang="en-US"/>
          </a:p>
        </p:txBody>
      </p:sp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3924458" y="8709217"/>
            <a:ext cx="3000134" cy="45895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1204" tIns="44803" rIns="91204" bIns="44803" anchor="b"/>
          <a:lstStyle/>
          <a:p>
            <a:pPr algn="r" defTabSz="922875"/>
            <a:r>
              <a:rPr lang="en-US" sz="1300" dirty="0"/>
              <a:t>5</a:t>
            </a:r>
          </a:p>
        </p:txBody>
      </p:sp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2" y="8709217"/>
            <a:ext cx="2998567" cy="45895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05" tIns="45201" rIns="90405" bIns="45201" anchor="ctr"/>
          <a:lstStyle/>
          <a:p>
            <a:endParaRPr lang="en-US"/>
          </a:p>
        </p:txBody>
      </p:sp>
      <p:sp>
        <p:nvSpPr>
          <p:cNvPr id="13317" name="Rectangle 5"/>
          <p:cNvSpPr>
            <a:spLocks noChangeArrowheads="1"/>
          </p:cNvSpPr>
          <p:nvPr/>
        </p:nvSpPr>
        <p:spPr bwMode="auto">
          <a:xfrm>
            <a:off x="2" y="0"/>
            <a:ext cx="2998567" cy="4573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05" tIns="45201" rIns="90405" bIns="45201" anchor="ctr"/>
          <a:lstStyle/>
          <a:p>
            <a:endParaRPr lang="en-US"/>
          </a:p>
        </p:txBody>
      </p:sp>
      <p:sp>
        <p:nvSpPr>
          <p:cNvPr id="1331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3319" name="Rectangle 7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65225" y="692150"/>
            <a:ext cx="4598988" cy="3449638"/>
          </a:xfrm>
          <a:ln/>
        </p:spPr>
      </p:sp>
      <p:sp>
        <p:nvSpPr>
          <p:cNvPr id="140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1191" y="4372685"/>
            <a:ext cx="5075945" cy="4140060"/>
          </a:xfrm>
        </p:spPr>
        <p:txBody>
          <a:bodyPr lIns="91918" tIns="45959" rIns="91918" bIns="45959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2"/>
          <p:cNvSpPr>
            <a:spLocks noChangeArrowheads="1"/>
          </p:cNvSpPr>
          <p:nvPr/>
        </p:nvSpPr>
        <p:spPr bwMode="auto">
          <a:xfrm>
            <a:off x="3924458" y="0"/>
            <a:ext cx="3000134" cy="4573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05" tIns="45201" rIns="90405" bIns="45201" anchor="ctr"/>
          <a:lstStyle/>
          <a:p>
            <a:endParaRPr lang="en-US"/>
          </a:p>
        </p:txBody>
      </p:sp>
      <p:sp>
        <p:nvSpPr>
          <p:cNvPr id="150531" name="Rectangle 3"/>
          <p:cNvSpPr>
            <a:spLocks noChangeArrowheads="1"/>
          </p:cNvSpPr>
          <p:nvPr/>
        </p:nvSpPr>
        <p:spPr bwMode="auto">
          <a:xfrm>
            <a:off x="3924458" y="8709217"/>
            <a:ext cx="3000134" cy="45895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1204" tIns="44803" rIns="91204" bIns="44803" anchor="b"/>
          <a:lstStyle/>
          <a:p>
            <a:pPr algn="r" defTabSz="922875"/>
            <a:r>
              <a:rPr lang="en-US" sz="1300" dirty="0"/>
              <a:t>8</a:t>
            </a:r>
          </a:p>
        </p:txBody>
      </p:sp>
      <p:sp>
        <p:nvSpPr>
          <p:cNvPr id="150532" name="Rectangle 4"/>
          <p:cNvSpPr>
            <a:spLocks noChangeArrowheads="1"/>
          </p:cNvSpPr>
          <p:nvPr/>
        </p:nvSpPr>
        <p:spPr bwMode="auto">
          <a:xfrm>
            <a:off x="2" y="8709217"/>
            <a:ext cx="2998567" cy="45895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05" tIns="45201" rIns="90405" bIns="45201" anchor="ctr"/>
          <a:lstStyle/>
          <a:p>
            <a:endParaRPr lang="en-US"/>
          </a:p>
        </p:txBody>
      </p:sp>
      <p:sp>
        <p:nvSpPr>
          <p:cNvPr id="150533" name="Rectangle 5"/>
          <p:cNvSpPr>
            <a:spLocks noChangeArrowheads="1"/>
          </p:cNvSpPr>
          <p:nvPr/>
        </p:nvSpPr>
        <p:spPr bwMode="auto">
          <a:xfrm>
            <a:off x="2" y="0"/>
            <a:ext cx="2998567" cy="4573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05" tIns="45201" rIns="90405" bIns="45201" anchor="ctr"/>
          <a:lstStyle/>
          <a:p>
            <a:endParaRPr lang="en-US"/>
          </a:p>
        </p:txBody>
      </p:sp>
      <p:sp>
        <p:nvSpPr>
          <p:cNvPr id="150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0535" name="Rectangle 7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EC6DFF-6422-4EC9-BC7F-77142854AF20}" type="datetimeFigureOut">
              <a:rPr lang="en-US"/>
              <a:pPr>
                <a:defRPr/>
              </a:pPr>
              <a:t>10/8/2008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82481B-28E3-4980-87AA-303FDB7E1E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F2DDEC-B267-4033-BBDC-7C4CAE0F153A}" type="datetimeFigureOut">
              <a:rPr lang="en-US"/>
              <a:pPr>
                <a:defRPr/>
              </a:pPr>
              <a:t>10/8/2008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E04B1B-9688-4B6C-AFC6-B7BD2B94F74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F3C65D-465C-48CC-B7F1-5D34648C8FB1}" type="datetimeFigureOut">
              <a:rPr lang="en-US"/>
              <a:pPr>
                <a:defRPr/>
              </a:pPr>
              <a:t>10/8/2008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FE6391-7D01-4A44-8C80-8C04DBCEE65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605149-F8E2-4781-A60F-8CE79C6792DE}" type="datetimeFigureOut">
              <a:rPr lang="en-US"/>
              <a:pPr>
                <a:defRPr/>
              </a:pPr>
              <a:t>10/8/2008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EE04E5-D5C2-46AC-A231-886231CECD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796440-AA6A-4615-B036-7DFDDBB7B15D}" type="datetimeFigureOut">
              <a:rPr lang="en-US"/>
              <a:pPr>
                <a:defRPr/>
              </a:pPr>
              <a:t>10/8/2008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8526AD-A6F3-4A72-AFD2-DEBF7A161AA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F1BA44-A687-490A-9126-3FFFA51F3B40}" type="datetimeFigureOut">
              <a:rPr lang="en-US"/>
              <a:pPr>
                <a:defRPr/>
              </a:pPr>
              <a:t>10/8/2008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ADF87A-01C4-4F4E-A5F0-FC25D09B676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7518E1-1994-4A7C-BC39-5603DC1216A4}" type="datetimeFigureOut">
              <a:rPr lang="en-US"/>
              <a:pPr>
                <a:defRPr/>
              </a:pPr>
              <a:t>10/8/2008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C19AE9-C029-4720-9A2A-E281AF2A58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1E3560-004F-4BA0-A093-B9A20E8F49FD}" type="datetimeFigureOut">
              <a:rPr lang="en-US"/>
              <a:pPr>
                <a:defRPr/>
              </a:pPr>
              <a:t>10/8/2008</a:t>
            </a:fld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C2B350-73EF-4224-B882-7D578B3C2CD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FD6134-6876-4DD2-B46F-82595FDF8438}" type="datetimeFigureOut">
              <a:rPr lang="en-US"/>
              <a:pPr>
                <a:defRPr/>
              </a:pPr>
              <a:t>10/8/2008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6837DC-E4FC-41AF-808F-D92CFBF38BB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E05897-0B75-4D98-BA0C-86B64441331F}" type="datetimeFigureOut">
              <a:rPr lang="en-US"/>
              <a:pPr>
                <a:defRPr/>
              </a:pPr>
              <a:t>10/8/2008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FA0D8E-EAFC-4BDB-A2FB-1E764195D7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B2E1A2-A70D-40C1-A438-2C6568B0A5B0}" type="datetimeFigureOut">
              <a:rPr lang="en-US"/>
              <a:pPr>
                <a:defRPr/>
              </a:pPr>
              <a:t>10/8/2008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8C5A97-6BE6-4CCC-B8F6-BB7518B33A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CEE763-1232-455F-A2F5-870872B4F90D}" type="datetimeFigureOut">
              <a:rPr lang="en-US"/>
              <a:pPr>
                <a:defRPr/>
              </a:pPr>
              <a:t>10/8/2008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6E166C-B65E-4824-9A05-95E2D98F13D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253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/>
            </a:lvl1pPr>
          </a:lstStyle>
          <a:p>
            <a:pPr>
              <a:defRPr/>
            </a:pPr>
            <a:fld id="{CC510A65-68A3-4CEA-A451-C0881CE059B1}" type="datetimeFigureOut">
              <a:rPr lang="en-US"/>
              <a:pPr>
                <a:defRPr/>
              </a:pPr>
              <a:t>10/8/2008</a:t>
            </a:fld>
            <a:endParaRPr lang="en-US"/>
          </a:p>
        </p:txBody>
      </p:sp>
      <p:sp>
        <p:nvSpPr>
          <p:cNvPr id="2253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/>
            </a:lvl1pPr>
          </a:lstStyle>
          <a:p>
            <a:pPr>
              <a:defRPr/>
            </a:pPr>
            <a:fld id="{05F4CE3A-9222-4CAC-81AC-2CC55A98868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as.com/index.html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 descr="50%"/>
          <p:cNvSpPr>
            <a:spLocks noChangeArrowheads="1"/>
          </p:cNvSpPr>
          <p:nvPr/>
        </p:nvSpPr>
        <p:spPr bwMode="auto">
          <a:xfrm>
            <a:off x="0" y="976184"/>
            <a:ext cx="9144000" cy="2631989"/>
          </a:xfrm>
          <a:prstGeom prst="rect">
            <a:avLst/>
          </a:prstGeom>
          <a:pattFill prst="pct50">
            <a:fgClr>
              <a:srgbClr val="FFFF00">
                <a:alpha val="50195"/>
              </a:srgbClr>
            </a:fgClr>
            <a:bgClr>
              <a:srgbClr val="FFFFFF">
                <a:alpha val="50195"/>
              </a:srgbClr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>
              <a:latin typeface="Arial" charset="0"/>
            </a:endParaRPr>
          </a:p>
        </p:txBody>
      </p:sp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272137" y="1073964"/>
            <a:ext cx="859972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000" u="sng" dirty="0">
                <a:latin typeface="Arial" charset="0"/>
              </a:rPr>
              <a:t>Part I: Strategy </a:t>
            </a:r>
            <a:r>
              <a:rPr lang="en-US" sz="2000" u="sng" dirty="0" smtClean="0">
                <a:latin typeface="Arial" charset="0"/>
              </a:rPr>
              <a:t>&amp; Profitability: </a:t>
            </a:r>
            <a:r>
              <a:rPr lang="en-US" sz="2000" u="sng" dirty="0">
                <a:latin typeface="Arial" charset="0"/>
              </a:rPr>
              <a:t>Analytical Frameworks and Diagnostic Tools</a:t>
            </a:r>
            <a:endParaRPr lang="en-US" sz="2000" dirty="0">
              <a:latin typeface="Arial" charset="0"/>
            </a:endParaRPr>
          </a:p>
        </p:txBody>
      </p:sp>
      <p:sp>
        <p:nvSpPr>
          <p:cNvPr id="16391" name="Text Box 7"/>
          <p:cNvSpPr txBox="1">
            <a:spLocks noChangeArrowheads="1"/>
          </p:cNvSpPr>
          <p:nvPr/>
        </p:nvSpPr>
        <p:spPr bwMode="auto">
          <a:xfrm>
            <a:off x="470586" y="2041094"/>
            <a:ext cx="466050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 sz="2000" dirty="0">
                <a:latin typeface="Arial" charset="0"/>
              </a:rPr>
              <a:t>  Industry </a:t>
            </a:r>
            <a:r>
              <a:rPr lang="en-US" sz="2000" dirty="0" smtClean="0">
                <a:latin typeface="Arial" charset="0"/>
              </a:rPr>
              <a:t>Profitability </a:t>
            </a:r>
            <a:r>
              <a:rPr lang="en-US" sz="2000" dirty="0">
                <a:solidFill>
                  <a:schemeClr val="accent2"/>
                </a:solidFill>
                <a:latin typeface="Arial" charset="0"/>
              </a:rPr>
              <a:t>– Boeing / Airbus</a:t>
            </a:r>
          </a:p>
        </p:txBody>
      </p:sp>
      <p:sp>
        <p:nvSpPr>
          <p:cNvPr id="16392" name="Text Box 8"/>
          <p:cNvSpPr txBox="1">
            <a:spLocks noChangeArrowheads="1"/>
          </p:cNvSpPr>
          <p:nvPr/>
        </p:nvSpPr>
        <p:spPr bwMode="auto">
          <a:xfrm>
            <a:off x="470586" y="2564969"/>
            <a:ext cx="587237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 sz="2000" dirty="0">
                <a:latin typeface="Arial" charset="0"/>
              </a:rPr>
              <a:t>  </a:t>
            </a:r>
            <a:r>
              <a:rPr lang="en-US" sz="2000" dirty="0" smtClean="0">
                <a:latin typeface="Arial" charset="0"/>
              </a:rPr>
              <a:t>Competitive Advantage </a:t>
            </a:r>
            <a:r>
              <a:rPr lang="en-US" sz="2000" dirty="0" smtClean="0">
                <a:solidFill>
                  <a:schemeClr val="accent2"/>
                </a:solidFill>
                <a:latin typeface="Arial" charset="0"/>
              </a:rPr>
              <a:t>– </a:t>
            </a:r>
            <a:r>
              <a:rPr lang="en-US" sz="2000" dirty="0">
                <a:solidFill>
                  <a:schemeClr val="accent2"/>
                </a:solidFill>
                <a:latin typeface="Arial" charset="0"/>
              </a:rPr>
              <a:t>Enterprise Rent-A-Car</a:t>
            </a:r>
          </a:p>
        </p:txBody>
      </p:sp>
      <p:sp>
        <p:nvSpPr>
          <p:cNvPr id="16393" name="Rectangle 9" descr="50%"/>
          <p:cNvSpPr>
            <a:spLocks noChangeArrowheads="1"/>
          </p:cNvSpPr>
          <p:nvPr/>
        </p:nvSpPr>
        <p:spPr bwMode="auto">
          <a:xfrm>
            <a:off x="0" y="3744098"/>
            <a:ext cx="9144000" cy="3028178"/>
          </a:xfrm>
          <a:prstGeom prst="rect">
            <a:avLst/>
          </a:prstGeom>
          <a:pattFill prst="pct50">
            <a:fgClr>
              <a:srgbClr val="FF9900">
                <a:alpha val="39999"/>
              </a:srgbClr>
            </a:fgClr>
            <a:bgClr>
              <a:srgbClr val="FFFFFF">
                <a:alpha val="39999"/>
              </a:srgbClr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>
              <a:latin typeface="Arial" charset="0"/>
            </a:endParaRPr>
          </a:p>
        </p:txBody>
      </p:sp>
      <p:sp>
        <p:nvSpPr>
          <p:cNvPr id="16394" name="Text Box 10"/>
          <p:cNvSpPr txBox="1">
            <a:spLocks noChangeArrowheads="1"/>
          </p:cNvSpPr>
          <p:nvPr/>
        </p:nvSpPr>
        <p:spPr bwMode="auto">
          <a:xfrm>
            <a:off x="30163" y="3845435"/>
            <a:ext cx="90820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000" u="sng" dirty="0">
                <a:latin typeface="Arial" charset="0"/>
              </a:rPr>
              <a:t>Part II: Strategy Formulation: Economic Fundamentals for Successful Initiatives</a:t>
            </a:r>
            <a:endParaRPr lang="en-US" sz="2000" dirty="0">
              <a:latin typeface="Arial" charset="0"/>
            </a:endParaRPr>
          </a:p>
        </p:txBody>
      </p:sp>
      <p:sp>
        <p:nvSpPr>
          <p:cNvPr id="16395" name="Text Box 11"/>
          <p:cNvSpPr txBox="1">
            <a:spLocks noChangeArrowheads="1"/>
          </p:cNvSpPr>
          <p:nvPr/>
        </p:nvSpPr>
        <p:spPr bwMode="auto">
          <a:xfrm>
            <a:off x="470586" y="3093950"/>
            <a:ext cx="289694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 sz="2000" dirty="0" smtClean="0">
                <a:latin typeface="Arial" charset="0"/>
              </a:rPr>
              <a:t>  Sustainability </a:t>
            </a:r>
            <a:r>
              <a:rPr lang="en-US" sz="2000" dirty="0">
                <a:solidFill>
                  <a:schemeClr val="accent2"/>
                </a:solidFill>
                <a:latin typeface="Arial" charset="0"/>
              </a:rPr>
              <a:t>– </a:t>
            </a:r>
            <a:r>
              <a:rPr lang="en-US" sz="2000" dirty="0" smtClean="0">
                <a:solidFill>
                  <a:schemeClr val="accent2"/>
                </a:solidFill>
                <a:latin typeface="Arial" charset="0"/>
              </a:rPr>
              <a:t>Nucor</a:t>
            </a:r>
            <a:endParaRPr lang="en-US" sz="2000" dirty="0">
              <a:solidFill>
                <a:schemeClr val="accent2"/>
              </a:solidFill>
              <a:latin typeface="Arial" charset="0"/>
            </a:endParaRPr>
          </a:p>
        </p:txBody>
      </p:sp>
      <p:sp>
        <p:nvSpPr>
          <p:cNvPr id="16396" name="Text Box 12"/>
          <p:cNvSpPr txBox="1">
            <a:spLocks noChangeArrowheads="1"/>
          </p:cNvSpPr>
          <p:nvPr/>
        </p:nvSpPr>
        <p:spPr bwMode="auto">
          <a:xfrm>
            <a:off x="470586" y="4760218"/>
            <a:ext cx="85693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 sz="2000" dirty="0">
                <a:latin typeface="Arial" charset="0"/>
              </a:rPr>
              <a:t>  Strategic Positioning for Competitive Advantage </a:t>
            </a:r>
            <a:r>
              <a:rPr lang="en-US" sz="2000" dirty="0">
                <a:solidFill>
                  <a:schemeClr val="accent2"/>
                </a:solidFill>
                <a:latin typeface="Arial" charset="0"/>
              </a:rPr>
              <a:t>– </a:t>
            </a:r>
            <a:r>
              <a:rPr lang="en-US" sz="2000" dirty="0" err="1">
                <a:solidFill>
                  <a:schemeClr val="accent2"/>
                </a:solidFill>
                <a:latin typeface="Arial" charset="0"/>
              </a:rPr>
              <a:t>Supermercados</a:t>
            </a:r>
            <a:r>
              <a:rPr lang="en-US" sz="2000" dirty="0">
                <a:solidFill>
                  <a:schemeClr val="accent2"/>
                </a:solidFill>
                <a:latin typeface="Arial" charset="0"/>
              </a:rPr>
              <a:t> Disco</a:t>
            </a:r>
          </a:p>
        </p:txBody>
      </p:sp>
      <p:sp>
        <p:nvSpPr>
          <p:cNvPr id="16397" name="Text Box 13"/>
          <p:cNvSpPr txBox="1">
            <a:spLocks noChangeArrowheads="1"/>
          </p:cNvSpPr>
          <p:nvPr/>
        </p:nvSpPr>
        <p:spPr bwMode="auto">
          <a:xfrm>
            <a:off x="470586" y="6264275"/>
            <a:ext cx="746871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 sz="2000" dirty="0">
                <a:latin typeface="Arial" charset="0"/>
              </a:rPr>
              <a:t>  </a:t>
            </a:r>
            <a:r>
              <a:rPr lang="en-US" sz="2000" dirty="0" smtClean="0">
                <a:latin typeface="Arial" charset="0"/>
              </a:rPr>
              <a:t>Strategy and Change </a:t>
            </a:r>
            <a:r>
              <a:rPr lang="en-US" sz="2000" dirty="0" smtClean="0">
                <a:solidFill>
                  <a:schemeClr val="accent2"/>
                </a:solidFill>
                <a:latin typeface="Arial" charset="0"/>
              </a:rPr>
              <a:t>– Financial Planning / Services Industry</a:t>
            </a:r>
            <a:r>
              <a:rPr lang="en-US" sz="2000" dirty="0" smtClean="0">
                <a:latin typeface="Arial" charset="0"/>
              </a:rPr>
              <a:t> </a:t>
            </a:r>
            <a:endParaRPr lang="en-US" sz="2000" dirty="0">
              <a:latin typeface="Arial" charset="0"/>
            </a:endParaRPr>
          </a:p>
        </p:txBody>
      </p:sp>
      <p:sp>
        <p:nvSpPr>
          <p:cNvPr id="16398" name="Text Box 14"/>
          <p:cNvSpPr txBox="1">
            <a:spLocks noChangeArrowheads="1"/>
          </p:cNvSpPr>
          <p:nvPr/>
        </p:nvSpPr>
        <p:spPr bwMode="auto">
          <a:xfrm>
            <a:off x="1597025" y="624840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endParaRPr lang="en-US">
              <a:latin typeface="Arial" charset="0"/>
            </a:endParaRPr>
          </a:p>
        </p:txBody>
      </p:sp>
      <p:sp>
        <p:nvSpPr>
          <p:cNvPr id="16399" name="Text Box 15"/>
          <p:cNvSpPr txBox="1">
            <a:spLocks noChangeArrowheads="1"/>
          </p:cNvSpPr>
          <p:nvPr/>
        </p:nvSpPr>
        <p:spPr bwMode="auto">
          <a:xfrm>
            <a:off x="470586" y="4286672"/>
            <a:ext cx="482119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 sz="2000" dirty="0" smtClean="0">
                <a:latin typeface="Arial" charset="0"/>
              </a:rPr>
              <a:t>  Game Theory and Added Value </a:t>
            </a:r>
            <a:r>
              <a:rPr lang="en-US" sz="2000" dirty="0">
                <a:solidFill>
                  <a:schemeClr val="accent2"/>
                </a:solidFill>
                <a:latin typeface="Arial" charset="0"/>
              </a:rPr>
              <a:t>– </a:t>
            </a:r>
            <a:r>
              <a:rPr lang="en-US" sz="2000" dirty="0" smtClean="0">
                <a:solidFill>
                  <a:schemeClr val="accent2"/>
                </a:solidFill>
                <a:latin typeface="Arial" charset="0"/>
              </a:rPr>
              <a:t>Intel</a:t>
            </a:r>
            <a:r>
              <a:rPr lang="en-US" sz="2000" dirty="0" smtClean="0">
                <a:latin typeface="Arial" charset="0"/>
              </a:rPr>
              <a:t> </a:t>
            </a:r>
            <a:endParaRPr lang="en-US" sz="2000" dirty="0">
              <a:latin typeface="Arial" charset="0"/>
            </a:endParaRPr>
          </a:p>
        </p:txBody>
      </p:sp>
      <p:sp>
        <p:nvSpPr>
          <p:cNvPr id="16400" name="Text Box 16"/>
          <p:cNvSpPr txBox="1">
            <a:spLocks noChangeArrowheads="1"/>
          </p:cNvSpPr>
          <p:nvPr/>
        </p:nvSpPr>
        <p:spPr bwMode="auto">
          <a:xfrm>
            <a:off x="470586" y="1526744"/>
            <a:ext cx="76612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 sz="2000" dirty="0">
                <a:latin typeface="Arial" charset="0"/>
              </a:rPr>
              <a:t>  Economics &amp; Strategy:  An Introduction </a:t>
            </a:r>
            <a:r>
              <a:rPr lang="en-US" sz="2000" dirty="0">
                <a:solidFill>
                  <a:schemeClr val="accent2"/>
                </a:solidFill>
                <a:latin typeface="Arial" charset="0"/>
              </a:rPr>
              <a:t>– Performance Indicator</a:t>
            </a:r>
          </a:p>
        </p:txBody>
      </p:sp>
      <p:sp>
        <p:nvSpPr>
          <p:cNvPr id="16401" name="Text Box 17"/>
          <p:cNvSpPr txBox="1">
            <a:spLocks noChangeArrowheads="1"/>
          </p:cNvSpPr>
          <p:nvPr/>
        </p:nvSpPr>
        <p:spPr bwMode="auto">
          <a:xfrm>
            <a:off x="470586" y="5776442"/>
            <a:ext cx="495706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 sz="2000" dirty="0">
                <a:latin typeface="Arial" charset="0"/>
              </a:rPr>
              <a:t>  Vertical </a:t>
            </a:r>
            <a:r>
              <a:rPr lang="en-US" sz="2000" dirty="0" smtClean="0">
                <a:latin typeface="Arial" charset="0"/>
              </a:rPr>
              <a:t>Integration </a:t>
            </a:r>
            <a:r>
              <a:rPr lang="en-US" sz="2000" dirty="0" smtClean="0">
                <a:solidFill>
                  <a:schemeClr val="accent2"/>
                </a:solidFill>
                <a:latin typeface="Arial" charset="0"/>
              </a:rPr>
              <a:t>– Soft Drink Bottlers</a:t>
            </a:r>
            <a:r>
              <a:rPr lang="en-US" sz="2000" dirty="0" smtClean="0">
                <a:latin typeface="Arial" charset="0"/>
              </a:rPr>
              <a:t> </a:t>
            </a:r>
            <a:endParaRPr lang="en-US" sz="2000" dirty="0">
              <a:latin typeface="Arial" charset="0"/>
            </a:endParaRPr>
          </a:p>
        </p:txBody>
      </p:sp>
      <p:sp>
        <p:nvSpPr>
          <p:cNvPr id="18" name="Text Box 17"/>
          <p:cNvSpPr txBox="1">
            <a:spLocks noChangeArrowheads="1"/>
          </p:cNvSpPr>
          <p:nvPr/>
        </p:nvSpPr>
        <p:spPr bwMode="auto">
          <a:xfrm>
            <a:off x="474702" y="5249207"/>
            <a:ext cx="430598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 sz="2000" dirty="0">
                <a:latin typeface="Arial" charset="0"/>
              </a:rPr>
              <a:t>  </a:t>
            </a:r>
            <a:r>
              <a:rPr lang="en-US" sz="2000" dirty="0" smtClean="0">
                <a:latin typeface="Arial" charset="0"/>
              </a:rPr>
              <a:t>Synergy and </a:t>
            </a:r>
            <a:r>
              <a:rPr lang="en-US" sz="2000" dirty="0">
                <a:latin typeface="Arial" charset="0"/>
              </a:rPr>
              <a:t>Firm Scope </a:t>
            </a:r>
            <a:r>
              <a:rPr lang="en-US" sz="2000" dirty="0">
                <a:solidFill>
                  <a:schemeClr val="accent2"/>
                </a:solidFill>
                <a:latin typeface="Arial" charset="0"/>
              </a:rPr>
              <a:t>– </a:t>
            </a:r>
            <a:r>
              <a:rPr lang="en-US" sz="2000" dirty="0" smtClean="0">
                <a:solidFill>
                  <a:schemeClr val="accent2"/>
                </a:solidFill>
                <a:latin typeface="Arial" charset="0"/>
              </a:rPr>
              <a:t>Disney</a:t>
            </a:r>
            <a:endParaRPr lang="en-US" sz="2000" dirty="0">
              <a:latin typeface="Arial" charset="0"/>
            </a:endParaRPr>
          </a:p>
        </p:txBody>
      </p:sp>
      <p:sp>
        <p:nvSpPr>
          <p:cNvPr id="19" name="Rectangle 3"/>
          <p:cNvSpPr>
            <a:spLocks noChangeArrowheads="1"/>
          </p:cNvSpPr>
          <p:nvPr/>
        </p:nvSpPr>
        <p:spPr bwMode="auto">
          <a:xfrm>
            <a:off x="0" y="170676"/>
            <a:ext cx="9144000" cy="685800"/>
          </a:xfrm>
          <a:prstGeom prst="rect">
            <a:avLst/>
          </a:prstGeom>
          <a:solidFill>
            <a:schemeClr val="accent5">
              <a:lumMod val="75000"/>
              <a:alpha val="30196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20" name="Text Box 4"/>
          <p:cNvSpPr txBox="1">
            <a:spLocks noChangeArrowheads="1"/>
          </p:cNvSpPr>
          <p:nvPr/>
        </p:nvSpPr>
        <p:spPr bwMode="auto">
          <a:xfrm>
            <a:off x="3100283" y="248121"/>
            <a:ext cx="294343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800" dirty="0" smtClean="0">
                <a:latin typeface="Arial" charset="0"/>
              </a:rPr>
              <a:t>Course Overview</a:t>
            </a:r>
            <a:endParaRPr lang="en-US" dirty="0">
              <a:latin typeface="Arial" charset="0"/>
            </a:endParaRPr>
          </a:p>
        </p:txBody>
      </p:sp>
      <p:sp>
        <p:nvSpPr>
          <p:cNvPr id="21" name="Rectangle 20"/>
          <p:cNvSpPr/>
          <p:nvPr/>
        </p:nvSpPr>
        <p:spPr bwMode="auto">
          <a:xfrm>
            <a:off x="399495" y="2498714"/>
            <a:ext cx="6100159" cy="506028"/>
          </a:xfrm>
          <a:prstGeom prst="rect">
            <a:avLst/>
          </a:prstGeom>
          <a:noFill/>
          <a:ln w="9525" cap="flat" cmpd="sng" algn="ctr">
            <a:solidFill>
              <a:srgbClr val="FF006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1377304"/>
            <a:ext cx="9140825" cy="2712782"/>
          </a:xfrm>
          <a:prstGeom prst="rect">
            <a:avLst/>
          </a:prstGeom>
          <a:solidFill>
            <a:srgbClr val="FFFF99">
              <a:alpha val="50000"/>
            </a:srgb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0" y="4361935"/>
            <a:ext cx="9140825" cy="2298357"/>
          </a:xfrm>
          <a:prstGeom prst="rect">
            <a:avLst/>
          </a:prstGeom>
          <a:solidFill>
            <a:srgbClr val="FFCC99">
              <a:alpha val="39999"/>
            </a:srgb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0" y="304800"/>
            <a:ext cx="9140825" cy="911225"/>
          </a:xfrm>
          <a:prstGeom prst="rect">
            <a:avLst/>
          </a:prstGeom>
          <a:solidFill>
            <a:schemeClr val="accent1">
              <a:alpha val="39999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algn="ctr"/>
            <a:r>
              <a:rPr lang="en-US" sz="32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Competitive Advantage</a:t>
            </a:r>
            <a:endParaRPr lang="en-US" sz="32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103" name="Rectangle 7"/>
          <p:cNvSpPr>
            <a:spLocks noChangeArrowheads="1"/>
          </p:cNvSpPr>
          <p:nvPr/>
        </p:nvSpPr>
        <p:spPr bwMode="auto">
          <a:xfrm>
            <a:off x="226582" y="4385695"/>
            <a:ext cx="3537829" cy="4591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u="sng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Competitive Advantage</a:t>
            </a:r>
            <a:r>
              <a:rPr lang="en-US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:</a:t>
            </a:r>
            <a:endParaRPr lang="en-US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76200" y="2057910"/>
            <a:ext cx="8555038" cy="819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buSzPct val="100000"/>
              <a:buFontTx/>
              <a:buChar char="•"/>
            </a:pPr>
            <a:r>
              <a:rPr lang="en-US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</a:t>
            </a:r>
            <a:r>
              <a:rPr lang="en-US" u="sng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Key Strength</a:t>
            </a:r>
            <a:r>
              <a:rPr lang="en-US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:  Can be used to identify conditions that make </a:t>
            </a:r>
          </a:p>
          <a:p>
            <a:pPr>
              <a:buSzPct val="100000"/>
            </a:pPr>
            <a:r>
              <a:rPr lang="en-US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operating in a particular industry more/less attractive</a:t>
            </a:r>
          </a:p>
        </p:txBody>
      </p:sp>
      <p:sp>
        <p:nvSpPr>
          <p:cNvPr id="4108" name="Rectangle 12"/>
          <p:cNvSpPr>
            <a:spLocks noChangeArrowheads="1"/>
          </p:cNvSpPr>
          <p:nvPr/>
        </p:nvSpPr>
        <p:spPr bwMode="auto">
          <a:xfrm>
            <a:off x="104775" y="3105660"/>
            <a:ext cx="8831263" cy="819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buSzPct val="100000"/>
              <a:buFontTx/>
              <a:buChar char="•"/>
            </a:pPr>
            <a:r>
              <a:rPr lang="en-US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</a:t>
            </a:r>
            <a:r>
              <a:rPr lang="en-US" u="sng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Potential Shortcoming</a:t>
            </a:r>
            <a:r>
              <a:rPr lang="en-US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:  Only indirectly explains within industry</a:t>
            </a:r>
          </a:p>
          <a:p>
            <a:pPr>
              <a:buSzPct val="100000"/>
            </a:pPr>
            <a:r>
              <a:rPr lang="en-US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heterogeneity in firm performance (often considerable)</a:t>
            </a:r>
          </a:p>
        </p:txBody>
      </p:sp>
      <p:sp>
        <p:nvSpPr>
          <p:cNvPr id="4109" name="Rectangle 13"/>
          <p:cNvSpPr>
            <a:spLocks noChangeArrowheads="1"/>
          </p:cNvSpPr>
          <p:nvPr/>
        </p:nvSpPr>
        <p:spPr bwMode="auto">
          <a:xfrm>
            <a:off x="227013" y="1429260"/>
            <a:ext cx="2654300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Industry Analysis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: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1588" y="1373188"/>
            <a:ext cx="9140825" cy="1520825"/>
          </a:xfrm>
          <a:prstGeom prst="rect">
            <a:avLst/>
          </a:prstGeom>
          <a:solidFill>
            <a:srgbClr val="FFFF99">
              <a:alpha val="50000"/>
            </a:srgb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1588" y="3125788"/>
            <a:ext cx="9140825" cy="1520825"/>
          </a:xfrm>
          <a:prstGeom prst="rect">
            <a:avLst/>
          </a:prstGeom>
          <a:solidFill>
            <a:srgbClr val="FFCC99">
              <a:alpha val="39999"/>
            </a:srgb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1588" y="4953000"/>
            <a:ext cx="9140825" cy="1751013"/>
          </a:xfrm>
          <a:prstGeom prst="rect">
            <a:avLst/>
          </a:prstGeom>
          <a:solidFill>
            <a:srgbClr val="99CCFF">
              <a:alpha val="30000"/>
            </a:srgb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152" name="Rectangle 8"/>
          <p:cNvSpPr>
            <a:spLocks noChangeArrowheads="1"/>
          </p:cNvSpPr>
          <p:nvPr/>
        </p:nvSpPr>
        <p:spPr bwMode="auto">
          <a:xfrm>
            <a:off x="230188" y="1449388"/>
            <a:ext cx="2870200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/>
              <a:t> </a:t>
            </a:r>
            <a:r>
              <a:rPr lang="en-US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(Core) Capabilities</a:t>
            </a:r>
            <a:r>
              <a:rPr lang="en-US"/>
              <a:t>:</a:t>
            </a:r>
          </a:p>
        </p:txBody>
      </p:sp>
      <p:sp>
        <p:nvSpPr>
          <p:cNvPr id="6154" name="Rectangle 10"/>
          <p:cNvSpPr>
            <a:spLocks noChangeArrowheads="1"/>
          </p:cNvSpPr>
          <p:nvPr/>
        </p:nvSpPr>
        <p:spPr bwMode="auto">
          <a:xfrm>
            <a:off x="458788" y="5105400"/>
            <a:ext cx="2055812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/>
              <a:t> </a:t>
            </a:r>
            <a:r>
              <a:rPr lang="en-US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Consonance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:</a:t>
            </a:r>
          </a:p>
        </p:txBody>
      </p:sp>
      <p:sp>
        <p:nvSpPr>
          <p:cNvPr id="6157" name="Rectangle 13"/>
          <p:cNvSpPr>
            <a:spLocks noChangeArrowheads="1"/>
          </p:cNvSpPr>
          <p:nvPr/>
        </p:nvSpPr>
        <p:spPr bwMode="auto">
          <a:xfrm>
            <a:off x="458788" y="3201988"/>
            <a:ext cx="1800225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/>
              <a:t> </a:t>
            </a:r>
            <a:r>
              <a:rPr lang="en-US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Resources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:</a:t>
            </a:r>
          </a:p>
        </p:txBody>
      </p:sp>
      <p:sp>
        <p:nvSpPr>
          <p:cNvPr id="14" name="Rectangle 7"/>
          <p:cNvSpPr>
            <a:spLocks noChangeArrowheads="1"/>
          </p:cNvSpPr>
          <p:nvPr/>
        </p:nvSpPr>
        <p:spPr bwMode="auto">
          <a:xfrm>
            <a:off x="0" y="152400"/>
            <a:ext cx="9140825" cy="758825"/>
          </a:xfrm>
          <a:prstGeom prst="rect">
            <a:avLst/>
          </a:prstGeom>
          <a:solidFill>
            <a:schemeClr val="accent1">
              <a:alpha val="39999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algn="ctr"/>
            <a:r>
              <a:rPr lang="en-US" sz="32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Competitive Advantage </a:t>
            </a:r>
            <a:r>
              <a:rPr lang="en-US" sz="3200" dirty="0" smtClean="0">
                <a:latin typeface="Arial Unicode MS" pitchFamily="34" charset="-128"/>
                <a:ea typeface="Arial Unicode MS" pitchFamily="34" charset="-128"/>
                <a:cs typeface="Times New Roman" pitchFamily="18" charset="0"/>
              </a:rPr>
              <a:t>– </a:t>
            </a:r>
            <a:r>
              <a:rPr lang="en-US" sz="3200" dirty="0">
                <a:latin typeface="Arial Unicode MS" pitchFamily="34" charset="-128"/>
                <a:ea typeface="Arial Unicode MS" pitchFamily="34" charset="-128"/>
                <a:cs typeface="Times New Roman" pitchFamily="18" charset="0"/>
              </a:rPr>
              <a:t>Points of Departure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2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1555" name="Rectangle 3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1556" name="Rectangle 4"/>
          <p:cNvSpPr>
            <a:spLocks noChangeArrowheads="1"/>
          </p:cNvSpPr>
          <p:nvPr/>
        </p:nvSpPr>
        <p:spPr bwMode="auto">
          <a:xfrm>
            <a:off x="0" y="1601788"/>
            <a:ext cx="9140825" cy="2513012"/>
          </a:xfrm>
          <a:prstGeom prst="rect">
            <a:avLst/>
          </a:prstGeom>
          <a:solidFill>
            <a:srgbClr val="FFCC99">
              <a:alpha val="39999"/>
            </a:srgb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1558" name="Rectangle 6"/>
          <p:cNvSpPr>
            <a:spLocks noChangeArrowheads="1"/>
          </p:cNvSpPr>
          <p:nvPr/>
        </p:nvSpPr>
        <p:spPr bwMode="auto">
          <a:xfrm>
            <a:off x="0" y="153988"/>
            <a:ext cx="9140825" cy="1216025"/>
          </a:xfrm>
          <a:prstGeom prst="rect">
            <a:avLst/>
          </a:prstGeom>
          <a:solidFill>
            <a:schemeClr val="accent1">
              <a:alpha val="39999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algn="ctr"/>
            <a:r>
              <a:rPr lang="en-US" sz="2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Sources of </a:t>
            </a:r>
            <a:r>
              <a:rPr lang="en-US" sz="28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Competitive </a:t>
            </a:r>
            <a:r>
              <a:rPr lang="en-US" sz="2800" u="sng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Advantage</a:t>
            </a:r>
          </a:p>
          <a:p>
            <a:pPr algn="ctr"/>
            <a:endParaRPr lang="en-US" sz="1400" u="sng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/>
            <a:r>
              <a:rPr lang="en-US" sz="28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What firms do best </a:t>
            </a:r>
            <a:r>
              <a:rPr lang="en-US" sz="2800" i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vs.</a:t>
            </a:r>
            <a:r>
              <a:rPr lang="en-US" sz="28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What firms do better than others</a:t>
            </a:r>
          </a:p>
        </p:txBody>
      </p:sp>
      <p:sp>
        <p:nvSpPr>
          <p:cNvPr id="151566" name="Rectangle 14"/>
          <p:cNvSpPr>
            <a:spLocks noChangeArrowheads="1"/>
          </p:cNvSpPr>
          <p:nvPr/>
        </p:nvSpPr>
        <p:spPr bwMode="auto">
          <a:xfrm>
            <a:off x="119063" y="1677988"/>
            <a:ext cx="5595937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/>
              <a:t>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1.  </a:t>
            </a:r>
            <a:r>
              <a:rPr lang="en-US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Cost-Based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Competitive Advantage: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2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3603" name="Rectangle 3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3604" name="Rectangle 4"/>
          <p:cNvSpPr>
            <a:spLocks noChangeArrowheads="1"/>
          </p:cNvSpPr>
          <p:nvPr/>
        </p:nvSpPr>
        <p:spPr bwMode="auto">
          <a:xfrm>
            <a:off x="0" y="1601788"/>
            <a:ext cx="9140825" cy="2589212"/>
          </a:xfrm>
          <a:prstGeom prst="rect">
            <a:avLst/>
          </a:prstGeom>
          <a:solidFill>
            <a:srgbClr val="FFCC99">
              <a:alpha val="39999"/>
            </a:srgb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3607" name="Rectangle 7"/>
          <p:cNvSpPr>
            <a:spLocks noChangeArrowheads="1"/>
          </p:cNvSpPr>
          <p:nvPr/>
        </p:nvSpPr>
        <p:spPr bwMode="auto">
          <a:xfrm>
            <a:off x="119063" y="1677988"/>
            <a:ext cx="6851650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/>
              <a:t>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2.  </a:t>
            </a:r>
            <a:r>
              <a:rPr lang="en-US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Differentiation-Based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Competitive Advantage:</a:t>
            </a: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0" y="153988"/>
            <a:ext cx="9140825" cy="1216025"/>
          </a:xfrm>
          <a:prstGeom prst="rect">
            <a:avLst/>
          </a:prstGeom>
          <a:solidFill>
            <a:schemeClr val="accent1">
              <a:alpha val="39999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algn="ctr"/>
            <a:r>
              <a:rPr lang="en-US" sz="2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Sources of </a:t>
            </a:r>
            <a:r>
              <a:rPr lang="en-US" sz="28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Competitive </a:t>
            </a:r>
            <a:r>
              <a:rPr lang="en-US" sz="2800" u="sng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Advantage</a:t>
            </a:r>
          </a:p>
          <a:p>
            <a:pPr algn="ctr"/>
            <a:endParaRPr lang="en-US" sz="1400" u="sng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/>
            <a:r>
              <a:rPr lang="en-US" sz="28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What firms do best </a:t>
            </a:r>
            <a:r>
              <a:rPr lang="en-US" sz="2800" i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vs.</a:t>
            </a:r>
            <a:r>
              <a:rPr lang="en-US" sz="28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What firms do better than others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Rectangle 2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5651" name="Rectangle 3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5652" name="Rectangle 4"/>
          <p:cNvSpPr>
            <a:spLocks noChangeArrowheads="1"/>
          </p:cNvSpPr>
          <p:nvPr/>
        </p:nvSpPr>
        <p:spPr bwMode="auto">
          <a:xfrm>
            <a:off x="0" y="1373188"/>
            <a:ext cx="9140825" cy="3884612"/>
          </a:xfrm>
          <a:prstGeom prst="rect">
            <a:avLst/>
          </a:prstGeom>
          <a:solidFill>
            <a:srgbClr val="FFFF99">
              <a:alpha val="50000"/>
            </a:srgb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5653" name="Rectangle 5"/>
          <p:cNvSpPr>
            <a:spLocks noChangeArrowheads="1"/>
          </p:cNvSpPr>
          <p:nvPr/>
        </p:nvSpPr>
        <p:spPr bwMode="auto">
          <a:xfrm>
            <a:off x="0" y="231775"/>
            <a:ext cx="9140825" cy="911225"/>
          </a:xfrm>
          <a:prstGeom prst="rect">
            <a:avLst/>
          </a:prstGeom>
          <a:solidFill>
            <a:schemeClr val="accent1">
              <a:alpha val="39999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algn="ctr"/>
            <a:r>
              <a:rPr lang="en-US" sz="32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Core Capabilities</a:t>
            </a:r>
          </a:p>
        </p:txBody>
      </p:sp>
      <p:sp>
        <p:nvSpPr>
          <p:cNvPr id="155654" name="Rectangle 6"/>
          <p:cNvSpPr>
            <a:spLocks noChangeArrowheads="1"/>
          </p:cNvSpPr>
          <p:nvPr/>
        </p:nvSpPr>
        <p:spPr bwMode="auto">
          <a:xfrm>
            <a:off x="0" y="2152650"/>
            <a:ext cx="8816975" cy="819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buSzPct val="100000"/>
              <a:buFontTx/>
              <a:buChar char="•"/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</a:t>
            </a:r>
            <a:r>
              <a:rPr lang="en-US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Technical skills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:  superior and valuable ability in operations for</a:t>
            </a:r>
          </a:p>
          <a:p>
            <a:pPr>
              <a:buSzPct val="100000"/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specific parts (or all) of the firm’s activities</a:t>
            </a:r>
          </a:p>
        </p:txBody>
      </p:sp>
      <p:sp>
        <p:nvSpPr>
          <p:cNvPr id="155655" name="Rectangle 7"/>
          <p:cNvSpPr>
            <a:spLocks noChangeArrowheads="1"/>
          </p:cNvSpPr>
          <p:nvPr/>
        </p:nvSpPr>
        <p:spPr bwMode="auto">
          <a:xfrm>
            <a:off x="0" y="4343400"/>
            <a:ext cx="8916988" cy="819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buSzPct val="100000"/>
              <a:buFontTx/>
              <a:buChar char="•"/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</a:t>
            </a:r>
            <a:r>
              <a:rPr lang="en-US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Growth-enabling skills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:  special ability to recognize new market</a:t>
            </a:r>
          </a:p>
          <a:p>
            <a:pPr>
              <a:buSzPct val="100000"/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opportunities and expand the firm’s activities</a:t>
            </a:r>
          </a:p>
        </p:txBody>
      </p:sp>
      <p:sp>
        <p:nvSpPr>
          <p:cNvPr id="155656" name="Rectangle 8"/>
          <p:cNvSpPr>
            <a:spLocks noChangeArrowheads="1"/>
          </p:cNvSpPr>
          <p:nvPr/>
        </p:nvSpPr>
        <p:spPr bwMode="auto">
          <a:xfrm>
            <a:off x="227013" y="1524000"/>
            <a:ext cx="1689100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Examples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:</a:t>
            </a:r>
          </a:p>
        </p:txBody>
      </p:sp>
      <p:sp>
        <p:nvSpPr>
          <p:cNvPr id="155657" name="Rectangle 9"/>
          <p:cNvSpPr>
            <a:spLocks noChangeArrowheads="1"/>
          </p:cNvSpPr>
          <p:nvPr/>
        </p:nvSpPr>
        <p:spPr bwMode="auto">
          <a:xfrm>
            <a:off x="0" y="3276600"/>
            <a:ext cx="8337550" cy="819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buSzPct val="100000"/>
              <a:buFontTx/>
              <a:buChar char="•"/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</a:t>
            </a:r>
            <a:r>
              <a:rPr lang="en-US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Marketing skills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:  unique ability to make your firm’s product</a:t>
            </a:r>
          </a:p>
          <a:p>
            <a:pPr lvl="1">
              <a:buSzPct val="100000"/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offerings more attractive to customers </a:t>
            </a:r>
          </a:p>
        </p:txBody>
      </p:sp>
      <p:sp>
        <p:nvSpPr>
          <p:cNvPr id="155658" name="Rectangle 10"/>
          <p:cNvSpPr>
            <a:spLocks noChangeArrowheads="1"/>
          </p:cNvSpPr>
          <p:nvPr/>
        </p:nvSpPr>
        <p:spPr bwMode="auto">
          <a:xfrm>
            <a:off x="0" y="5562600"/>
            <a:ext cx="9140825" cy="1143000"/>
          </a:xfrm>
          <a:prstGeom prst="rect">
            <a:avLst/>
          </a:prstGeom>
          <a:solidFill>
            <a:srgbClr val="FFCC99">
              <a:alpha val="39999"/>
            </a:srgb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5659" name="Rectangle 11"/>
          <p:cNvSpPr>
            <a:spLocks noChangeArrowheads="1"/>
          </p:cNvSpPr>
          <p:nvPr/>
        </p:nvSpPr>
        <p:spPr bwMode="auto">
          <a:xfrm>
            <a:off x="152400" y="5734050"/>
            <a:ext cx="8759825" cy="819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>
              <a:buSzPct val="100000"/>
              <a:buFontTx/>
              <a:buChar char="•"/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</a:t>
            </a:r>
            <a:r>
              <a:rPr lang="en-US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Goal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:  To the extent capabilities are </a:t>
            </a:r>
            <a:r>
              <a:rPr lang="en-US" i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leveragable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, as well as </a:t>
            </a:r>
          </a:p>
          <a:p>
            <a:pPr>
              <a:buSzPct val="100000"/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valuable, they can help form the basis for new initiatives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0" y="152400"/>
            <a:ext cx="9140825" cy="836613"/>
          </a:xfrm>
          <a:prstGeom prst="rect">
            <a:avLst/>
          </a:prstGeom>
          <a:solidFill>
            <a:schemeClr val="accent1">
              <a:alpha val="39999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algn="ctr"/>
            <a:r>
              <a:rPr lang="en-US" sz="32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Resources: What makes a Capability?</a:t>
            </a:r>
          </a:p>
        </p:txBody>
      </p:sp>
      <p:sp>
        <p:nvSpPr>
          <p:cNvPr id="12300" name="Rectangle 12" descr="50%"/>
          <p:cNvSpPr>
            <a:spLocks noChangeArrowheads="1"/>
          </p:cNvSpPr>
          <p:nvPr/>
        </p:nvSpPr>
        <p:spPr bwMode="auto">
          <a:xfrm>
            <a:off x="0" y="1143000"/>
            <a:ext cx="9140825" cy="2667000"/>
          </a:xfrm>
          <a:prstGeom prst="rect">
            <a:avLst/>
          </a:prstGeom>
          <a:pattFill prst="pct50">
            <a:fgClr>
              <a:srgbClr val="FFFF00">
                <a:alpha val="50000"/>
              </a:srgbClr>
            </a:fgClr>
            <a:bgClr>
              <a:srgbClr val="FFFFFF">
                <a:alpha val="50000"/>
              </a:srgbClr>
            </a:bgClr>
          </a:patt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301" name="Rectangle 13"/>
          <p:cNvSpPr>
            <a:spLocks noChangeArrowheads="1"/>
          </p:cNvSpPr>
          <p:nvPr/>
        </p:nvSpPr>
        <p:spPr bwMode="auto">
          <a:xfrm>
            <a:off x="76200" y="1771650"/>
            <a:ext cx="9024938" cy="819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buSzPct val="100000"/>
              <a:buFontTx/>
              <a:buChar char="•"/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</a:t>
            </a:r>
            <a:r>
              <a:rPr lang="en-US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Physical assets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:  particular infrastructure, plant/equipment, </a:t>
            </a:r>
          </a:p>
          <a:p>
            <a:pPr>
              <a:buSzPct val="100000"/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location, etc. that may contribute to an activity’s profitability</a:t>
            </a:r>
          </a:p>
        </p:txBody>
      </p:sp>
      <p:sp>
        <p:nvSpPr>
          <p:cNvPr id="12302" name="Rectangle 14"/>
          <p:cNvSpPr>
            <a:spLocks noChangeArrowheads="1"/>
          </p:cNvSpPr>
          <p:nvPr/>
        </p:nvSpPr>
        <p:spPr bwMode="auto">
          <a:xfrm>
            <a:off x="104775" y="2838450"/>
            <a:ext cx="8135938" cy="819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buSzPct val="100000"/>
              <a:buFontTx/>
              <a:buChar char="•"/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</a:t>
            </a:r>
            <a:r>
              <a:rPr lang="en-US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Intangible assets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:  brand, reputation, experience, people/</a:t>
            </a:r>
          </a:p>
          <a:p>
            <a:pPr>
              <a:buSzPct val="100000"/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culture, information, etc. that facilitates capability.</a:t>
            </a:r>
          </a:p>
        </p:txBody>
      </p:sp>
      <p:sp>
        <p:nvSpPr>
          <p:cNvPr id="12303" name="Rectangle 15"/>
          <p:cNvSpPr>
            <a:spLocks noChangeArrowheads="1"/>
          </p:cNvSpPr>
          <p:nvPr/>
        </p:nvSpPr>
        <p:spPr bwMode="auto">
          <a:xfrm>
            <a:off x="0" y="1143000"/>
            <a:ext cx="1916113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Examples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: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2"/>
          <p:cNvSpPr>
            <a:spLocks noChangeArrowheads="1"/>
          </p:cNvSpPr>
          <p:nvPr/>
        </p:nvSpPr>
        <p:spPr bwMode="auto">
          <a:xfrm>
            <a:off x="0" y="76200"/>
            <a:ext cx="9144000" cy="838200"/>
          </a:xfrm>
          <a:prstGeom prst="rect">
            <a:avLst/>
          </a:prstGeom>
          <a:solidFill>
            <a:schemeClr val="accent1">
              <a:alpha val="39999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139267" name="Text Box 3"/>
          <p:cNvSpPr txBox="1">
            <a:spLocks noChangeArrowheads="1"/>
          </p:cNvSpPr>
          <p:nvPr/>
        </p:nvSpPr>
        <p:spPr bwMode="auto">
          <a:xfrm>
            <a:off x="533400" y="242888"/>
            <a:ext cx="83058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2800" dirty="0">
                <a:latin typeface="Arial" charset="0"/>
              </a:rPr>
              <a:t>Example</a:t>
            </a:r>
            <a:r>
              <a:rPr lang="en-US" sz="2800" dirty="0" smtClean="0">
                <a:latin typeface="Arial" charset="0"/>
              </a:rPr>
              <a:t>:			 </a:t>
            </a:r>
            <a:endParaRPr lang="en-US" sz="2800" dirty="0">
              <a:latin typeface="Arial" charset="0"/>
            </a:endParaRPr>
          </a:p>
        </p:txBody>
      </p:sp>
      <p:sp>
        <p:nvSpPr>
          <p:cNvPr id="139268" name="Rectangle 4"/>
          <p:cNvSpPr>
            <a:spLocks noChangeArrowheads="1"/>
          </p:cNvSpPr>
          <p:nvPr/>
        </p:nvSpPr>
        <p:spPr bwMode="auto">
          <a:xfrm>
            <a:off x="0" y="990600"/>
            <a:ext cx="9144000" cy="685800"/>
          </a:xfrm>
          <a:prstGeom prst="rect">
            <a:avLst/>
          </a:prstGeom>
          <a:solidFill>
            <a:srgbClr val="FFFF99">
              <a:alpha val="50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457200" indent="-457200" algn="ctr">
              <a:lnSpc>
                <a:spcPct val="120000"/>
              </a:lnSpc>
            </a:pPr>
            <a:r>
              <a:rPr lang="en-US" dirty="0">
                <a:solidFill>
                  <a:schemeClr val="tx2"/>
                </a:solidFill>
                <a:latin typeface="Arial" charset="0"/>
              </a:rPr>
              <a:t>Illustration of </a:t>
            </a:r>
            <a:r>
              <a:rPr lang="en-US" dirty="0" smtClean="0">
                <a:solidFill>
                  <a:schemeClr val="tx2"/>
                </a:solidFill>
                <a:latin typeface="Arial" charset="0"/>
              </a:rPr>
              <a:t>“R→C→A” </a:t>
            </a:r>
            <a:r>
              <a:rPr lang="en-US" dirty="0">
                <a:solidFill>
                  <a:schemeClr val="tx2"/>
                </a:solidFill>
                <a:latin typeface="Arial" charset="0"/>
              </a:rPr>
              <a:t>Conceptual Framework:</a:t>
            </a:r>
          </a:p>
        </p:txBody>
      </p:sp>
      <p:sp>
        <p:nvSpPr>
          <p:cNvPr id="139269" name="Rectangle 5"/>
          <p:cNvSpPr>
            <a:spLocks noChangeArrowheads="1"/>
          </p:cNvSpPr>
          <p:nvPr/>
        </p:nvSpPr>
        <p:spPr bwMode="auto">
          <a:xfrm>
            <a:off x="0" y="1828800"/>
            <a:ext cx="9144000" cy="1905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9270" name="Oval 6"/>
          <p:cNvSpPr>
            <a:spLocks noChangeArrowheads="1"/>
          </p:cNvSpPr>
          <p:nvPr/>
        </p:nvSpPr>
        <p:spPr bwMode="auto">
          <a:xfrm>
            <a:off x="76200" y="1981200"/>
            <a:ext cx="2362200" cy="1524000"/>
          </a:xfrm>
          <a:prstGeom prst="ellipse">
            <a:avLst/>
          </a:prstGeom>
          <a:solidFill>
            <a:srgbClr val="99CCFF">
              <a:alpha val="30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latin typeface="Arial" charset="0"/>
              </a:rPr>
              <a:t> </a:t>
            </a:r>
            <a:r>
              <a:rPr lang="en-US" u="sng">
                <a:latin typeface="Arial" charset="0"/>
              </a:rPr>
              <a:t>Resource</a:t>
            </a:r>
            <a:r>
              <a:rPr lang="en-US">
                <a:latin typeface="Arial" charset="0"/>
              </a:rPr>
              <a:t>:</a:t>
            </a:r>
          </a:p>
          <a:p>
            <a:pPr algn="ctr"/>
            <a:endParaRPr lang="en-US">
              <a:latin typeface="Arial" charset="0"/>
            </a:endParaRPr>
          </a:p>
          <a:p>
            <a:pPr algn="ctr"/>
            <a:endParaRPr lang="en-US">
              <a:latin typeface="Arial" charset="0"/>
            </a:endParaRPr>
          </a:p>
        </p:txBody>
      </p:sp>
      <p:sp>
        <p:nvSpPr>
          <p:cNvPr id="139271" name="Oval 7"/>
          <p:cNvSpPr>
            <a:spLocks noChangeArrowheads="1"/>
          </p:cNvSpPr>
          <p:nvPr/>
        </p:nvSpPr>
        <p:spPr bwMode="auto">
          <a:xfrm>
            <a:off x="3390900" y="1981200"/>
            <a:ext cx="2362200" cy="1524000"/>
          </a:xfrm>
          <a:prstGeom prst="ellipse">
            <a:avLst/>
          </a:prstGeom>
          <a:solidFill>
            <a:srgbClr val="99CCFF">
              <a:alpha val="30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latin typeface="Arial" charset="0"/>
              </a:rPr>
              <a:t> </a:t>
            </a:r>
            <a:r>
              <a:rPr lang="en-US" u="sng">
                <a:latin typeface="Arial" charset="0"/>
              </a:rPr>
              <a:t>Capability</a:t>
            </a:r>
            <a:r>
              <a:rPr lang="en-US">
                <a:latin typeface="Arial" charset="0"/>
              </a:rPr>
              <a:t>:</a:t>
            </a:r>
          </a:p>
          <a:p>
            <a:pPr algn="ctr"/>
            <a:endParaRPr lang="en-US">
              <a:latin typeface="Arial" charset="0"/>
            </a:endParaRPr>
          </a:p>
          <a:p>
            <a:pPr algn="ctr"/>
            <a:endParaRPr lang="en-US">
              <a:latin typeface="Arial" charset="0"/>
            </a:endParaRPr>
          </a:p>
        </p:txBody>
      </p:sp>
      <p:sp>
        <p:nvSpPr>
          <p:cNvPr id="139272" name="Oval 8"/>
          <p:cNvSpPr>
            <a:spLocks noChangeArrowheads="1"/>
          </p:cNvSpPr>
          <p:nvPr/>
        </p:nvSpPr>
        <p:spPr bwMode="auto">
          <a:xfrm>
            <a:off x="6705600" y="1981200"/>
            <a:ext cx="2362200" cy="1524000"/>
          </a:xfrm>
          <a:prstGeom prst="ellipse">
            <a:avLst/>
          </a:prstGeom>
          <a:solidFill>
            <a:srgbClr val="99CCFF">
              <a:alpha val="30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latin typeface="Arial" charset="0"/>
              </a:rPr>
              <a:t> </a:t>
            </a:r>
            <a:r>
              <a:rPr lang="en-US" u="sng">
                <a:latin typeface="Arial" charset="0"/>
              </a:rPr>
              <a:t>Advantage</a:t>
            </a:r>
            <a:r>
              <a:rPr lang="en-US">
                <a:latin typeface="Arial" charset="0"/>
              </a:rPr>
              <a:t>:</a:t>
            </a:r>
          </a:p>
          <a:p>
            <a:pPr algn="ctr"/>
            <a:endParaRPr lang="en-US">
              <a:latin typeface="Arial" charset="0"/>
            </a:endParaRPr>
          </a:p>
          <a:p>
            <a:pPr algn="ctr"/>
            <a:endParaRPr lang="en-US">
              <a:latin typeface="Arial" charset="0"/>
            </a:endParaRPr>
          </a:p>
        </p:txBody>
      </p:sp>
      <p:cxnSp>
        <p:nvCxnSpPr>
          <p:cNvPr id="139273" name="AutoShape 9"/>
          <p:cNvCxnSpPr>
            <a:cxnSpLocks noChangeShapeType="1"/>
            <a:stCxn id="139270" idx="6"/>
            <a:endCxn id="139271" idx="2"/>
          </p:cNvCxnSpPr>
          <p:nvPr/>
        </p:nvCxnSpPr>
        <p:spPr bwMode="auto">
          <a:xfrm>
            <a:off x="2438400" y="2743200"/>
            <a:ext cx="952500" cy="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139274" name="AutoShape 10"/>
          <p:cNvCxnSpPr>
            <a:cxnSpLocks noChangeShapeType="1"/>
            <a:stCxn id="139271" idx="6"/>
            <a:endCxn id="139272" idx="2"/>
          </p:cNvCxnSpPr>
          <p:nvPr/>
        </p:nvCxnSpPr>
        <p:spPr bwMode="auto">
          <a:xfrm>
            <a:off x="5753100" y="2743200"/>
            <a:ext cx="952500" cy="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pic>
        <p:nvPicPr>
          <p:cNvPr id="13" name="Picture 11" descr="SAS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76800" y="228600"/>
            <a:ext cx="1717675" cy="533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2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9507" name="Rectangle 3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9508" name="Rectangle 4"/>
          <p:cNvSpPr>
            <a:spLocks noChangeArrowheads="1"/>
          </p:cNvSpPr>
          <p:nvPr/>
        </p:nvSpPr>
        <p:spPr bwMode="auto">
          <a:xfrm>
            <a:off x="1588" y="1373188"/>
            <a:ext cx="9140825" cy="1825625"/>
          </a:xfrm>
          <a:prstGeom prst="rect">
            <a:avLst/>
          </a:prstGeom>
          <a:solidFill>
            <a:srgbClr val="FFFF99">
              <a:alpha val="50000"/>
            </a:srgb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149509" name="Rectangle 5"/>
          <p:cNvSpPr>
            <a:spLocks noChangeArrowheads="1"/>
          </p:cNvSpPr>
          <p:nvPr/>
        </p:nvSpPr>
        <p:spPr bwMode="auto">
          <a:xfrm>
            <a:off x="1588" y="3354388"/>
            <a:ext cx="9140825" cy="3351212"/>
          </a:xfrm>
          <a:prstGeom prst="rect">
            <a:avLst/>
          </a:prstGeom>
          <a:solidFill>
            <a:srgbClr val="FFCC99">
              <a:alpha val="39999"/>
            </a:srgb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9510" name="Rectangle 6"/>
          <p:cNvSpPr>
            <a:spLocks noChangeArrowheads="1"/>
          </p:cNvSpPr>
          <p:nvPr/>
        </p:nvSpPr>
        <p:spPr bwMode="auto">
          <a:xfrm>
            <a:off x="0" y="152400"/>
            <a:ext cx="9140825" cy="1065213"/>
          </a:xfrm>
          <a:prstGeom prst="rect">
            <a:avLst/>
          </a:prstGeom>
          <a:solidFill>
            <a:schemeClr val="accent1">
              <a:alpha val="39999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algn="ctr"/>
            <a:r>
              <a:rPr lang="en-US" sz="2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Consonance:  Does the firm’s resources and capabilities</a:t>
            </a:r>
          </a:p>
          <a:p>
            <a:pPr algn="ctr"/>
            <a:r>
              <a:rPr lang="en-US" sz="2800" i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MATCH</a:t>
            </a:r>
            <a:r>
              <a:rPr lang="en-US" sz="2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its strategy?</a:t>
            </a:r>
          </a:p>
        </p:txBody>
      </p:sp>
      <p:sp>
        <p:nvSpPr>
          <p:cNvPr id="149511" name="Rectangle 7"/>
          <p:cNvSpPr>
            <a:spLocks noChangeArrowheads="1"/>
          </p:cNvSpPr>
          <p:nvPr/>
        </p:nvSpPr>
        <p:spPr bwMode="auto">
          <a:xfrm>
            <a:off x="2011363" y="1524000"/>
            <a:ext cx="5122862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ctr"/>
            <a:r>
              <a:rPr lang="en-US" dirty="0"/>
              <a:t> </a:t>
            </a:r>
            <a:r>
              <a:rPr lang="en-US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Illustration:  Roche Pharmaceuticals</a:t>
            </a:r>
          </a:p>
        </p:txBody>
      </p:sp>
      <p:sp>
        <p:nvSpPr>
          <p:cNvPr id="149512" name="Line 8"/>
          <p:cNvSpPr>
            <a:spLocks noChangeShapeType="1"/>
          </p:cNvSpPr>
          <p:nvPr/>
        </p:nvSpPr>
        <p:spPr bwMode="auto">
          <a:xfrm>
            <a:off x="534988" y="2133600"/>
            <a:ext cx="8075612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49513" name="Oval 9"/>
          <p:cNvSpPr>
            <a:spLocks noChangeArrowheads="1"/>
          </p:cNvSpPr>
          <p:nvPr/>
        </p:nvSpPr>
        <p:spPr bwMode="auto">
          <a:xfrm>
            <a:off x="76200" y="3657600"/>
            <a:ext cx="3733800" cy="1905000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Profit Generation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:</a:t>
            </a:r>
          </a:p>
          <a:p>
            <a:pPr algn="ctr"/>
            <a:endParaRPr lang="en-US">
              <a:solidFill>
                <a:srgbClr val="FF330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/>
            <a:endParaRPr lang="en-US">
              <a:solidFill>
                <a:srgbClr val="FF330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/>
            <a:endParaRPr lang="en-US">
              <a:solidFill>
                <a:srgbClr val="FF330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49514" name="Oval 10"/>
          <p:cNvSpPr>
            <a:spLocks noChangeArrowheads="1"/>
          </p:cNvSpPr>
          <p:nvPr/>
        </p:nvSpPr>
        <p:spPr bwMode="auto">
          <a:xfrm>
            <a:off x="4343400" y="4038600"/>
            <a:ext cx="4648200" cy="2362200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u="sng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/>
            <a:r>
              <a:rPr lang="en-US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Capabilities/Resources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:</a:t>
            </a:r>
          </a:p>
          <a:p>
            <a:pPr algn="ctr"/>
            <a:endParaRPr lang="en-US">
              <a:solidFill>
                <a:srgbClr val="FF330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/>
            <a:endParaRPr lang="en-US">
              <a:solidFill>
                <a:srgbClr val="FF330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/>
            <a:endParaRPr lang="en-US">
              <a:solidFill>
                <a:srgbClr val="FF330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/>
            <a:endParaRPr lang="en-US">
              <a:solidFill>
                <a:srgbClr val="FF330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cxnSp>
        <p:nvCxnSpPr>
          <p:cNvPr id="149515" name="AutoShape 11"/>
          <p:cNvCxnSpPr>
            <a:cxnSpLocks noChangeShapeType="1"/>
            <a:stCxn id="149513" idx="4"/>
            <a:endCxn id="149514" idx="4"/>
          </p:cNvCxnSpPr>
          <p:nvPr/>
        </p:nvCxnSpPr>
        <p:spPr bwMode="auto">
          <a:xfrm rot="16200000" flipH="1">
            <a:off x="3886200" y="3619500"/>
            <a:ext cx="838200" cy="4724400"/>
          </a:xfrm>
          <a:prstGeom prst="curvedConnector3">
            <a:avLst>
              <a:gd name="adj1" fmla="val 127273"/>
            </a:avLst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149516" name="AutoShape 12"/>
          <p:cNvCxnSpPr>
            <a:cxnSpLocks noChangeShapeType="1"/>
            <a:stCxn id="149514" idx="0"/>
            <a:endCxn id="149513" idx="0"/>
          </p:cNvCxnSpPr>
          <p:nvPr/>
        </p:nvCxnSpPr>
        <p:spPr bwMode="auto">
          <a:xfrm rot="5400000" flipH="1">
            <a:off x="4114800" y="1485900"/>
            <a:ext cx="381000" cy="4724400"/>
          </a:xfrm>
          <a:prstGeom prst="curvedConnector3">
            <a:avLst>
              <a:gd name="adj1" fmla="val 160000"/>
            </a:avLst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Default Design">
  <a:themeElements>
    <a:clrScheme name="">
      <a:dk1>
        <a:srgbClr val="000000"/>
      </a:dk1>
      <a:lt1>
        <a:srgbClr val="00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AA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1_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9472</TotalTime>
  <Words>322</Words>
  <Application>Microsoft PowerPoint</Application>
  <PresentationFormat>On-screen Show (4:3)</PresentationFormat>
  <Paragraphs>69</Paragraphs>
  <Slides>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1_Default Design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</vt:vector>
  </TitlesOfParts>
  <Company>KGSM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Internal Assessment</dc:title>
  <dc:creator>mma317</dc:creator>
  <cp:lastModifiedBy>mma317</cp:lastModifiedBy>
  <cp:revision>191</cp:revision>
  <cp:lastPrinted>1999-06-03T16:34:14Z</cp:lastPrinted>
  <dcterms:created xsi:type="dcterms:W3CDTF">1999-03-05T18:22:15Z</dcterms:created>
  <dcterms:modified xsi:type="dcterms:W3CDTF">2008-10-08T22:09:45Z</dcterms:modified>
</cp:coreProperties>
</file>