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2"/>
  </p:notesMasterIdLst>
  <p:handoutMasterIdLst>
    <p:handoutMasterId r:id="rId13"/>
  </p:handoutMasterIdLst>
  <p:sldIdLst>
    <p:sldId id="431" r:id="rId2"/>
    <p:sldId id="430" r:id="rId3"/>
    <p:sldId id="407" r:id="rId4"/>
    <p:sldId id="408" r:id="rId5"/>
    <p:sldId id="411" r:id="rId6"/>
    <p:sldId id="414" r:id="rId7"/>
    <p:sldId id="416" r:id="rId8"/>
    <p:sldId id="417" r:id="rId9"/>
    <p:sldId id="419" r:id="rId10"/>
    <p:sldId id="429" r:id="rId11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CC9900"/>
    <a:srgbClr val="FF00FF"/>
    <a:srgbClr val="66FF33"/>
    <a:srgbClr val="CCCCFF"/>
    <a:srgbClr val="FF5050"/>
    <a:srgbClr val="660066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06" autoAdjust="0"/>
    <p:restoredTop sz="94606" autoAdjust="0"/>
  </p:normalViewPr>
  <p:slideViewPr>
    <p:cSldViewPr snapToGrid="0">
      <p:cViewPr>
        <p:scale>
          <a:sx n="77" d="100"/>
          <a:sy n="77" d="100"/>
        </p:scale>
        <p:origin x="-1272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1D9C6E36-1263-4605-8170-CAC3A2592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9988" y="685800"/>
            <a:ext cx="4586287" cy="3440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354513"/>
            <a:ext cx="5076825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5020FF8F-5B23-4A02-AE55-F11C41974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9D6DD5-BFA8-43A4-A7A2-82FF0BF338F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88975"/>
            <a:ext cx="4603750" cy="3452813"/>
          </a:xfrm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6"/>
            <a:ext cx="5073650" cy="41433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924458" y="0"/>
            <a:ext cx="3000134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924458" y="8709217"/>
            <a:ext cx="3000134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204" tIns="44803" rIns="91204" bIns="44803" anchor="b"/>
          <a:lstStyle/>
          <a:p>
            <a:pPr algn="r" defTabSz="922875"/>
            <a:r>
              <a:rPr lang="en-US" sz="1300" dirty="0"/>
              <a:t>1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2" y="8709217"/>
            <a:ext cx="2998567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" y="0"/>
            <a:ext cx="2998567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512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20FF8F-5B23-4A02-AE55-F11C41974DCB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3924458" y="0"/>
            <a:ext cx="3000134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924458" y="8709217"/>
            <a:ext cx="3000134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204" tIns="44803" rIns="91204" bIns="44803" anchor="b"/>
          <a:lstStyle/>
          <a:p>
            <a:pPr algn="r" defTabSz="922875"/>
            <a:r>
              <a:rPr lang="en-US" sz="1300" dirty="0"/>
              <a:t>2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" y="8709217"/>
            <a:ext cx="2998567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" y="0"/>
            <a:ext cx="2998567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717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175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ChangeArrowheads="1"/>
          </p:cNvSpPr>
          <p:nvPr/>
        </p:nvSpPr>
        <p:spPr bwMode="auto">
          <a:xfrm>
            <a:off x="3924458" y="0"/>
            <a:ext cx="3000134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2579" name="Rectangle 3"/>
          <p:cNvSpPr>
            <a:spLocks noChangeArrowheads="1"/>
          </p:cNvSpPr>
          <p:nvPr/>
        </p:nvSpPr>
        <p:spPr bwMode="auto">
          <a:xfrm>
            <a:off x="3924458" y="8709217"/>
            <a:ext cx="3000134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204" tIns="44803" rIns="91204" bIns="44803" anchor="b"/>
          <a:lstStyle/>
          <a:p>
            <a:pPr algn="r" defTabSz="922875"/>
            <a:r>
              <a:rPr lang="en-US" sz="1300" dirty="0"/>
              <a:t>3</a:t>
            </a:r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auto">
          <a:xfrm>
            <a:off x="2" y="8709217"/>
            <a:ext cx="2998567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2" y="0"/>
            <a:ext cx="2998567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258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2583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ChangeArrowheads="1"/>
          </p:cNvSpPr>
          <p:nvPr/>
        </p:nvSpPr>
        <p:spPr bwMode="auto">
          <a:xfrm>
            <a:off x="3924458" y="0"/>
            <a:ext cx="3000134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4627" name="Rectangle 3"/>
          <p:cNvSpPr>
            <a:spLocks noChangeArrowheads="1"/>
          </p:cNvSpPr>
          <p:nvPr/>
        </p:nvSpPr>
        <p:spPr bwMode="auto">
          <a:xfrm>
            <a:off x="3924458" y="8709217"/>
            <a:ext cx="3000134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204" tIns="44803" rIns="91204" bIns="44803" anchor="b"/>
          <a:lstStyle/>
          <a:p>
            <a:pPr algn="r" defTabSz="922875"/>
            <a:r>
              <a:rPr lang="en-US" sz="1300" dirty="0"/>
              <a:t>3</a:t>
            </a:r>
          </a:p>
        </p:txBody>
      </p:sp>
      <p:sp>
        <p:nvSpPr>
          <p:cNvPr id="154628" name="Rectangle 4"/>
          <p:cNvSpPr>
            <a:spLocks noChangeArrowheads="1"/>
          </p:cNvSpPr>
          <p:nvPr/>
        </p:nvSpPr>
        <p:spPr bwMode="auto">
          <a:xfrm>
            <a:off x="2" y="8709217"/>
            <a:ext cx="2998567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4629" name="Rectangle 5"/>
          <p:cNvSpPr>
            <a:spLocks noChangeArrowheads="1"/>
          </p:cNvSpPr>
          <p:nvPr/>
        </p:nvSpPr>
        <p:spPr bwMode="auto">
          <a:xfrm>
            <a:off x="2" y="0"/>
            <a:ext cx="2998567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463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4631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ChangeArrowheads="1"/>
          </p:cNvSpPr>
          <p:nvPr/>
        </p:nvSpPr>
        <p:spPr bwMode="auto">
          <a:xfrm>
            <a:off x="3924458" y="0"/>
            <a:ext cx="3000134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6675" name="Rectangle 3"/>
          <p:cNvSpPr>
            <a:spLocks noChangeArrowheads="1"/>
          </p:cNvSpPr>
          <p:nvPr/>
        </p:nvSpPr>
        <p:spPr bwMode="auto">
          <a:xfrm>
            <a:off x="3924458" y="8709217"/>
            <a:ext cx="3000134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204" tIns="44803" rIns="91204" bIns="44803" anchor="b"/>
          <a:lstStyle/>
          <a:p>
            <a:pPr algn="r" defTabSz="922875"/>
            <a:r>
              <a:rPr lang="en-US" sz="1300" dirty="0"/>
              <a:t>1</a:t>
            </a:r>
          </a:p>
        </p:txBody>
      </p:sp>
      <p:sp>
        <p:nvSpPr>
          <p:cNvPr id="156676" name="Rectangle 4"/>
          <p:cNvSpPr>
            <a:spLocks noChangeArrowheads="1"/>
          </p:cNvSpPr>
          <p:nvPr/>
        </p:nvSpPr>
        <p:spPr bwMode="auto">
          <a:xfrm>
            <a:off x="2" y="8709217"/>
            <a:ext cx="2998567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6677" name="Rectangle 5"/>
          <p:cNvSpPr>
            <a:spLocks noChangeArrowheads="1"/>
          </p:cNvSpPr>
          <p:nvPr/>
        </p:nvSpPr>
        <p:spPr bwMode="auto">
          <a:xfrm>
            <a:off x="2" y="0"/>
            <a:ext cx="2998567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5667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6679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924458" y="0"/>
            <a:ext cx="3000134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924458" y="8709217"/>
            <a:ext cx="3000134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204" tIns="44803" rIns="91204" bIns="44803" anchor="b"/>
          <a:lstStyle/>
          <a:p>
            <a:pPr algn="r" defTabSz="922875"/>
            <a:r>
              <a:rPr lang="en-US" sz="1300" dirty="0"/>
              <a:t>5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2" y="8709217"/>
            <a:ext cx="2998567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" y="0"/>
            <a:ext cx="2998567" cy="457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331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319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ChangeArrowheads="1"/>
          </p:cNvSpPr>
          <p:nvPr/>
        </p:nvSpPr>
        <p:spPr bwMode="auto">
          <a:xfrm>
            <a:off x="3924458" y="1"/>
            <a:ext cx="3000134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05475" name="Rectangle 3"/>
          <p:cNvSpPr>
            <a:spLocks noChangeArrowheads="1"/>
          </p:cNvSpPr>
          <p:nvPr/>
        </p:nvSpPr>
        <p:spPr bwMode="auto">
          <a:xfrm>
            <a:off x="3924458" y="8709217"/>
            <a:ext cx="3000134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1197" tIns="44799" rIns="91197" bIns="44799" anchor="b"/>
          <a:lstStyle/>
          <a:p>
            <a:pPr algn="r" defTabSz="922875"/>
            <a:r>
              <a:rPr lang="en-US" sz="1200" dirty="0"/>
              <a:t>8</a:t>
            </a:r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2" y="8709217"/>
            <a:ext cx="2998567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2" y="1"/>
            <a:ext cx="2998567" cy="458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05" tIns="45201" rIns="90405" bIns="45201" anchor="ctr"/>
          <a:lstStyle/>
          <a:p>
            <a:endParaRPr lang="en-US"/>
          </a:p>
        </p:txBody>
      </p:sp>
      <p:sp>
        <p:nvSpPr>
          <p:cNvPr id="10547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547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22759" y="4352252"/>
            <a:ext cx="5077511" cy="4127486"/>
          </a:xfrm>
          <a:ln/>
        </p:spPr>
        <p:txBody>
          <a:bodyPr lIns="91197" tIns="44799" rIns="91197" bIns="44799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C6DFF-6422-4EC9-BC7F-77142854AF20}" type="datetimeFigureOut">
              <a:rPr lang="en-US"/>
              <a:pPr>
                <a:defRPr/>
              </a:pPr>
              <a:t>10/9/2008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2481B-28E3-4980-87AA-303FDB7E1E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2DDEC-B267-4033-BBDC-7C4CAE0F153A}" type="datetimeFigureOut">
              <a:rPr lang="en-US"/>
              <a:pPr>
                <a:defRPr/>
              </a:pPr>
              <a:t>10/9/2008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04B1B-9688-4B6C-AFC6-B7BD2B94F7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3C65D-465C-48CC-B7F1-5D34648C8FB1}" type="datetimeFigureOut">
              <a:rPr lang="en-US"/>
              <a:pPr>
                <a:defRPr/>
              </a:pPr>
              <a:t>10/9/2008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E6391-7D01-4A44-8C80-8C04DBCEE6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05149-F8E2-4781-A60F-8CE79C6792DE}" type="datetimeFigureOut">
              <a:rPr lang="en-US"/>
              <a:pPr>
                <a:defRPr/>
              </a:pPr>
              <a:t>10/9/2008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E04E5-D5C2-46AC-A231-886231CEC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96440-AA6A-4615-B036-7DFDDBB7B15D}" type="datetimeFigureOut">
              <a:rPr lang="en-US"/>
              <a:pPr>
                <a:defRPr/>
              </a:pPr>
              <a:t>10/9/2008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526AD-A6F3-4A72-AFD2-DEBF7A161A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1BA44-A687-490A-9126-3FFFA51F3B40}" type="datetimeFigureOut">
              <a:rPr lang="en-US"/>
              <a:pPr>
                <a:defRPr/>
              </a:pPr>
              <a:t>10/9/2008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DF87A-01C4-4F4E-A5F0-FC25D09B67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518E1-1994-4A7C-BC39-5603DC1216A4}" type="datetimeFigureOut">
              <a:rPr lang="en-US"/>
              <a:pPr>
                <a:defRPr/>
              </a:pPr>
              <a:t>10/9/2008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19AE9-C029-4720-9A2A-E281AF2A58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E3560-004F-4BA0-A093-B9A20E8F49FD}" type="datetimeFigureOut">
              <a:rPr lang="en-US"/>
              <a:pPr>
                <a:defRPr/>
              </a:pPr>
              <a:t>10/9/2008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2B350-73EF-4224-B882-7D578B3C2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D6134-6876-4DD2-B46F-82595FDF8438}" type="datetimeFigureOut">
              <a:rPr lang="en-US"/>
              <a:pPr>
                <a:defRPr/>
              </a:pPr>
              <a:t>10/9/2008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837DC-E4FC-41AF-808F-D92CFBF38B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05897-0B75-4D98-BA0C-86B64441331F}" type="datetimeFigureOut">
              <a:rPr lang="en-US"/>
              <a:pPr>
                <a:defRPr/>
              </a:pPr>
              <a:t>10/9/2008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A0D8E-EAFC-4BDB-A2FB-1E764195D7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2E1A2-A70D-40C1-A438-2C6568B0A5B0}" type="datetimeFigureOut">
              <a:rPr lang="en-US"/>
              <a:pPr>
                <a:defRPr/>
              </a:pPr>
              <a:t>10/9/2008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C5A97-6BE6-4CCC-B8F6-BB7518B33A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EE763-1232-455F-A2F5-870872B4F90D}" type="datetimeFigureOut">
              <a:rPr lang="en-US"/>
              <a:pPr>
                <a:defRPr/>
              </a:pPr>
              <a:t>10/9/2008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E166C-B65E-4824-9A05-95E2D98F13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fld id="{CC510A65-68A3-4CEA-A451-C0881CE059B1}" type="datetimeFigureOut">
              <a:rPr lang="en-US"/>
              <a:pPr>
                <a:defRPr/>
              </a:pPr>
              <a:t>10/9/2008</a:t>
            </a:fld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05F4CE3A-9222-4CAC-81AC-2CC55A9886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descr="50%"/>
          <p:cNvSpPr>
            <a:spLocks noChangeArrowheads="1"/>
          </p:cNvSpPr>
          <p:nvPr/>
        </p:nvSpPr>
        <p:spPr bwMode="auto">
          <a:xfrm>
            <a:off x="0" y="976184"/>
            <a:ext cx="9144000" cy="2631989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72137" y="1073964"/>
            <a:ext cx="85997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I: Strategy </a:t>
            </a:r>
            <a:r>
              <a:rPr lang="en-US" sz="2000" u="sng" dirty="0" smtClean="0">
                <a:latin typeface="Arial" charset="0"/>
              </a:rPr>
              <a:t>&amp; Profitability: </a:t>
            </a:r>
            <a:r>
              <a:rPr lang="en-US" sz="2000" u="sng" dirty="0">
                <a:latin typeface="Arial" charset="0"/>
              </a:rPr>
              <a:t>Analytical Frameworks and Diagnostic Tools</a:t>
            </a:r>
            <a:endParaRPr lang="en-US" sz="2000" dirty="0">
              <a:latin typeface="Arial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70586" y="2041094"/>
            <a:ext cx="46605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Industry </a:t>
            </a:r>
            <a:r>
              <a:rPr lang="en-US" sz="2000" dirty="0" smtClean="0">
                <a:latin typeface="Arial" charset="0"/>
              </a:rPr>
              <a:t>Profitability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Boeing / Airbus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70586" y="2564969"/>
            <a:ext cx="58723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Competitive Advantage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Enterprise Rent-A-Car</a:t>
            </a:r>
          </a:p>
        </p:txBody>
      </p:sp>
      <p:sp>
        <p:nvSpPr>
          <p:cNvPr id="16393" name="Rectangle 9" descr="50%"/>
          <p:cNvSpPr>
            <a:spLocks noChangeArrowheads="1"/>
          </p:cNvSpPr>
          <p:nvPr/>
        </p:nvSpPr>
        <p:spPr bwMode="auto">
          <a:xfrm>
            <a:off x="0" y="3744098"/>
            <a:ext cx="9144000" cy="302817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0163" y="3845435"/>
            <a:ext cx="9082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II: Strategy Formulation: Economic Fundamentals for Successful Initiatives</a:t>
            </a:r>
            <a:endParaRPr lang="en-US" sz="2000" dirty="0">
              <a:latin typeface="Arial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70586" y="3093950"/>
            <a:ext cx="289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Sustainability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Nucor</a:t>
            </a:r>
            <a:endParaRPr lang="en-US" sz="20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470586" y="4760218"/>
            <a:ext cx="8569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Strategic Positioning for Competitive Advantage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err="1">
                <a:solidFill>
                  <a:schemeClr val="accent2"/>
                </a:solidFill>
                <a:latin typeface="Arial" charset="0"/>
              </a:rPr>
              <a:t>Supermercados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 Disco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470586" y="6264275"/>
            <a:ext cx="74687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Strategy and Change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Financial Planning / Services Industry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1597025" y="6248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" charset="0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470586" y="4286672"/>
            <a:ext cx="48211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Game Theory and Added Value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Intel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70586" y="1526744"/>
            <a:ext cx="7661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Economics &amp; Strategy:  An Introduction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Performance Indicator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70586" y="5776442"/>
            <a:ext cx="4957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Vertical </a:t>
            </a:r>
            <a:r>
              <a:rPr lang="en-US" sz="2000" dirty="0" smtClean="0">
                <a:latin typeface="Arial" charset="0"/>
              </a:rPr>
              <a:t>Integration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Soft Drink Bottlers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74702" y="5249207"/>
            <a:ext cx="43059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Synergy and </a:t>
            </a:r>
            <a:r>
              <a:rPr lang="en-US" sz="2000" dirty="0">
                <a:latin typeface="Arial" charset="0"/>
              </a:rPr>
              <a:t>Firm Scope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Disney</a:t>
            </a:r>
            <a:endParaRPr lang="en-US" sz="2000" dirty="0">
              <a:latin typeface="Arial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170676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100283" y="248121"/>
            <a:ext cx="2943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Course Overview</a:t>
            </a:r>
            <a:endParaRPr lang="en-US" dirty="0"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99495" y="2498714"/>
            <a:ext cx="6100159" cy="506028"/>
          </a:xfrm>
          <a:prstGeom prst="rect">
            <a:avLst/>
          </a:prstGeom>
          <a:noFill/>
          <a:ln w="9525" cap="flat" cmpd="sng" algn="ctr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45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452" name="Rectangle 4" descr="50%"/>
          <p:cNvSpPr>
            <a:spLocks noChangeArrowheads="1"/>
          </p:cNvSpPr>
          <p:nvPr/>
        </p:nvSpPr>
        <p:spPr bwMode="auto">
          <a:xfrm>
            <a:off x="1588" y="1373188"/>
            <a:ext cx="9140825" cy="1825625"/>
          </a:xfrm>
          <a:prstGeom prst="rect">
            <a:avLst/>
          </a:prstGeom>
          <a:pattFill prst="pct50">
            <a:fgClr>
              <a:srgbClr val="FFFF00">
                <a:alpha val="49001"/>
              </a:srgbClr>
            </a:fgClr>
            <a:bgClr>
              <a:srgbClr val="FFFFFF">
                <a:alpha val="49001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1588" y="3354388"/>
            <a:ext cx="9140825" cy="3351212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454" name="Rectangle 6"/>
          <p:cNvSpPr>
            <a:spLocks noChangeArrowheads="1"/>
          </p:cNvSpPr>
          <p:nvPr/>
        </p:nvSpPr>
        <p:spPr bwMode="auto">
          <a:xfrm>
            <a:off x="2060575" y="1524000"/>
            <a:ext cx="50466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>
                <a:latin typeface="Arial" charset="0"/>
              </a:rPr>
              <a:t>Illustration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Roche Pharmaceuticals</a:t>
            </a:r>
          </a:p>
        </p:txBody>
      </p:sp>
      <p:sp>
        <p:nvSpPr>
          <p:cNvPr id="104455" name="Line 7"/>
          <p:cNvSpPr>
            <a:spLocks noChangeShapeType="1"/>
          </p:cNvSpPr>
          <p:nvPr/>
        </p:nvSpPr>
        <p:spPr bwMode="auto">
          <a:xfrm>
            <a:off x="534988" y="2133600"/>
            <a:ext cx="8075612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200025" y="2212975"/>
            <a:ext cx="8743950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Basic Strategy:  Focus on Developing and Selling Products that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  Treat Rarer, More Serious Illnesses</a:t>
            </a:r>
          </a:p>
        </p:txBody>
      </p:sp>
      <p:sp>
        <p:nvSpPr>
          <p:cNvPr id="104457" name="Oval 9"/>
          <p:cNvSpPr>
            <a:spLocks noChangeArrowheads="1"/>
          </p:cNvSpPr>
          <p:nvPr/>
        </p:nvSpPr>
        <p:spPr bwMode="auto">
          <a:xfrm>
            <a:off x="76200" y="3657600"/>
            <a:ext cx="3733800" cy="19050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 Generation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pPr algn="ctr"/>
            <a:r>
              <a:rPr lang="en-US">
                <a:solidFill>
                  <a:schemeClr val="accent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Inelastic Demand</a:t>
            </a:r>
          </a:p>
          <a:p>
            <a:pPr algn="ctr"/>
            <a:r>
              <a:rPr lang="en-US">
                <a:solidFill>
                  <a:schemeClr val="accent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Limited Competition</a:t>
            </a:r>
          </a:p>
          <a:p>
            <a:pPr algn="ctr"/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Outsourced R&amp;D</a:t>
            </a:r>
          </a:p>
        </p:txBody>
      </p:sp>
      <p:sp>
        <p:nvSpPr>
          <p:cNvPr id="104458" name="Oval 10"/>
          <p:cNvSpPr>
            <a:spLocks noChangeArrowheads="1"/>
          </p:cNvSpPr>
          <p:nvPr/>
        </p:nvSpPr>
        <p:spPr bwMode="auto">
          <a:xfrm>
            <a:off x="4343400" y="4038600"/>
            <a:ext cx="4648200" cy="23622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Capabilities/Resources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pPr algn="ctr"/>
            <a:r>
              <a:rPr lang="en-US">
                <a:solidFill>
                  <a:schemeClr val="accent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Finders, not Detailers</a:t>
            </a:r>
          </a:p>
          <a:p>
            <a:pPr algn="ctr"/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Regulatory Process Expertise</a:t>
            </a:r>
          </a:p>
          <a:p>
            <a:pPr algn="ctr"/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“Scientist-Friendly”</a:t>
            </a:r>
          </a:p>
        </p:txBody>
      </p:sp>
      <p:cxnSp>
        <p:nvCxnSpPr>
          <p:cNvPr id="104459" name="AutoShape 11"/>
          <p:cNvCxnSpPr>
            <a:cxnSpLocks noChangeShapeType="1"/>
            <a:stCxn id="104457" idx="4"/>
            <a:endCxn id="104458" idx="4"/>
          </p:cNvCxnSpPr>
          <p:nvPr/>
        </p:nvCxnSpPr>
        <p:spPr bwMode="auto">
          <a:xfrm rot="16200000" flipH="1">
            <a:off x="3886200" y="3619500"/>
            <a:ext cx="838200" cy="4724400"/>
          </a:xfrm>
          <a:prstGeom prst="curvedConnector3">
            <a:avLst>
              <a:gd name="adj1" fmla="val 127273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04460" name="AutoShape 12"/>
          <p:cNvCxnSpPr>
            <a:cxnSpLocks noChangeShapeType="1"/>
            <a:stCxn id="104458" idx="0"/>
            <a:endCxn id="104457" idx="0"/>
          </p:cNvCxnSpPr>
          <p:nvPr/>
        </p:nvCxnSpPr>
        <p:spPr bwMode="auto">
          <a:xfrm rot="5400000" flipH="1">
            <a:off x="4114800" y="1485900"/>
            <a:ext cx="381000" cy="4724400"/>
          </a:xfrm>
          <a:prstGeom prst="curvedConnector3">
            <a:avLst>
              <a:gd name="adj1" fmla="val 160000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04461" name="Rectangle 13"/>
          <p:cNvSpPr>
            <a:spLocks noChangeArrowheads="1"/>
          </p:cNvSpPr>
          <p:nvPr/>
        </p:nvSpPr>
        <p:spPr bwMode="auto">
          <a:xfrm>
            <a:off x="0" y="152400"/>
            <a:ext cx="9140825" cy="1065213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Consonance:  Does the firm’s resources and capabilities</a:t>
            </a:r>
          </a:p>
          <a:p>
            <a:pPr algn="ctr"/>
            <a:r>
              <a:rPr lang="en-US" sz="2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MATCH</a:t>
            </a:r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its strategy?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1377304"/>
            <a:ext cx="9140825" cy="2712782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4361935"/>
            <a:ext cx="9140825" cy="2298357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304800"/>
            <a:ext cx="9140825" cy="9112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Competitive Advantage</a:t>
            </a:r>
            <a:endParaRPr lang="en-US" sz="3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226582" y="4385695"/>
            <a:ext cx="8636981" cy="15670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Competitive Advantage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Assets or capabilities that enable a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	firm to create or capture value better than existing or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	potential competitors</a:t>
            </a:r>
            <a:r>
              <a:rPr lang="en-US" dirty="0" smtClean="0"/>
              <a:t>.</a:t>
            </a:r>
          </a:p>
          <a:p>
            <a:endParaRPr lang="en-US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76200" y="2057910"/>
            <a:ext cx="855503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Key Strength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Can be used to identify conditions that make </a:t>
            </a:r>
          </a:p>
          <a:p>
            <a:pPr>
              <a:buSzPct val="100000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operating in a particular industry more/less attractive</a:t>
            </a:r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104775" y="3105660"/>
            <a:ext cx="8831263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Potential Shortcoming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Only indirectly explains within industry</a:t>
            </a:r>
          </a:p>
          <a:p>
            <a:pPr>
              <a:buSzPct val="100000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heterogeneity in firm performance (often considerable)</a:t>
            </a: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227013" y="1429260"/>
            <a:ext cx="26543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 Analysis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152400" y="5758254"/>
            <a:ext cx="868838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Goal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Provide grounded conceptual framework to explain</a:t>
            </a:r>
          </a:p>
          <a:p>
            <a:pPr>
              <a:buSzPct val="100000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performance variation among firms in a given industry.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67" name="Rectangle 79"/>
          <p:cNvSpPr>
            <a:spLocks noChangeArrowheads="1"/>
          </p:cNvSpPr>
          <p:nvPr/>
        </p:nvSpPr>
        <p:spPr bwMode="auto">
          <a:xfrm>
            <a:off x="0" y="1525588"/>
            <a:ext cx="9140825" cy="3808412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65966" name="Group 78"/>
          <p:cNvGraphicFramePr>
            <a:graphicFrameLocks noGrp="1"/>
          </p:cNvGraphicFramePr>
          <p:nvPr/>
        </p:nvGraphicFramePr>
        <p:xfrm>
          <a:off x="381000" y="1676400"/>
          <a:ext cx="8458200" cy="3429001"/>
        </p:xfrm>
        <a:graphic>
          <a:graphicData uri="http://schemas.openxmlformats.org/drawingml/2006/table">
            <a:tbl>
              <a:tblPr/>
              <a:tblGrid>
                <a:gridCol w="3048000"/>
                <a:gridCol w="1066800"/>
                <a:gridCol w="304800"/>
                <a:gridCol w="2590800"/>
                <a:gridCol w="1447800"/>
              </a:tblGrid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Firm/Industry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2005 EPS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Firm/Industry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2005 EPS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4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Food &amp; Staples Retailing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1.76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Airlines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-5.80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Costco Wholesale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2.07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Continental Airlines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-4.67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Kroger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-0.09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Northwest Airlines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-13.42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Publix Supermarkets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SkyWest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1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Whole Foods Market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Southwest Airlines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5955" name="Rectangle 67"/>
          <p:cNvSpPr>
            <a:spLocks noChangeArrowheads="1"/>
          </p:cNvSpPr>
          <p:nvPr/>
        </p:nvSpPr>
        <p:spPr bwMode="auto">
          <a:xfrm>
            <a:off x="0" y="304800"/>
            <a:ext cx="9140825" cy="9112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Intra-industry Performance Heterogeneity</a:t>
            </a:r>
            <a:endParaRPr lang="en-US" sz="3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5958" name="Rectangle 70"/>
          <p:cNvSpPr>
            <a:spLocks noChangeArrowheads="1"/>
          </p:cNvSpPr>
          <p:nvPr/>
        </p:nvSpPr>
        <p:spPr bwMode="auto">
          <a:xfrm>
            <a:off x="0" y="5486400"/>
            <a:ext cx="9140825" cy="11430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5959" name="Rectangle 71"/>
          <p:cNvSpPr>
            <a:spLocks noChangeArrowheads="1"/>
          </p:cNvSpPr>
          <p:nvPr/>
        </p:nvSpPr>
        <p:spPr bwMode="auto">
          <a:xfrm>
            <a:off x="152400" y="5638800"/>
            <a:ext cx="868838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Goal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Provide grounded conceptual framework to explain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performance variation among firms in a given industry.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67" name="Rectangle 79"/>
          <p:cNvSpPr>
            <a:spLocks noChangeArrowheads="1"/>
          </p:cNvSpPr>
          <p:nvPr/>
        </p:nvSpPr>
        <p:spPr bwMode="auto">
          <a:xfrm>
            <a:off x="0" y="1525588"/>
            <a:ext cx="9140825" cy="3808412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65966" name="Group 78"/>
          <p:cNvGraphicFramePr>
            <a:graphicFrameLocks noGrp="1"/>
          </p:cNvGraphicFramePr>
          <p:nvPr/>
        </p:nvGraphicFramePr>
        <p:xfrm>
          <a:off x="381000" y="1676400"/>
          <a:ext cx="8458200" cy="3429001"/>
        </p:xfrm>
        <a:graphic>
          <a:graphicData uri="http://schemas.openxmlformats.org/drawingml/2006/table">
            <a:tbl>
              <a:tblPr/>
              <a:tblGrid>
                <a:gridCol w="3048000"/>
                <a:gridCol w="1118286"/>
                <a:gridCol w="253314"/>
                <a:gridCol w="2590800"/>
                <a:gridCol w="1447800"/>
              </a:tblGrid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Firm/Industry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Net Margin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Firm/Industry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Net Margin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413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Food &amp; Staples Retailing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Airlines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Costco Wholesale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Continental Airlines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&lt; 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Kroger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&lt; 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Northwest Airlines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&lt; 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Publix Supermarkets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SkyWest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7.1%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1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Whole Foods Market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Southwest Airlines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5958" name="Rectangle 70"/>
          <p:cNvSpPr>
            <a:spLocks noChangeArrowheads="1"/>
          </p:cNvSpPr>
          <p:nvPr/>
        </p:nvSpPr>
        <p:spPr bwMode="auto">
          <a:xfrm>
            <a:off x="0" y="5486400"/>
            <a:ext cx="9140825" cy="11430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5959" name="Rectangle 71"/>
          <p:cNvSpPr>
            <a:spLocks noChangeArrowheads="1"/>
          </p:cNvSpPr>
          <p:nvPr/>
        </p:nvSpPr>
        <p:spPr bwMode="auto">
          <a:xfrm>
            <a:off x="152400" y="5638800"/>
            <a:ext cx="868838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Goal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Provide grounded conceptual framework to explain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performance variation among firms in a given industry.</a:t>
            </a:r>
          </a:p>
        </p:txBody>
      </p:sp>
      <p:sp>
        <p:nvSpPr>
          <p:cNvPr id="8" name="Rectangle 67"/>
          <p:cNvSpPr>
            <a:spLocks noChangeArrowheads="1"/>
          </p:cNvSpPr>
          <p:nvPr/>
        </p:nvSpPr>
        <p:spPr bwMode="auto">
          <a:xfrm>
            <a:off x="0" y="304800"/>
            <a:ext cx="9140825" cy="9112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Intra-industry Performance Heterogeneity</a:t>
            </a:r>
            <a:endParaRPr lang="en-US" sz="3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1588" y="1373188"/>
            <a:ext cx="9140825" cy="1520825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588" y="3125788"/>
            <a:ext cx="9140825" cy="1520825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588" y="4953000"/>
            <a:ext cx="9140825" cy="1751013"/>
          </a:xfrm>
          <a:prstGeom prst="rect">
            <a:avLst/>
          </a:prstGeom>
          <a:solidFill>
            <a:srgbClr val="99CCFF">
              <a:alpha val="3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230188" y="1449388"/>
            <a:ext cx="28702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(Core) Capabilities</a:t>
            </a:r>
            <a:r>
              <a:rPr lang="en-US"/>
              <a:t>: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381000" y="1981200"/>
            <a:ext cx="8323263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Understanding what firms are doing well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– and, better than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	other firms</a:t>
            </a: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458788" y="5105400"/>
            <a:ext cx="2055812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Consonance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533400" y="5638800"/>
            <a:ext cx="8324850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Developing internal consistency among a firms’ resources,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capabilities, and strategies.</a:t>
            </a:r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458788" y="3201988"/>
            <a:ext cx="18002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Resources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533400" y="3735388"/>
            <a:ext cx="8435975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Understanding what firms possess that allow them to do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well what they are doing well (i.e., capability sources)  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152400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Competitive Advantage </a:t>
            </a:r>
            <a:r>
              <a:rPr lang="en-US" sz="3200" dirty="0" smtClean="0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– </a:t>
            </a:r>
            <a:r>
              <a:rPr lang="en-US" sz="3200" dirty="0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Points of Departure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155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1601788"/>
            <a:ext cx="9140825" cy="2513012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1557" name="Rectangle 5"/>
          <p:cNvSpPr>
            <a:spLocks noChangeArrowheads="1"/>
          </p:cNvSpPr>
          <p:nvPr/>
        </p:nvSpPr>
        <p:spPr bwMode="auto">
          <a:xfrm>
            <a:off x="0" y="4343400"/>
            <a:ext cx="9140825" cy="2360613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0" y="153988"/>
            <a:ext cx="9140825" cy="12160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Sources of </a:t>
            </a:r>
            <a:r>
              <a:rPr lang="en-US" sz="2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Competitive </a:t>
            </a:r>
            <a:r>
              <a:rPr lang="en-US" sz="2800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Advantage</a:t>
            </a:r>
          </a:p>
          <a:p>
            <a:pPr algn="ctr"/>
            <a:endParaRPr lang="en-US" sz="1400" u="sng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sz="2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What firms do best </a:t>
            </a:r>
            <a:r>
              <a:rPr lang="en-US" sz="2800" i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vs.</a:t>
            </a:r>
            <a:r>
              <a:rPr lang="en-US" sz="2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What firms do better than others</a:t>
            </a:r>
          </a:p>
        </p:txBody>
      </p:sp>
      <p:sp>
        <p:nvSpPr>
          <p:cNvPr id="151559" name="Rectangle 7"/>
          <p:cNvSpPr>
            <a:spLocks noChangeArrowheads="1"/>
          </p:cNvSpPr>
          <p:nvPr/>
        </p:nvSpPr>
        <p:spPr bwMode="auto">
          <a:xfrm>
            <a:off x="119063" y="4422775"/>
            <a:ext cx="36798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Example:  Sugar Industry</a:t>
            </a:r>
          </a:p>
        </p:txBody>
      </p:sp>
      <p:sp>
        <p:nvSpPr>
          <p:cNvPr id="151560" name="Rectangle 8"/>
          <p:cNvSpPr>
            <a:spLocks noChangeArrowheads="1"/>
          </p:cNvSpPr>
          <p:nvPr/>
        </p:nvSpPr>
        <p:spPr bwMode="auto">
          <a:xfrm>
            <a:off x="611188" y="2209800"/>
            <a:ext cx="6218237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Firm earns profits by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lower-cost production</a:t>
            </a:r>
          </a:p>
        </p:txBody>
      </p:sp>
      <p:sp>
        <p:nvSpPr>
          <p:cNvPr id="151561" name="Rectangle 9"/>
          <p:cNvSpPr>
            <a:spLocks noChangeArrowheads="1"/>
          </p:cNvSpPr>
          <p:nvPr/>
        </p:nvSpPr>
        <p:spPr bwMode="auto">
          <a:xfrm>
            <a:off x="590550" y="2743200"/>
            <a:ext cx="83026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Market price determined by production cost of competitors</a:t>
            </a:r>
          </a:p>
        </p:txBody>
      </p:sp>
      <p:sp>
        <p:nvSpPr>
          <p:cNvPr id="151562" name="Rectangle 10"/>
          <p:cNvSpPr>
            <a:spLocks noChangeArrowheads="1"/>
          </p:cNvSpPr>
          <p:nvPr/>
        </p:nvSpPr>
        <p:spPr bwMode="auto">
          <a:xfrm>
            <a:off x="604838" y="3276600"/>
            <a:ext cx="8320087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“Advantage” exists if entire demand can’t be met by lower-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cost production</a:t>
            </a:r>
          </a:p>
        </p:txBody>
      </p:sp>
      <p:sp>
        <p:nvSpPr>
          <p:cNvPr id="151563" name="Rectangle 11"/>
          <p:cNvSpPr>
            <a:spLocks noChangeArrowheads="1"/>
          </p:cNvSpPr>
          <p:nvPr/>
        </p:nvSpPr>
        <p:spPr bwMode="auto">
          <a:xfrm>
            <a:off x="534988" y="4879975"/>
            <a:ext cx="86518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 difference in competitors’ offerings (commodity products)</a:t>
            </a:r>
          </a:p>
        </p:txBody>
      </p:sp>
      <p:sp>
        <p:nvSpPr>
          <p:cNvPr id="151564" name="Rectangle 12"/>
          <p:cNvSpPr>
            <a:spLocks noChangeArrowheads="1"/>
          </p:cNvSpPr>
          <p:nvPr/>
        </p:nvSpPr>
        <p:spPr bwMode="auto">
          <a:xfrm>
            <a:off x="534988" y="5429250"/>
            <a:ext cx="8262937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Most consumers are unwilling to pay more for a particular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firm’s sugar</a:t>
            </a:r>
          </a:p>
        </p:txBody>
      </p:sp>
      <p:sp>
        <p:nvSpPr>
          <p:cNvPr id="151565" name="Rectangle 13"/>
          <p:cNvSpPr>
            <a:spLocks noChangeArrowheads="1"/>
          </p:cNvSpPr>
          <p:nvPr/>
        </p:nvSpPr>
        <p:spPr bwMode="auto">
          <a:xfrm>
            <a:off x="534988" y="6251575"/>
            <a:ext cx="7650162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Only way to earn higher profits is to have lower costs</a:t>
            </a:r>
          </a:p>
        </p:txBody>
      </p:sp>
      <p:sp>
        <p:nvSpPr>
          <p:cNvPr id="151566" name="Rectangle 14"/>
          <p:cNvSpPr>
            <a:spLocks noChangeArrowheads="1"/>
          </p:cNvSpPr>
          <p:nvPr/>
        </p:nvSpPr>
        <p:spPr bwMode="auto">
          <a:xfrm>
            <a:off x="119063" y="1677988"/>
            <a:ext cx="5595937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Cost-Based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Competitive Advantage: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0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1601788"/>
            <a:ext cx="9140825" cy="2589212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05" name="Rectangle 5"/>
          <p:cNvSpPr>
            <a:spLocks noChangeArrowheads="1"/>
          </p:cNvSpPr>
          <p:nvPr/>
        </p:nvSpPr>
        <p:spPr bwMode="auto">
          <a:xfrm>
            <a:off x="0" y="4343400"/>
            <a:ext cx="9140825" cy="2360613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07" name="Rectangle 7"/>
          <p:cNvSpPr>
            <a:spLocks noChangeArrowheads="1"/>
          </p:cNvSpPr>
          <p:nvPr/>
        </p:nvSpPr>
        <p:spPr bwMode="auto">
          <a:xfrm>
            <a:off x="119063" y="1677988"/>
            <a:ext cx="685165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Differentiation-Based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Competitive Advantage:</a:t>
            </a:r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611188" y="2209800"/>
            <a:ext cx="8355012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Firm’s offerings can be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distinguished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from others’ offerings</a:t>
            </a:r>
            <a:endParaRPr lang="en-US" u="sng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53609" name="Rectangle 9"/>
          <p:cNvSpPr>
            <a:spLocks noChangeArrowheads="1"/>
          </p:cNvSpPr>
          <p:nvPr/>
        </p:nvSpPr>
        <p:spPr bwMode="auto">
          <a:xfrm>
            <a:off x="590550" y="2743200"/>
            <a:ext cx="7948613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Firm earns profits above the competitive level by selling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above cost to consumers who “prefer” the product</a:t>
            </a:r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604838" y="3660775"/>
            <a:ext cx="5065712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Additional substitutes are a threat!</a:t>
            </a:r>
          </a:p>
        </p:txBody>
      </p:sp>
      <p:sp>
        <p:nvSpPr>
          <p:cNvPr id="153611" name="Rectangle 11"/>
          <p:cNvSpPr>
            <a:spLocks noChangeArrowheads="1"/>
          </p:cNvSpPr>
          <p:nvPr/>
        </p:nvSpPr>
        <p:spPr bwMode="auto">
          <a:xfrm>
            <a:off x="119063" y="4346575"/>
            <a:ext cx="5272087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Example:  Sugar </a:t>
            </a:r>
            <a:r>
              <a:rPr lang="en-US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Substitutes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</a:t>
            </a:r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549275" y="4800600"/>
            <a:ext cx="8620125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products have different characteristics: 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Pink Brand is “Very Sweet”/Blue Brand is “Cancer Free”</a:t>
            </a:r>
          </a:p>
        </p:txBody>
      </p:sp>
      <p:sp>
        <p:nvSpPr>
          <p:cNvPr id="153613" name="Rectangle 13"/>
          <p:cNvSpPr>
            <a:spLocks noChangeArrowheads="1"/>
          </p:cNvSpPr>
          <p:nvPr/>
        </p:nvSpPr>
        <p:spPr bwMode="auto">
          <a:xfrm>
            <a:off x="549275" y="5718175"/>
            <a:ext cx="85010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premium when consumers have different preferences</a:t>
            </a:r>
          </a:p>
        </p:txBody>
      </p:sp>
      <p:sp>
        <p:nvSpPr>
          <p:cNvPr id="153614" name="Rectangle 14"/>
          <p:cNvSpPr>
            <a:spLocks noChangeArrowheads="1"/>
          </p:cNvSpPr>
          <p:nvPr/>
        </p:nvSpPr>
        <p:spPr bwMode="auto">
          <a:xfrm>
            <a:off x="549275" y="6251575"/>
            <a:ext cx="713105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Complications – Different costs, other substitutes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153988"/>
            <a:ext cx="9140825" cy="12160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Sources of </a:t>
            </a:r>
            <a:r>
              <a:rPr lang="en-US" sz="2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Competitive </a:t>
            </a:r>
            <a:r>
              <a:rPr lang="en-US" sz="2800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Advantage</a:t>
            </a:r>
          </a:p>
          <a:p>
            <a:pPr algn="ctr"/>
            <a:endParaRPr lang="en-US" sz="1400" u="sng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sz="2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What firms do best </a:t>
            </a:r>
            <a:r>
              <a:rPr lang="en-US" sz="2800" i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vs.</a:t>
            </a:r>
            <a:r>
              <a:rPr lang="en-US" sz="2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What firms do better than others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565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5652" name="Rectangle 4"/>
          <p:cNvSpPr>
            <a:spLocks noChangeArrowheads="1"/>
          </p:cNvSpPr>
          <p:nvPr/>
        </p:nvSpPr>
        <p:spPr bwMode="auto">
          <a:xfrm>
            <a:off x="0" y="1373188"/>
            <a:ext cx="9140825" cy="3884612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231775"/>
            <a:ext cx="9140825" cy="9112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Core Capabilities</a:t>
            </a:r>
          </a:p>
        </p:txBody>
      </p:sp>
      <p:sp>
        <p:nvSpPr>
          <p:cNvPr id="155654" name="Rectangle 6"/>
          <p:cNvSpPr>
            <a:spLocks noChangeArrowheads="1"/>
          </p:cNvSpPr>
          <p:nvPr/>
        </p:nvSpPr>
        <p:spPr bwMode="auto">
          <a:xfrm>
            <a:off x="0" y="2152650"/>
            <a:ext cx="8816975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Technical skills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superior and valuable ability in operations for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specific parts (or all) of the firm’s activities</a:t>
            </a:r>
          </a:p>
        </p:txBody>
      </p:sp>
      <p:sp>
        <p:nvSpPr>
          <p:cNvPr id="155655" name="Rectangle 7"/>
          <p:cNvSpPr>
            <a:spLocks noChangeArrowheads="1"/>
          </p:cNvSpPr>
          <p:nvPr/>
        </p:nvSpPr>
        <p:spPr bwMode="auto">
          <a:xfrm>
            <a:off x="0" y="4343400"/>
            <a:ext cx="891698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Growth-enabling skills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special ability to recognize new market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opportunities and expand the firm’s activities</a:t>
            </a:r>
          </a:p>
        </p:txBody>
      </p:sp>
      <p:sp>
        <p:nvSpPr>
          <p:cNvPr id="155656" name="Rectangle 8"/>
          <p:cNvSpPr>
            <a:spLocks noChangeArrowheads="1"/>
          </p:cNvSpPr>
          <p:nvPr/>
        </p:nvSpPr>
        <p:spPr bwMode="auto">
          <a:xfrm>
            <a:off x="227013" y="1524000"/>
            <a:ext cx="16891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155657" name="Rectangle 9"/>
          <p:cNvSpPr>
            <a:spLocks noChangeArrowheads="1"/>
          </p:cNvSpPr>
          <p:nvPr/>
        </p:nvSpPr>
        <p:spPr bwMode="auto">
          <a:xfrm>
            <a:off x="0" y="3276600"/>
            <a:ext cx="8337550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Marketing skills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unique ability to make your firm’s product</a:t>
            </a:r>
          </a:p>
          <a:p>
            <a:pPr lvl="1"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offerings more attractive to customers </a:t>
            </a:r>
          </a:p>
        </p:txBody>
      </p:sp>
      <p:sp>
        <p:nvSpPr>
          <p:cNvPr id="155658" name="Rectangle 10"/>
          <p:cNvSpPr>
            <a:spLocks noChangeArrowheads="1"/>
          </p:cNvSpPr>
          <p:nvPr/>
        </p:nvSpPr>
        <p:spPr bwMode="auto">
          <a:xfrm>
            <a:off x="0" y="5562600"/>
            <a:ext cx="9140825" cy="11430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5659" name="Rectangle 11"/>
          <p:cNvSpPr>
            <a:spLocks noChangeArrowheads="1"/>
          </p:cNvSpPr>
          <p:nvPr/>
        </p:nvSpPr>
        <p:spPr bwMode="auto">
          <a:xfrm>
            <a:off x="152400" y="5734050"/>
            <a:ext cx="8759825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Goal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To the extent capabilities are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leveragable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as well as 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valuable, they can help form the basis for new initiatives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0" y="152400"/>
            <a:ext cx="9140825" cy="836613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Resources: What makes a Capability?</a:t>
            </a:r>
          </a:p>
        </p:txBody>
      </p:sp>
      <p:sp>
        <p:nvSpPr>
          <p:cNvPr id="12300" name="Rectangle 12" descr="50%"/>
          <p:cNvSpPr>
            <a:spLocks noChangeArrowheads="1"/>
          </p:cNvSpPr>
          <p:nvPr/>
        </p:nvSpPr>
        <p:spPr bwMode="auto">
          <a:xfrm>
            <a:off x="0" y="1143000"/>
            <a:ext cx="9140825" cy="2667000"/>
          </a:xfrm>
          <a:prstGeom prst="rect">
            <a:avLst/>
          </a:prstGeom>
          <a:pattFill prst="pct50">
            <a:fgClr>
              <a:srgbClr val="FFFF00">
                <a:alpha val="50000"/>
              </a:srgbClr>
            </a:fgClr>
            <a:bgClr>
              <a:srgbClr val="FFFFFF">
                <a:alpha val="50000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76200" y="1771650"/>
            <a:ext cx="902493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Physical assets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particular infrastructure, plant/equipment, 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location, etc. that may contribute to an activity’s profitability</a:t>
            </a:r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104775" y="2838450"/>
            <a:ext cx="813593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Intangible assets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brand, reputation, experience, people/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culture, information, etc. that facilitates capability.</a:t>
            </a:r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0" y="1143000"/>
            <a:ext cx="191611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0" y="4038600"/>
            <a:ext cx="9140825" cy="25146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115888" y="4114800"/>
            <a:ext cx="8912225" cy="22796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buSzPct val="100000"/>
            </a:pP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Keys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</a:t>
            </a:r>
          </a:p>
          <a:p>
            <a:pPr>
              <a:buSzPct val="100000"/>
            </a:pPr>
            <a:endParaRPr lang="en-US" sz="12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Think broadly and creatively about what the firm’s resources     	are, then be as concrete as possible in defining them.</a:t>
            </a:r>
          </a:p>
          <a:p>
            <a:pPr>
              <a:buSzPct val="100000"/>
              <a:buFontTx/>
              <a:buChar char="•"/>
            </a:pPr>
            <a:endParaRPr lang="en-US" sz="12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As more fundamental building blocks, resources may be easier 	for a firm to acquire, develop and exploit than capabilities.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9450</TotalTime>
  <Words>617</Words>
  <Application>Microsoft PowerPoint</Application>
  <PresentationFormat>On-screen Show (4:3)</PresentationFormat>
  <Paragraphs>154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1_Default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KGSM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Assessment</dc:title>
  <dc:creator>mma317</dc:creator>
  <cp:lastModifiedBy>mma317</cp:lastModifiedBy>
  <cp:revision>188</cp:revision>
  <cp:lastPrinted>1999-06-03T16:34:14Z</cp:lastPrinted>
  <dcterms:created xsi:type="dcterms:W3CDTF">1999-03-05T18:22:15Z</dcterms:created>
  <dcterms:modified xsi:type="dcterms:W3CDTF">2008-10-10T02:53:46Z</dcterms:modified>
</cp:coreProperties>
</file>