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421" r:id="rId2"/>
    <p:sldId id="430" r:id="rId3"/>
    <p:sldId id="431" r:id="rId4"/>
    <p:sldId id="425" r:id="rId5"/>
    <p:sldId id="426" r:id="rId6"/>
    <p:sldId id="428" r:id="rId7"/>
    <p:sldId id="427" r:id="rId8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8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5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1" y="4372685"/>
            <a:ext cx="5075945" cy="4140060"/>
          </a:xfrm>
        </p:spPr>
        <p:txBody>
          <a:bodyPr lIns="91918" tIns="45959" rIns="91918" bIns="45959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921" tIns="45960" rIns="91921" bIns="45960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</p:spPr>
        <p:txBody>
          <a:bodyPr lIns="91921" tIns="45960" rIns="91921" bIns="4596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</p:spPr>
        <p:txBody>
          <a:bodyPr lIns="91921" tIns="45960" rIns="91921" bIns="4596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</p:spPr>
        <p:txBody>
          <a:bodyPr lIns="91921" tIns="45960" rIns="91921" bIns="4596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92150"/>
            <a:ext cx="4598988" cy="3449638"/>
          </a:xfrm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</p:spPr>
        <p:txBody>
          <a:bodyPr lIns="91921" tIns="45960" rIns="91921" bIns="45960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10/17/2008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s.com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3" name="Oval 7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Resource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r>
              <a:rPr lang="en-US">
                <a:latin typeface="Arial" charset="0"/>
              </a:rPr>
              <a:t>“Culture”</a:t>
            </a:r>
          </a:p>
        </p:txBody>
      </p:sp>
      <p:sp>
        <p:nvSpPr>
          <p:cNvPr id="116744" name="Oval 8"/>
          <p:cNvSpPr>
            <a:spLocks noChangeArrowheads="1"/>
          </p:cNvSpPr>
          <p:nvPr/>
        </p:nvSpPr>
        <p:spPr bwMode="auto">
          <a:xfrm>
            <a:off x="3286897" y="1952368"/>
            <a:ext cx="2466203" cy="1552832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latin typeface="Arial" charset="0"/>
              </a:rPr>
              <a:t> </a:t>
            </a:r>
            <a:r>
              <a:rPr lang="en-US" u="sng" dirty="0">
                <a:latin typeface="Arial" charset="0"/>
              </a:rPr>
              <a:t>Capability</a:t>
            </a:r>
            <a:r>
              <a:rPr lang="en-US" dirty="0">
                <a:latin typeface="Arial" charset="0"/>
              </a:rPr>
              <a:t>:</a:t>
            </a:r>
          </a:p>
          <a:p>
            <a:pPr algn="ctr"/>
            <a:r>
              <a:rPr lang="en-US" dirty="0" smtClean="0">
                <a:latin typeface="Arial" charset="0"/>
              </a:rPr>
              <a:t>Keep </a:t>
            </a:r>
          </a:p>
          <a:p>
            <a:pPr algn="ctr"/>
            <a:r>
              <a:rPr lang="en-US" dirty="0" smtClean="0">
                <a:latin typeface="Arial" charset="0"/>
              </a:rPr>
              <a:t>experienced</a:t>
            </a:r>
          </a:p>
          <a:p>
            <a:pPr algn="ctr"/>
            <a:r>
              <a:rPr lang="en-US" dirty="0" smtClean="0">
                <a:latin typeface="Arial" charset="0"/>
              </a:rPr>
              <a:t>workers</a:t>
            </a:r>
            <a:endParaRPr lang="en-US" dirty="0">
              <a:latin typeface="Arial" charset="0"/>
            </a:endParaRPr>
          </a:p>
        </p:txBody>
      </p:sp>
      <p:sp>
        <p:nvSpPr>
          <p:cNvPr id="116745" name="Oval 9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latin typeface="Arial" charset="0"/>
              </a:rPr>
              <a:t> </a:t>
            </a:r>
            <a:r>
              <a:rPr lang="en-US" u="sng" dirty="0">
                <a:latin typeface="Arial" charset="0"/>
              </a:rPr>
              <a:t>Advantage</a:t>
            </a:r>
            <a:r>
              <a:rPr lang="en-US" dirty="0">
                <a:latin typeface="Arial" charset="0"/>
              </a:rPr>
              <a:t>:</a:t>
            </a:r>
          </a:p>
          <a:p>
            <a:pPr algn="ctr"/>
            <a:r>
              <a:rPr lang="en-US" dirty="0" smtClean="0">
                <a:latin typeface="Arial" charset="0"/>
              </a:rPr>
              <a:t>More “efficient”</a:t>
            </a:r>
          </a:p>
          <a:p>
            <a:pPr algn="ctr"/>
            <a:r>
              <a:rPr lang="en-US" dirty="0" smtClean="0">
                <a:latin typeface="Arial" charset="0"/>
              </a:rPr>
              <a:t>production</a:t>
            </a:r>
            <a:endParaRPr lang="en-US" dirty="0">
              <a:latin typeface="Arial" charset="0"/>
            </a:endParaRPr>
          </a:p>
        </p:txBody>
      </p:sp>
      <p:cxnSp>
        <p:nvCxnSpPr>
          <p:cNvPr id="116746" name="AutoShape 10"/>
          <p:cNvCxnSpPr>
            <a:cxnSpLocks noChangeShapeType="1"/>
            <a:stCxn id="116743" idx="6"/>
            <a:endCxn id="116744" idx="2"/>
          </p:cNvCxnSpPr>
          <p:nvPr/>
        </p:nvCxnSpPr>
        <p:spPr bwMode="auto">
          <a:xfrm flipV="1">
            <a:off x="2438400" y="2728784"/>
            <a:ext cx="848497" cy="14416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16747" name="AutoShape 11"/>
          <p:cNvCxnSpPr>
            <a:cxnSpLocks noChangeShapeType="1"/>
            <a:stCxn id="116744" idx="6"/>
            <a:endCxn id="116745" idx="2"/>
          </p:cNvCxnSpPr>
          <p:nvPr/>
        </p:nvCxnSpPr>
        <p:spPr bwMode="auto">
          <a:xfrm>
            <a:off x="5753100" y="2728784"/>
            <a:ext cx="952500" cy="14416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16748" name="Rectangle 12"/>
          <p:cNvSpPr>
            <a:spLocks noChangeArrowheads="1"/>
          </p:cNvSpPr>
          <p:nvPr/>
        </p:nvSpPr>
        <p:spPr bwMode="auto">
          <a:xfrm>
            <a:off x="0" y="3886199"/>
            <a:ext cx="9144000" cy="1353065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16749" name="Rectangle 13"/>
          <p:cNvSpPr>
            <a:spLocks noChangeArrowheads="1"/>
          </p:cNvSpPr>
          <p:nvPr/>
        </p:nvSpPr>
        <p:spPr bwMode="auto">
          <a:xfrm>
            <a:off x="76200" y="3962400"/>
            <a:ext cx="8948738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buSzPct val="100000"/>
            </a:pP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Key:  This mechanism works, in large part, because for the “type” 	of software SAS produces, there is a huge gain</a:t>
            </a:r>
          </a:p>
          <a:p>
            <a:pPr algn="ctr">
              <a:buSzPct val="100000"/>
            </a:pPr>
            <a:r>
              <a:rPr lang="en-US" dirty="0" smtClean="0">
                <a:latin typeface="Arial" charset="0"/>
              </a:rPr>
              <a:t>in efficiency from having experienced workers.</a:t>
            </a:r>
            <a:endParaRPr lang="en-US" dirty="0">
              <a:latin typeface="Arial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76200"/>
            <a:ext cx="9144000" cy="838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33400" y="242888"/>
            <a:ext cx="8305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Arial" charset="0"/>
              </a:rPr>
              <a:t>Example</a:t>
            </a:r>
            <a:r>
              <a:rPr lang="en-US" sz="2800" dirty="0" smtClean="0">
                <a:latin typeface="Arial" charset="0"/>
              </a:rPr>
              <a:t>:			 </a:t>
            </a:r>
            <a:endParaRPr lang="en-US" sz="2800" dirty="0">
              <a:latin typeface="Arial" charset="0"/>
            </a:endParaRPr>
          </a:p>
        </p:txBody>
      </p:sp>
      <p:pic>
        <p:nvPicPr>
          <p:cNvPr id="15" name="Picture 11" descr="SAS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28600"/>
            <a:ext cx="1717675" cy="533400"/>
          </a:xfrm>
          <a:prstGeom prst="rect">
            <a:avLst/>
          </a:prstGeom>
          <a:noFill/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1002957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Illustration of </a:t>
            </a:r>
            <a:r>
              <a:rPr lang="en-US" dirty="0" smtClean="0">
                <a:solidFill>
                  <a:schemeClr val="tx2"/>
                </a:solidFill>
                <a:latin typeface="Arial" charset="0"/>
              </a:rPr>
              <a:t>“R→C→A” </a:t>
            </a:r>
            <a:r>
              <a:rPr lang="en-US" dirty="0">
                <a:solidFill>
                  <a:schemeClr val="tx2"/>
                </a:solidFill>
                <a:latin typeface="Arial" charset="0"/>
              </a:rPr>
              <a:t>Conceptual Framework: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ChangeArrowheads="1"/>
          </p:cNvSpPr>
          <p:nvPr/>
        </p:nvSpPr>
        <p:spPr bwMode="auto">
          <a:xfrm>
            <a:off x="0" y="1041400"/>
            <a:ext cx="9144000" cy="1946275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Successful firms exhibit </a:t>
            </a:r>
            <a:r>
              <a:rPr lang="en-US" dirty="0" smtClean="0">
                <a:solidFill>
                  <a:schemeClr val="tx2"/>
                </a:solidFill>
                <a:latin typeface="Arial" charset="0"/>
              </a:rPr>
              <a:t>consonance among their resources, </a:t>
            </a:r>
            <a:endParaRPr lang="en-US" dirty="0">
              <a:solidFill>
                <a:schemeClr val="tx2"/>
              </a:solidFill>
              <a:latin typeface="Arial" charset="0"/>
            </a:endParaRPr>
          </a:p>
          <a:p>
            <a:pPr marL="457200" indent="-457200" algn="ctr">
              <a:lnSpc>
                <a:spcPct val="120000"/>
              </a:lnSpc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Arial" charset="0"/>
              </a:rPr>
              <a:t>capabilities, and strategies </a:t>
            </a:r>
            <a:r>
              <a:rPr lang="en-US" dirty="0">
                <a:solidFill>
                  <a:schemeClr val="tx2"/>
                </a:solidFill>
                <a:latin typeface="Arial" charset="0"/>
              </a:rPr>
              <a:t>for generating competitive advantage. </a:t>
            </a:r>
          </a:p>
          <a:p>
            <a:pPr marL="457200" indent="-457200" algn="ctr">
              <a:lnSpc>
                <a:spcPct val="120000"/>
              </a:lnSpc>
              <a:buFont typeface="Arial" charset="0"/>
              <a:buChar char="•"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Increases efficiencies (productivity frontier)</a:t>
            </a:r>
          </a:p>
          <a:p>
            <a:pPr marL="457200" indent="-457200" algn="ctr">
              <a:lnSpc>
                <a:spcPct val="120000"/>
              </a:lnSpc>
              <a:buFont typeface="Arial" charset="0"/>
              <a:buChar char="•"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Makes it more difficult for competitors to copy strategy</a:t>
            </a:r>
          </a:p>
        </p:txBody>
      </p:sp>
      <p:sp>
        <p:nvSpPr>
          <p:cNvPr id="67587" name="Rectangle 5"/>
          <p:cNvSpPr>
            <a:spLocks noChangeArrowheads="1"/>
          </p:cNvSpPr>
          <p:nvPr/>
        </p:nvSpPr>
        <p:spPr bwMode="auto">
          <a:xfrm>
            <a:off x="0" y="3194050"/>
            <a:ext cx="9144000" cy="657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8" name="Rectangle 11"/>
          <p:cNvSpPr>
            <a:spLocks noChangeArrowheads="1"/>
          </p:cNvSpPr>
          <p:nvPr/>
        </p:nvSpPr>
        <p:spPr bwMode="auto">
          <a:xfrm>
            <a:off x="0" y="3994150"/>
            <a:ext cx="9140825" cy="2676525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9" name="Text Box 12"/>
          <p:cNvSpPr txBox="1">
            <a:spLocks noChangeArrowheads="1"/>
          </p:cNvSpPr>
          <p:nvPr/>
        </p:nvSpPr>
        <p:spPr bwMode="auto">
          <a:xfrm>
            <a:off x="38100" y="4070350"/>
            <a:ext cx="90297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u="sng" dirty="0">
                <a:latin typeface="Arial" charset="0"/>
              </a:rPr>
              <a:t>Issues for Enterprise</a:t>
            </a:r>
            <a:r>
              <a:rPr lang="en-US" dirty="0">
                <a:latin typeface="Arial" charset="0"/>
              </a:rPr>
              <a:t>:</a:t>
            </a:r>
          </a:p>
          <a:p>
            <a:endParaRPr lang="en-US" sz="140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" charset="0"/>
              </a:rPr>
              <a:t>  Look for evidence of </a:t>
            </a:r>
            <a:r>
              <a:rPr lang="en-US" dirty="0" smtClean="0">
                <a:latin typeface="Arial" charset="0"/>
              </a:rPr>
              <a:t>consonance </a:t>
            </a:r>
            <a:r>
              <a:rPr lang="en-US" dirty="0">
                <a:latin typeface="Arial" charset="0"/>
              </a:rPr>
              <a:t>in strategy.</a:t>
            </a:r>
          </a:p>
          <a:p>
            <a:pPr lvl="2">
              <a:buFontTx/>
              <a:buChar char="•"/>
            </a:pPr>
            <a:endParaRPr lang="en-US" sz="140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" charset="0"/>
              </a:rPr>
              <a:t>  Understand particular (unique) elements of the strategy that 	may appear to be somewhat counterintuitive.</a:t>
            </a:r>
          </a:p>
          <a:p>
            <a:pPr lvl="2">
              <a:buFontTx/>
              <a:buChar char="•"/>
            </a:pPr>
            <a:endParaRPr lang="en-US" sz="1400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" charset="0"/>
              </a:rPr>
              <a:t>  Evaluate the role of </a:t>
            </a:r>
            <a:r>
              <a:rPr lang="en-US" dirty="0" smtClean="0">
                <a:latin typeface="Arial" charset="0"/>
              </a:rPr>
              <a:t>consonance </a:t>
            </a:r>
            <a:r>
              <a:rPr lang="en-US" dirty="0">
                <a:latin typeface="Arial" charset="0"/>
              </a:rPr>
              <a:t>in </a:t>
            </a:r>
            <a:r>
              <a:rPr lang="en-US" dirty="0" smtClean="0">
                <a:latin typeface="Arial" charset="0"/>
              </a:rPr>
              <a:t>sustainability (Topic 1.4).</a:t>
            </a:r>
            <a:endParaRPr lang="en-US" dirty="0">
              <a:latin typeface="Arial" charset="0"/>
            </a:endParaRPr>
          </a:p>
        </p:txBody>
      </p:sp>
      <p:sp>
        <p:nvSpPr>
          <p:cNvPr id="67590" name="Rectangle 6" descr="50%"/>
          <p:cNvSpPr>
            <a:spLocks noChangeArrowheads="1"/>
          </p:cNvSpPr>
          <p:nvPr/>
        </p:nvSpPr>
        <p:spPr bwMode="auto">
          <a:xfrm>
            <a:off x="1588" y="153988"/>
            <a:ext cx="9140825" cy="763587"/>
          </a:xfrm>
          <a:prstGeom prst="rect">
            <a:avLst/>
          </a:prstGeom>
          <a:pattFill prst="pct50">
            <a:fgClr>
              <a:schemeClr val="accent1">
                <a:alpha val="50195"/>
              </a:schemeClr>
            </a:fgClr>
            <a:bgClr>
              <a:srgbClr val="FFFFFF">
                <a:alpha val="50195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 and Competitive Advantage</a:t>
            </a:r>
            <a:endParaRPr lang="en-US" sz="2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7591" name="Text Box 11"/>
          <p:cNvSpPr txBox="1">
            <a:spLocks noChangeArrowheads="1"/>
          </p:cNvSpPr>
          <p:nvPr/>
        </p:nvSpPr>
        <p:spPr bwMode="auto">
          <a:xfrm>
            <a:off x="990600" y="3278188"/>
            <a:ext cx="710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Profits = (Avg. Price – Avg. Cost) × Quantity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85738"/>
            <a:ext cx="8839200" cy="6529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8611" name="Rectangle 5"/>
          <p:cNvSpPr>
            <a:spLocks noChangeArrowheads="1"/>
          </p:cNvSpPr>
          <p:nvPr/>
        </p:nvSpPr>
        <p:spPr bwMode="auto">
          <a:xfrm>
            <a:off x="0" y="3581400"/>
            <a:ext cx="9144000" cy="228600"/>
          </a:xfrm>
          <a:prstGeom prst="rect">
            <a:avLst/>
          </a:prstGeom>
          <a:solidFill>
            <a:srgbClr val="FFFF99">
              <a:alpha val="30196"/>
            </a:srgb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Case:  Enterprise Rent-A-Car</a:t>
            </a:r>
          </a:p>
        </p:txBody>
      </p:sp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181" name="Oval 5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Resource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endParaRPr lang="en-US">
              <a:latin typeface="Arial" charset="0"/>
            </a:endParaRPr>
          </a:p>
        </p:txBody>
      </p:sp>
      <p:sp>
        <p:nvSpPr>
          <p:cNvPr id="178182" name="Oval 6"/>
          <p:cNvSpPr>
            <a:spLocks noChangeArrowheads="1"/>
          </p:cNvSpPr>
          <p:nvPr/>
        </p:nvSpPr>
        <p:spPr bwMode="auto">
          <a:xfrm>
            <a:off x="33909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 </a:t>
            </a:r>
            <a:r>
              <a:rPr lang="en-US" u="sng">
                <a:latin typeface="Arial" charset="0"/>
              </a:rPr>
              <a:t>Capability</a:t>
            </a:r>
            <a:r>
              <a:rPr lang="en-US">
                <a:latin typeface="Arial" charset="0"/>
              </a:rPr>
              <a:t>:</a:t>
            </a:r>
          </a:p>
          <a:p>
            <a:pPr algn="ctr"/>
            <a:endParaRPr lang="en-US">
              <a:latin typeface="Arial" charset="0"/>
            </a:endParaRPr>
          </a:p>
          <a:p>
            <a:pPr algn="ctr"/>
            <a:endParaRPr lang="en-US">
              <a:latin typeface="Arial" charset="0"/>
            </a:endParaRPr>
          </a:p>
        </p:txBody>
      </p:sp>
      <p:sp>
        <p:nvSpPr>
          <p:cNvPr id="178183" name="Oval 7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FF3300"/>
                </a:solidFill>
                <a:latin typeface="Arial" charset="0"/>
              </a:rPr>
              <a:t>Advantage</a:t>
            </a:r>
            <a:r>
              <a:rPr lang="en-US">
                <a:solidFill>
                  <a:srgbClr val="FF3300"/>
                </a:solidFill>
                <a:latin typeface="Arial" charset="0"/>
              </a:rPr>
              <a:t>: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Differentiation-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Based</a:t>
            </a:r>
          </a:p>
        </p:txBody>
      </p:sp>
      <p:cxnSp>
        <p:nvCxnSpPr>
          <p:cNvPr id="178184" name="AutoShape 8"/>
          <p:cNvCxnSpPr>
            <a:cxnSpLocks noChangeShapeType="1"/>
            <a:stCxn id="178181" idx="6"/>
            <a:endCxn id="178182" idx="2"/>
          </p:cNvCxnSpPr>
          <p:nvPr/>
        </p:nvCxnSpPr>
        <p:spPr bwMode="auto">
          <a:xfrm>
            <a:off x="24384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78185" name="AutoShape 9"/>
          <p:cNvCxnSpPr>
            <a:cxnSpLocks noChangeShapeType="1"/>
            <a:stCxn id="178182" idx="6"/>
            <a:endCxn id="178183" idx="2"/>
          </p:cNvCxnSpPr>
          <p:nvPr/>
        </p:nvCxnSpPr>
        <p:spPr bwMode="auto">
          <a:xfrm>
            <a:off x="57531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990600" y="4267200"/>
            <a:ext cx="710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Profits = (Avg. Price – Avg. Cost) × Quantity</a:t>
            </a:r>
          </a:p>
        </p:txBody>
      </p:sp>
      <p:sp>
        <p:nvSpPr>
          <p:cNvPr id="178188" name="Rectangle 12"/>
          <p:cNvSpPr>
            <a:spLocks noChangeArrowheads="1"/>
          </p:cNvSpPr>
          <p:nvPr/>
        </p:nvSpPr>
        <p:spPr bwMode="auto">
          <a:xfrm>
            <a:off x="0" y="52578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Question:  Which characteristics of Enterprise’s Service are</a:t>
            </a:r>
          </a:p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consumers “willing-to-pay” more for?</a:t>
            </a:r>
          </a:p>
        </p:txBody>
      </p:sp>
      <p:sp>
        <p:nvSpPr>
          <p:cNvPr id="13" name="Rectangle 6" descr="50%"/>
          <p:cNvSpPr>
            <a:spLocks noChangeArrowheads="1"/>
          </p:cNvSpPr>
          <p:nvPr/>
        </p:nvSpPr>
        <p:spPr bwMode="auto">
          <a:xfrm>
            <a:off x="1588" y="116917"/>
            <a:ext cx="9140825" cy="763587"/>
          </a:xfrm>
          <a:prstGeom prst="rect">
            <a:avLst/>
          </a:prstGeom>
          <a:pattFill prst="pct50">
            <a:fgClr>
              <a:schemeClr val="accent1">
                <a:alpha val="50195"/>
              </a:schemeClr>
            </a:fgClr>
            <a:bgClr>
              <a:srgbClr val="FFFFFF">
                <a:alpha val="50195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 and Competitive Advantage</a:t>
            </a:r>
            <a:endParaRPr lang="en-US" sz="2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Case:  Enterprise Rent-A-Car</a:t>
            </a:r>
          </a:p>
        </p:txBody>
      </p:sp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9" name="Oval 5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Resource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0230" name="Oval 6"/>
          <p:cNvSpPr>
            <a:spLocks noChangeArrowheads="1"/>
          </p:cNvSpPr>
          <p:nvPr/>
        </p:nvSpPr>
        <p:spPr bwMode="auto">
          <a:xfrm>
            <a:off x="33909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Capability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0231" name="Oval 7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FF3300"/>
                </a:solidFill>
                <a:latin typeface="Arial" charset="0"/>
              </a:rPr>
              <a:t>Advantage</a:t>
            </a:r>
            <a:r>
              <a:rPr lang="en-US">
                <a:solidFill>
                  <a:srgbClr val="FF3300"/>
                </a:solidFill>
                <a:latin typeface="Arial" charset="0"/>
              </a:rPr>
              <a:t>: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Differentiation-</a:t>
            </a:r>
          </a:p>
          <a:p>
            <a:pPr algn="ctr"/>
            <a:r>
              <a:rPr lang="en-US">
                <a:solidFill>
                  <a:srgbClr val="FF3300"/>
                </a:solidFill>
                <a:latin typeface="Arial" charset="0"/>
              </a:rPr>
              <a:t>Based</a:t>
            </a:r>
          </a:p>
        </p:txBody>
      </p:sp>
      <p:cxnSp>
        <p:nvCxnSpPr>
          <p:cNvPr id="180232" name="AutoShape 8"/>
          <p:cNvCxnSpPr>
            <a:cxnSpLocks noChangeShapeType="1"/>
            <a:stCxn id="180229" idx="6"/>
            <a:endCxn id="180230" idx="2"/>
          </p:cNvCxnSpPr>
          <p:nvPr/>
        </p:nvCxnSpPr>
        <p:spPr bwMode="auto">
          <a:xfrm>
            <a:off x="24384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80233" name="AutoShape 9"/>
          <p:cNvCxnSpPr>
            <a:cxnSpLocks noChangeShapeType="1"/>
            <a:stCxn id="180230" idx="6"/>
            <a:endCxn id="180231" idx="2"/>
          </p:cNvCxnSpPr>
          <p:nvPr/>
        </p:nvCxnSpPr>
        <p:spPr bwMode="auto">
          <a:xfrm>
            <a:off x="57531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80235" name="Text Box 11"/>
          <p:cNvSpPr txBox="1">
            <a:spLocks noChangeArrowheads="1"/>
          </p:cNvSpPr>
          <p:nvPr/>
        </p:nvSpPr>
        <p:spPr bwMode="auto">
          <a:xfrm>
            <a:off x="990600" y="4267200"/>
            <a:ext cx="710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Profits = (Avg. Price – Avg. Cost) × Quantity</a:t>
            </a:r>
          </a:p>
        </p:txBody>
      </p:sp>
      <p:sp>
        <p:nvSpPr>
          <p:cNvPr id="180236" name="Rectangle 12"/>
          <p:cNvSpPr>
            <a:spLocks noChangeArrowheads="1"/>
          </p:cNvSpPr>
          <p:nvPr/>
        </p:nvSpPr>
        <p:spPr bwMode="auto">
          <a:xfrm>
            <a:off x="0" y="52578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u="sng">
                <a:solidFill>
                  <a:schemeClr val="tx2"/>
                </a:solidFill>
                <a:latin typeface="Arial" charset="0"/>
              </a:rPr>
              <a:t>Resources and Capabilities</a:t>
            </a:r>
            <a:r>
              <a:rPr lang="en-US">
                <a:solidFill>
                  <a:schemeClr val="tx2"/>
                </a:solidFill>
                <a:latin typeface="Arial" charset="0"/>
              </a:rPr>
              <a:t>:  How is Enterprise’s strategy</a:t>
            </a:r>
          </a:p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organized to deliver these characteristics efficiently?</a:t>
            </a:r>
          </a:p>
        </p:txBody>
      </p:sp>
      <p:sp>
        <p:nvSpPr>
          <p:cNvPr id="13" name="Rectangle 6" descr="50%"/>
          <p:cNvSpPr>
            <a:spLocks noChangeArrowheads="1"/>
          </p:cNvSpPr>
          <p:nvPr/>
        </p:nvSpPr>
        <p:spPr bwMode="auto">
          <a:xfrm>
            <a:off x="1588" y="116917"/>
            <a:ext cx="9140825" cy="763587"/>
          </a:xfrm>
          <a:prstGeom prst="rect">
            <a:avLst/>
          </a:prstGeom>
          <a:pattFill prst="pct50">
            <a:fgClr>
              <a:schemeClr val="accent1">
                <a:alpha val="50195"/>
              </a:schemeClr>
            </a:fgClr>
            <a:bgClr>
              <a:srgbClr val="FFFFFF">
                <a:alpha val="50195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 and Competitive Advantage</a:t>
            </a:r>
            <a:endParaRPr lang="en-US" sz="2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Case:  Enterprise Rent-A-Car</a:t>
            </a:r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5" name="Oval 5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Resource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4326" name="Oval 6"/>
          <p:cNvSpPr>
            <a:spLocks noChangeArrowheads="1"/>
          </p:cNvSpPr>
          <p:nvPr/>
        </p:nvSpPr>
        <p:spPr bwMode="auto">
          <a:xfrm>
            <a:off x="33909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Capability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4327" name="Oval 7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Advantage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Differentiation-</a:t>
            </a:r>
          </a:p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Based</a:t>
            </a:r>
          </a:p>
        </p:txBody>
      </p:sp>
      <p:cxnSp>
        <p:nvCxnSpPr>
          <p:cNvPr id="184328" name="AutoShape 8"/>
          <p:cNvCxnSpPr>
            <a:cxnSpLocks noChangeShapeType="1"/>
            <a:stCxn id="184325" idx="6"/>
            <a:endCxn id="184326" idx="2"/>
          </p:cNvCxnSpPr>
          <p:nvPr/>
        </p:nvCxnSpPr>
        <p:spPr bwMode="auto">
          <a:xfrm>
            <a:off x="24384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84329" name="AutoShape 9"/>
          <p:cNvCxnSpPr>
            <a:cxnSpLocks noChangeShapeType="1"/>
            <a:stCxn id="184326" idx="6"/>
            <a:endCxn id="184327" idx="2"/>
          </p:cNvCxnSpPr>
          <p:nvPr/>
        </p:nvCxnSpPr>
        <p:spPr bwMode="auto">
          <a:xfrm>
            <a:off x="57531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990600" y="4267200"/>
            <a:ext cx="710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Profits = (Avg. Price – Avg. Cost) × Quantity</a:t>
            </a:r>
          </a:p>
        </p:txBody>
      </p:sp>
      <p:sp>
        <p:nvSpPr>
          <p:cNvPr id="184332" name="Rectangle 12"/>
          <p:cNvSpPr>
            <a:spLocks noChangeArrowheads="1"/>
          </p:cNvSpPr>
          <p:nvPr/>
        </p:nvSpPr>
        <p:spPr bwMode="auto">
          <a:xfrm>
            <a:off x="0" y="52578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u="sng">
                <a:solidFill>
                  <a:schemeClr val="tx2"/>
                </a:solidFill>
                <a:latin typeface="Arial" charset="0"/>
              </a:rPr>
              <a:t>Growth</a:t>
            </a:r>
            <a:r>
              <a:rPr lang="en-US">
                <a:solidFill>
                  <a:schemeClr val="tx2"/>
                </a:solidFill>
                <a:latin typeface="Arial" charset="0"/>
              </a:rPr>
              <a:t>:  Given its resources and capabilities, what do you think</a:t>
            </a:r>
          </a:p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would be attractive new opportunities for Enterprise?</a:t>
            </a:r>
          </a:p>
        </p:txBody>
      </p:sp>
      <p:sp>
        <p:nvSpPr>
          <p:cNvPr id="13" name="Rectangle 6" descr="50%"/>
          <p:cNvSpPr>
            <a:spLocks noChangeArrowheads="1"/>
          </p:cNvSpPr>
          <p:nvPr/>
        </p:nvSpPr>
        <p:spPr bwMode="auto">
          <a:xfrm>
            <a:off x="1588" y="116917"/>
            <a:ext cx="9140825" cy="763587"/>
          </a:xfrm>
          <a:prstGeom prst="rect">
            <a:avLst/>
          </a:prstGeom>
          <a:pattFill prst="pct50">
            <a:fgClr>
              <a:schemeClr val="accent1">
                <a:alpha val="50195"/>
              </a:schemeClr>
            </a:fgClr>
            <a:bgClr>
              <a:srgbClr val="FFFFFF">
                <a:alpha val="50195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 and Competitive Advantage</a:t>
            </a:r>
            <a:endParaRPr lang="en-US" sz="2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685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Case:  Enterprise Rent-A-Car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0" y="1828800"/>
            <a:ext cx="9144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7" name="Oval 5"/>
          <p:cNvSpPr>
            <a:spLocks noChangeArrowheads="1"/>
          </p:cNvSpPr>
          <p:nvPr/>
        </p:nvSpPr>
        <p:spPr bwMode="auto">
          <a:xfrm>
            <a:off x="762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Resource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2278" name="Oval 6"/>
          <p:cNvSpPr>
            <a:spLocks noChangeArrowheads="1"/>
          </p:cNvSpPr>
          <p:nvPr/>
        </p:nvSpPr>
        <p:spPr bwMode="auto">
          <a:xfrm>
            <a:off x="33909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Capability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  <a:p>
            <a:pPr algn="ctr"/>
            <a:endParaRPr lang="en-US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182279" name="Oval 7"/>
          <p:cNvSpPr>
            <a:spLocks noChangeArrowheads="1"/>
          </p:cNvSpPr>
          <p:nvPr/>
        </p:nvSpPr>
        <p:spPr bwMode="auto">
          <a:xfrm>
            <a:off x="6705600" y="1981200"/>
            <a:ext cx="2362200" cy="1524000"/>
          </a:xfrm>
          <a:prstGeom prst="ellipse">
            <a:avLst/>
          </a:prstGeom>
          <a:solidFill>
            <a:srgbClr val="99CCFF">
              <a:alpha val="30000"/>
            </a:srgbClr>
          </a:soli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 </a:t>
            </a:r>
            <a:r>
              <a:rPr lang="en-US" u="sng">
                <a:solidFill>
                  <a:srgbClr val="006600"/>
                </a:solidFill>
                <a:latin typeface="Arial" charset="0"/>
              </a:rPr>
              <a:t>Advantage</a:t>
            </a:r>
            <a:r>
              <a:rPr lang="en-US">
                <a:solidFill>
                  <a:srgbClr val="006600"/>
                </a:solidFill>
                <a:latin typeface="Arial" charset="0"/>
              </a:rPr>
              <a:t>:</a:t>
            </a:r>
          </a:p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Differentiation-</a:t>
            </a:r>
          </a:p>
          <a:p>
            <a:pPr algn="ctr"/>
            <a:r>
              <a:rPr lang="en-US">
                <a:solidFill>
                  <a:srgbClr val="006600"/>
                </a:solidFill>
                <a:latin typeface="Arial" charset="0"/>
              </a:rPr>
              <a:t>Based</a:t>
            </a:r>
          </a:p>
        </p:txBody>
      </p:sp>
      <p:cxnSp>
        <p:nvCxnSpPr>
          <p:cNvPr id="182280" name="AutoShape 8"/>
          <p:cNvCxnSpPr>
            <a:cxnSpLocks noChangeShapeType="1"/>
            <a:stCxn id="182277" idx="6"/>
            <a:endCxn id="182278" idx="2"/>
          </p:cNvCxnSpPr>
          <p:nvPr/>
        </p:nvCxnSpPr>
        <p:spPr bwMode="auto">
          <a:xfrm>
            <a:off x="24384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82281" name="AutoShape 9"/>
          <p:cNvCxnSpPr>
            <a:cxnSpLocks noChangeShapeType="1"/>
            <a:stCxn id="182278" idx="6"/>
            <a:endCxn id="182279" idx="2"/>
          </p:cNvCxnSpPr>
          <p:nvPr/>
        </p:nvCxnSpPr>
        <p:spPr bwMode="auto">
          <a:xfrm>
            <a:off x="5753100" y="2743200"/>
            <a:ext cx="9525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82283" name="Text Box 11"/>
          <p:cNvSpPr txBox="1">
            <a:spLocks noChangeArrowheads="1"/>
          </p:cNvSpPr>
          <p:nvPr/>
        </p:nvSpPr>
        <p:spPr bwMode="auto">
          <a:xfrm>
            <a:off x="990600" y="4267200"/>
            <a:ext cx="710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Profits = (Avg. Price – Avg. Cost) × Quantity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0" y="52578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lnSpc>
                <a:spcPct val="120000"/>
              </a:lnSpc>
            </a:pPr>
            <a:r>
              <a:rPr lang="en-US" u="sng">
                <a:solidFill>
                  <a:schemeClr val="tx2"/>
                </a:solidFill>
                <a:latin typeface="Arial" charset="0"/>
              </a:rPr>
              <a:t>Sustainability</a:t>
            </a:r>
            <a:r>
              <a:rPr lang="en-US">
                <a:solidFill>
                  <a:schemeClr val="tx2"/>
                </a:solidFill>
                <a:latin typeface="Arial" charset="0"/>
              </a:rPr>
              <a:t>:  What do you think are the key barriers that have</a:t>
            </a:r>
          </a:p>
          <a:p>
            <a:pPr marL="457200" indent="-457200" algn="ctr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  <a:latin typeface="Arial" charset="0"/>
              </a:rPr>
              <a:t>(so far) prevented firms from successfully challenging Enterprise?</a:t>
            </a:r>
          </a:p>
        </p:txBody>
      </p:sp>
      <p:sp>
        <p:nvSpPr>
          <p:cNvPr id="13" name="Rectangle 6" descr="50%"/>
          <p:cNvSpPr>
            <a:spLocks noChangeArrowheads="1"/>
          </p:cNvSpPr>
          <p:nvPr/>
        </p:nvSpPr>
        <p:spPr bwMode="auto">
          <a:xfrm>
            <a:off x="1588" y="129274"/>
            <a:ext cx="9140825" cy="763587"/>
          </a:xfrm>
          <a:prstGeom prst="rect">
            <a:avLst/>
          </a:prstGeom>
          <a:pattFill prst="pct50">
            <a:fgClr>
              <a:schemeClr val="accent1">
                <a:alpha val="50195"/>
              </a:schemeClr>
            </a:fgClr>
            <a:bgClr>
              <a:srgbClr val="FFFFFF">
                <a:alpha val="50195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Consonance and Competitive Advantage</a:t>
            </a:r>
            <a:endParaRPr lang="en-US" sz="2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9500</TotalTime>
  <Words>326</Words>
  <Application>Microsoft PowerPoint</Application>
  <PresentationFormat>On-screen Show (4:3)</PresentationFormat>
  <Paragraphs>66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194</cp:revision>
  <cp:lastPrinted>1999-06-03T16:34:14Z</cp:lastPrinted>
  <dcterms:created xsi:type="dcterms:W3CDTF">1999-03-05T18:22:15Z</dcterms:created>
  <dcterms:modified xsi:type="dcterms:W3CDTF">2008-10-17T18:28:20Z</dcterms:modified>
</cp:coreProperties>
</file>