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389" r:id="rId2"/>
    <p:sldId id="388" r:id="rId3"/>
    <p:sldId id="386" r:id="rId4"/>
    <p:sldId id="371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90" r:id="rId14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284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1D9C6E36-1263-4605-8170-CAC3A2592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5020FF8F-5B23-4A02-AE55-F11C41974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87" y="689412"/>
            <a:ext cx="4540151" cy="3451622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6"/>
            <a:ext cx="5073650" cy="41433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9894E1-E178-4565-BEB9-AFA8A02EDD10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8120" y="686867"/>
            <a:ext cx="4569918" cy="3439048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758" y="4353822"/>
            <a:ext cx="5077511" cy="412591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357B6-174C-4C2D-BC6D-31280E6E438B}" type="slidenum">
              <a:rPr lang="en-US"/>
              <a:pPr/>
              <a:t>12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B3445F-C2C3-4B27-AE5A-2197B4107582}" type="slidenum">
              <a:rPr lang="en-US"/>
              <a:pPr/>
              <a:t>13</a:t>
            </a:fld>
            <a:endParaRPr lang="en-US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C6DFF-6422-4EC9-BC7F-77142854AF20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2481B-28E3-4980-87AA-303FDB7E1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2DDEC-B267-4033-BBDC-7C4CAE0F153A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04B1B-9688-4B6C-AFC6-B7BD2B94F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3C65D-465C-48CC-B7F1-5D34648C8FB1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6391-7D01-4A44-8C80-8C04DBCEE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05149-F8E2-4781-A60F-8CE79C6792DE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04E5-D5C2-46AC-A231-886231CE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96440-AA6A-4615-B036-7DFDDBB7B15D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526AD-A6F3-4A72-AFD2-DEBF7A161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BA44-A687-490A-9126-3FFFA51F3B40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DF87A-01C4-4F4E-A5F0-FC25D09B6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518E1-1994-4A7C-BC39-5603DC1216A4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9AE9-C029-4720-9A2A-E281AF2A5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E3560-004F-4BA0-A093-B9A20E8F49FD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2B350-73EF-4224-B882-7D578B3C2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D6134-6876-4DD2-B46F-82595FDF8438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37DC-E4FC-41AF-808F-D92CFBF38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05897-0B75-4D98-BA0C-86B64441331F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0D8E-EAFC-4BDB-A2FB-1E764195D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2E1A2-A70D-40C1-A438-2C6568B0A5B0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5A97-6BE6-4CCC-B8F6-BB7518B33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EE763-1232-455F-A2F5-870872B4F90D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166C-B65E-4824-9A05-95E2D98F1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fld id="{CC510A65-68A3-4CEA-A451-C0881CE059B1}" type="datetimeFigureOut">
              <a:rPr lang="en-US"/>
              <a:pPr>
                <a:defRPr/>
              </a:pPr>
              <a:t>10/6/2008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05F4CE3A-9222-4CAC-81AC-2CC55A988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5" y="1979720"/>
            <a:ext cx="4829453" cy="506028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POWER: Do the Consumers of the Product have the Ability (and Motivation) to Extract Surplus?</a:t>
            </a:r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buyers negotiating lower prices from firms in the industry: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230188" y="2624138"/>
            <a:ext cx="865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 buyer purchases a large share of the seller’s output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230188" y="6162675"/>
            <a:ext cx="361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earns low profits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230188" y="5454650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purchases few other products</a:t>
            </a:r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230188" y="3330575"/>
            <a:ext cx="732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Easy for the buyer to switch to alternative products</a:t>
            </a: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230188" y="4038600"/>
            <a:ext cx="411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has full information</a:t>
            </a:r>
          </a:p>
        </p:txBody>
      </p:sp>
      <p:sp>
        <p:nvSpPr>
          <p:cNvPr id="121865" name="Text Box 9"/>
          <p:cNvSpPr txBox="1">
            <a:spLocks noChangeArrowheads="1"/>
          </p:cNvSpPr>
          <p:nvPr/>
        </p:nvSpPr>
        <p:spPr bwMode="auto">
          <a:xfrm>
            <a:off x="230188" y="4746625"/>
            <a:ext cx="607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is able to backward-integrate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input suppliers forcing higher costs on firms in the industry: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190500" y="2624138"/>
            <a:ext cx="865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 firms supply the input</a:t>
            </a:r>
          </a:p>
        </p:txBody>
      </p:sp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190500" y="4062413"/>
            <a:ext cx="627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Fewer substitutes exist for that input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190500" y="5500688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 is more important for buyers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190500" y="3343275"/>
            <a:ext cx="788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 have many customers (in other industries)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190500" y="4781550"/>
            <a:ext cx="8913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Costly to switch suppliers (product differentiation)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190500" y="6221413"/>
            <a:ext cx="607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is able to forward-integrate</a:t>
            </a: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POWER: Do Producers of </a:t>
            </a:r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Inputs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have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Ability (and Motivation) to Extract Surplus?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1476375"/>
            <a:ext cx="9144000" cy="900113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0" y="2857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Using the Five Forces 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Formulate Strategy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539750" y="1487488"/>
            <a:ext cx="8021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Competitive Strategy:  Take Actions to Create a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DEFENDABLE POSITION in the Industry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0" y="2705100"/>
            <a:ext cx="85613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buFontTx/>
              <a:buChar char="•"/>
            </a:pP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DESIGN/POSITIONING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 helps reduce the strength of multiple forces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Create Products/Services with switching costs in mind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0" y="1476375"/>
            <a:ext cx="9144000" cy="900113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0" y="2857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Using the Five Forces 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Formulate Strategy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539750" y="1487488"/>
            <a:ext cx="8021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Competitive Strategy:  Take Actions to Create a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DEFENDABLE POSITION in the Industry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61913" y="2513013"/>
            <a:ext cx="89106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buFontTx/>
              <a:buChar char="•"/>
            </a:pP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SELECTION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Attempt to serve particular customers who are less powerful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Change portfolio of products to decrease power of buyers</a:t>
            </a:r>
            <a:endParaRPr lang="en-US"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Technology can help identify more/less profitable customers</a:t>
            </a:r>
          </a:p>
        </p:txBody>
      </p:sp>
      <p:pic>
        <p:nvPicPr>
          <p:cNvPr id="133126" name="Picture 6" descr="valuecha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75" y="4994275"/>
            <a:ext cx="8237538" cy="1482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</a:t>
            </a:r>
            <a:r>
              <a:rPr lang="en-US" sz="3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Linear Technology Example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135" y="1124460"/>
            <a:ext cx="86373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Arial" pitchFamily="34" charset="0"/>
                <a:cs typeface="Arial" pitchFamily="34" charset="0"/>
              </a:rPr>
              <a:t>Eric Soule had been waiting 15 months for this moment.  The semiconductor engineer was about to launch a new chip, and he needed his pricing approved.  In a conference room at Linear Technology Corp. Mr. Soule anxiously explained why his amplifier chip is so advanced that it should sell for $1.68, a third more than its rivals.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dirty="0" smtClean="0">
                <a:latin typeface="Arial" pitchFamily="34" charset="0"/>
                <a:cs typeface="Arial" pitchFamily="34" charset="0"/>
              </a:rPr>
              <a:t>His bosses’ reaction: 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Charge even more.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chip is 30 times better than the competition, they asserted, and high-end customers will crave it on any terms. 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Why not boost the $1.68 price by 10 cents?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Mr. Soule was nervous.  “I can live with that,” he guardedly replied, “but what does that accomplish?”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“It’s a dime!”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declared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Linear’s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chairman and founder, Robert Swanson. 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“And those dimes add up.”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157163"/>
            <a:ext cx="9144000" cy="6223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</a:p>
        </p:txBody>
      </p:sp>
      <p:sp>
        <p:nvSpPr>
          <p:cNvPr id="109571" name="Rectangle 3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4" name="Line 6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Line 7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6" name="Line 8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109580" name="Rectangle 12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109581" name="Rectangle 13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109582" name="Text Box 14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109583" name="Text Box 15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109584" name="Oval 16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85" name="Text Box 17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109586" name="Oval 18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87" name="Text Box 19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109588" name="Oval 20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89" name="AutoShape 21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90" name="Text Box 22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109591" name="Text Box 23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109592" name="Oval 24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93" name="Line 25"/>
          <p:cNvSpPr>
            <a:spLocks noChangeShapeType="1"/>
          </p:cNvSpPr>
          <p:nvPr/>
        </p:nvSpPr>
        <p:spPr bwMode="auto">
          <a:xfrm>
            <a:off x="5875338" y="3200400"/>
            <a:ext cx="0" cy="15144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 descr="50%"/>
          <p:cNvSpPr>
            <a:spLocks noChangeArrowheads="1"/>
          </p:cNvSpPr>
          <p:nvPr/>
        </p:nvSpPr>
        <p:spPr bwMode="auto">
          <a:xfrm>
            <a:off x="0" y="3903663"/>
            <a:ext cx="9144000" cy="2776537"/>
          </a:xfrm>
          <a:prstGeom prst="rect">
            <a:avLst/>
          </a:prstGeom>
          <a:pattFill prst="pct50">
            <a:fgClr>
              <a:srgbClr val="FFFF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8547" name="Rectangle 3" descr="50%"/>
          <p:cNvSpPr>
            <a:spLocks noChangeArrowheads="1"/>
          </p:cNvSpPr>
          <p:nvPr/>
        </p:nvSpPr>
        <p:spPr bwMode="auto">
          <a:xfrm>
            <a:off x="0" y="1182688"/>
            <a:ext cx="9144000" cy="2501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Purposes &amp; Goals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247650" y="1282700"/>
            <a:ext cx="854753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u="sng" dirty="0">
                <a:latin typeface="Arial" charset="0"/>
              </a:rPr>
              <a:t>Assessment / diagnostic tool </a:t>
            </a:r>
            <a:r>
              <a:rPr lang="en-US" dirty="0">
                <a:latin typeface="Arial" charset="0"/>
              </a:rPr>
              <a:t>– provides a comprehensive</a:t>
            </a:r>
          </a:p>
          <a:p>
            <a:pPr marL="457200" indent="-457200"/>
            <a:r>
              <a:rPr lang="en-US" dirty="0">
                <a:latin typeface="Arial" charset="0"/>
              </a:rPr>
              <a:t>	and theoretically grounded approach for determining the</a:t>
            </a:r>
          </a:p>
          <a:p>
            <a:pPr marL="457200" indent="-457200"/>
            <a:r>
              <a:rPr lang="en-US" dirty="0">
                <a:latin typeface="Arial" charset="0"/>
              </a:rPr>
              <a:t>	attractiveness of industries and markets:</a:t>
            </a:r>
          </a:p>
          <a:p>
            <a:pPr marL="914400" lvl="1" indent="-457200">
              <a:buFontTx/>
              <a:buChar char="•"/>
            </a:pPr>
            <a:r>
              <a:rPr lang="en-US" dirty="0">
                <a:latin typeface="Arial" charset="0"/>
              </a:rPr>
              <a:t>Industry factors </a:t>
            </a:r>
            <a:r>
              <a:rPr lang="en-US" dirty="0">
                <a:latin typeface="Arial" charset="0"/>
                <a:cs typeface="Arial" charset="0"/>
              </a:rPr>
              <a:t>→ key contributor to firm performance.</a:t>
            </a:r>
          </a:p>
          <a:p>
            <a:pPr marL="914400" lvl="1" indent="-457200">
              <a:buFontTx/>
              <a:buChar char="•"/>
            </a:pPr>
            <a:r>
              <a:rPr lang="en-US" dirty="0">
                <a:latin typeface="Arial" charset="0"/>
              </a:rPr>
              <a:t>Crucial in determining which geographic markets are</a:t>
            </a:r>
          </a:p>
          <a:p>
            <a:pPr marL="1371600" lvl="2" indent="-457200"/>
            <a:r>
              <a:rPr lang="en-US" dirty="0">
                <a:latin typeface="Arial" charset="0"/>
              </a:rPr>
              <a:t>attractive and what product markets are worth serving.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247650" y="3987800"/>
            <a:ext cx="85550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en-US">
                <a:latin typeface="Arial" charset="0"/>
              </a:rPr>
              <a:t>2.  </a:t>
            </a:r>
            <a:r>
              <a:rPr lang="en-US" u="sng">
                <a:latin typeface="Arial" charset="0"/>
              </a:rPr>
              <a:t>Strategy formulation</a:t>
            </a:r>
            <a:r>
              <a:rPr lang="en-US">
                <a:latin typeface="Arial" charset="0"/>
              </a:rPr>
              <a:t> – provides a depth of understanding regarding the </a:t>
            </a:r>
            <a:r>
              <a:rPr lang="en-US" b="1" i="1">
                <a:latin typeface="Arial" charset="0"/>
              </a:rPr>
              <a:t>sources and explanations</a:t>
            </a:r>
            <a:r>
              <a:rPr lang="en-US">
                <a:latin typeface="Arial" charset="0"/>
              </a:rPr>
              <a:t> for strong or weak industry performance:	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Guidance on areas to “protect” for profitable industries.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Suggestions for how firms should make strategic choices when they become available – to “weaken” the</a:t>
            </a:r>
          </a:p>
          <a:p>
            <a:pPr marL="914400" lvl="1" indent="-457200"/>
            <a:r>
              <a:rPr lang="en-US">
                <a:latin typeface="Arial" charset="0"/>
              </a:rPr>
              <a:t>	strength of the competitive forces.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1" name="Oval 5" descr="Parchment"/>
          <p:cNvSpPr>
            <a:spLocks noChangeArrowheads="1"/>
          </p:cNvSpPr>
          <p:nvPr/>
        </p:nvSpPr>
        <p:spPr bwMode="auto">
          <a:xfrm>
            <a:off x="3071813" y="5622925"/>
            <a:ext cx="3003550" cy="1095375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3" name="Oval 7" descr="Parchment"/>
          <p:cNvSpPr>
            <a:spLocks noChangeArrowheads="1"/>
          </p:cNvSpPr>
          <p:nvPr/>
        </p:nvSpPr>
        <p:spPr bwMode="auto">
          <a:xfrm>
            <a:off x="3071813" y="1290638"/>
            <a:ext cx="3003550" cy="9906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116744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Oval 9" descr="Parchment"/>
          <p:cNvSpPr>
            <a:spLocks noChangeArrowheads="1"/>
          </p:cNvSpPr>
          <p:nvPr/>
        </p:nvSpPr>
        <p:spPr bwMode="auto">
          <a:xfrm>
            <a:off x="6904038" y="3362325"/>
            <a:ext cx="1878012" cy="11874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</a:p>
        </p:txBody>
      </p:sp>
      <p:sp>
        <p:nvSpPr>
          <p:cNvPr id="116746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7" name="Oval 11" descr="Parchment"/>
          <p:cNvSpPr>
            <a:spLocks noChangeArrowheads="1"/>
          </p:cNvSpPr>
          <p:nvPr/>
        </p:nvSpPr>
        <p:spPr bwMode="auto">
          <a:xfrm>
            <a:off x="363538" y="3362325"/>
            <a:ext cx="1878012" cy="11874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000"/>
            </a:srgb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7688" y="1316038"/>
            <a:ext cx="8047037" cy="3281362"/>
            <a:chOff x="229" y="813"/>
            <a:chExt cx="5303" cy="3419"/>
          </a:xfrm>
        </p:grpSpPr>
        <p:sp>
          <p:nvSpPr>
            <p:cNvPr id="117764" name="Rectangle 4"/>
            <p:cNvSpPr>
              <a:spLocks noChangeArrowheads="1"/>
            </p:cNvSpPr>
            <p:nvPr/>
          </p:nvSpPr>
          <p:spPr bwMode="auto">
            <a:xfrm>
              <a:off x="2071" y="2095"/>
              <a:ext cx="1620" cy="80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349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RIVALRY</a:t>
              </a:r>
              <a:endPara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7765" name="Line 5"/>
            <p:cNvSpPr>
              <a:spLocks noChangeShapeType="1"/>
            </p:cNvSpPr>
            <p:nvPr/>
          </p:nvSpPr>
          <p:spPr bwMode="auto">
            <a:xfrm>
              <a:off x="2880" y="2901"/>
              <a:ext cx="0" cy="6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766" name="Oval 6" descr="Parchment"/>
            <p:cNvSpPr>
              <a:spLocks noChangeArrowheads="1"/>
            </p:cNvSpPr>
            <p:nvPr/>
          </p:nvSpPr>
          <p:spPr bwMode="auto">
            <a:xfrm>
              <a:off x="1935" y="3542"/>
              <a:ext cx="1892" cy="690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Buyer</a:t>
              </a:r>
            </a:p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Power</a:t>
              </a:r>
            </a:p>
          </p:txBody>
        </p:sp>
        <p:sp>
          <p:nvSpPr>
            <p:cNvPr id="117767" name="Line 7"/>
            <p:cNvSpPr>
              <a:spLocks noChangeShapeType="1"/>
            </p:cNvSpPr>
            <p:nvPr/>
          </p:nvSpPr>
          <p:spPr bwMode="auto">
            <a:xfrm>
              <a:off x="2880" y="1445"/>
              <a:ext cx="0" cy="6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768" name="Oval 8" descr="Parchment"/>
            <p:cNvSpPr>
              <a:spLocks noChangeArrowheads="1"/>
            </p:cNvSpPr>
            <p:nvPr/>
          </p:nvSpPr>
          <p:spPr bwMode="auto">
            <a:xfrm>
              <a:off x="1935" y="813"/>
              <a:ext cx="1892" cy="624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Supplier</a:t>
              </a:r>
            </a:p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Power</a:t>
              </a:r>
            </a:p>
          </p:txBody>
        </p:sp>
        <p:sp>
          <p:nvSpPr>
            <p:cNvPr id="117769" name="Line 9"/>
            <p:cNvSpPr>
              <a:spLocks noChangeShapeType="1"/>
            </p:cNvSpPr>
            <p:nvPr/>
          </p:nvSpPr>
          <p:spPr bwMode="auto">
            <a:xfrm>
              <a:off x="3691" y="2498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770" name="Oval 10" descr="Parchment"/>
            <p:cNvSpPr>
              <a:spLocks noChangeArrowheads="1"/>
            </p:cNvSpPr>
            <p:nvPr/>
          </p:nvSpPr>
          <p:spPr bwMode="auto">
            <a:xfrm>
              <a:off x="4349" y="2118"/>
              <a:ext cx="1183" cy="748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Potential</a:t>
              </a:r>
            </a:p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Entrants</a:t>
              </a:r>
            </a:p>
          </p:txBody>
        </p:sp>
        <p:sp>
          <p:nvSpPr>
            <p:cNvPr id="117771" name="Line 11"/>
            <p:cNvSpPr>
              <a:spLocks noChangeShapeType="1"/>
            </p:cNvSpPr>
            <p:nvPr/>
          </p:nvSpPr>
          <p:spPr bwMode="auto">
            <a:xfrm>
              <a:off x="1411" y="2498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772" name="Oval 12" descr="Parchment"/>
            <p:cNvSpPr>
              <a:spLocks noChangeArrowheads="1"/>
            </p:cNvSpPr>
            <p:nvPr/>
          </p:nvSpPr>
          <p:spPr bwMode="auto">
            <a:xfrm>
              <a:off x="229" y="2118"/>
              <a:ext cx="1183" cy="748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Substitute</a:t>
              </a:r>
            </a:p>
            <a:p>
              <a:pPr algn="ctr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Industries</a:t>
              </a:r>
            </a:p>
          </p:txBody>
        </p:sp>
      </p:grp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238125" y="4371975"/>
            <a:ext cx="865028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u="sng">
                <a:latin typeface="Arial" charset="0"/>
              </a:rPr>
              <a:t>Industry Definition</a:t>
            </a:r>
            <a:r>
              <a:rPr lang="en-US" sz="2000">
                <a:latin typeface="Arial" charset="0"/>
              </a:rPr>
              <a:t>:</a:t>
            </a:r>
          </a:p>
          <a:p>
            <a:endParaRPr lang="en-US" sz="900">
              <a:latin typeface="Arial" charset="0"/>
            </a:endParaRPr>
          </a:p>
          <a:p>
            <a:pPr>
              <a:buFontTx/>
              <a:buChar char="•"/>
            </a:pPr>
            <a:r>
              <a:rPr lang="en-US" sz="2000">
                <a:latin typeface="Arial" charset="0"/>
              </a:rPr>
              <a:t> A necessary first step for the analysis</a:t>
            </a:r>
          </a:p>
          <a:p>
            <a:pPr>
              <a:buFontTx/>
              <a:buChar char="•"/>
            </a:pPr>
            <a:r>
              <a:rPr lang="en-US" sz="2000">
                <a:latin typeface="Arial" charset="0"/>
              </a:rPr>
              <a:t> Should include the firms producing “very close” substitutes from a 	customer’s perspective</a:t>
            </a:r>
          </a:p>
          <a:p>
            <a:pPr>
              <a:buFontTx/>
              <a:buChar char="•"/>
            </a:pPr>
            <a:r>
              <a:rPr lang="en-US" sz="2000">
                <a:latin typeface="Arial" charset="0"/>
              </a:rPr>
              <a:t> Often has a geographic element, as well as a product/service focus</a:t>
            </a:r>
          </a:p>
          <a:p>
            <a:pPr>
              <a:buFontTx/>
              <a:buChar char="•"/>
            </a:pPr>
            <a:r>
              <a:rPr lang="en-US" sz="2000">
                <a:latin typeface="Arial" charset="0"/>
              </a:rPr>
              <a:t> Not super-critical, however, given other forces to analyze</a:t>
            </a:r>
          </a:p>
          <a:p>
            <a:r>
              <a:rPr lang="en-US" sz="2000">
                <a:latin typeface="Arial" charset="0"/>
              </a:rPr>
              <a:t>	(substitute industries and potential entrants)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0" y="234950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RIVALRY:	How Competitive are the Firms in the 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Industry </a:t>
            </a:r>
            <a:r>
              <a:rPr lang="en-US" sz="28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With Each Other</a:t>
            </a:r>
            <a:r>
              <a:rPr lang="en-US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?</a:t>
            </a:r>
            <a:endParaRPr lang="en-US" sz="2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0" y="1497013"/>
            <a:ext cx="9144000" cy="4572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Rivalry Among Firms May Result in Lower Prices / Profits</a:t>
            </a:r>
          </a:p>
        </p:txBody>
      </p:sp>
      <p:graphicFrame>
        <p:nvGraphicFramePr>
          <p:cNvPr id="118788" name="Group 4"/>
          <p:cNvGraphicFramePr>
            <a:graphicFrameLocks noGrp="1"/>
          </p:cNvGraphicFramePr>
          <p:nvPr/>
        </p:nvGraphicFramePr>
        <p:xfrm>
          <a:off x="85725" y="2406650"/>
          <a:ext cx="8936038" cy="4084640"/>
        </p:xfrm>
        <a:graphic>
          <a:graphicData uri="http://schemas.openxmlformats.org/drawingml/2006/table">
            <a:tbl>
              <a:tblPr/>
              <a:tblGrid>
                <a:gridCol w="5953125"/>
                <a:gridCol w="2982913"/>
              </a:tblGrid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Factors that Increase Rivalry among Firms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Economic Rationale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number of firms in the industry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Lack of differentiation/switching costs among rivals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inventory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fixed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 augmented in large increments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Diverse competitors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strategic stakes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Slow industry growth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0" y="238125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 ENTRANTS: How Easy is it for Firms not 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Currently Operating to Enter the Industry and Compete?</a:t>
            </a: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0" y="1462088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“Barriers-to-Entry”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― factors that either raise “C” or reduce consumer “B” for entrants relative to incumbents</a:t>
            </a:r>
            <a:endParaRPr lang="en-US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19812" name="Group 4"/>
          <p:cNvGraphicFramePr>
            <a:graphicFrameLocks noGrp="1"/>
          </p:cNvGraphicFramePr>
          <p:nvPr/>
        </p:nvGraphicFramePr>
        <p:xfrm>
          <a:off x="74613" y="2632075"/>
          <a:ext cx="8985250" cy="3913190"/>
        </p:xfrm>
        <a:graphic>
          <a:graphicData uri="http://schemas.openxmlformats.org/drawingml/2006/table">
            <a:tbl>
              <a:tblPr/>
              <a:tblGrid>
                <a:gridCol w="5618162"/>
                <a:gridCol w="3367088"/>
              </a:tblGrid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Factors that Make Entry More Difficult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Source of Entry Barrier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Economies of scale in underlying “technology”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capital required to initiate production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 differentiation in industry output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switching costs for consumers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Limited access to distribution channels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Incumbents have favorable (or proprietary) access to key inputs or production 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Government regulations limit entry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0" y="346075"/>
            <a:ext cx="9144000" cy="946150"/>
          </a:xfrm>
          <a:prstGeom prst="rect">
            <a:avLst/>
          </a:prstGeom>
          <a:solidFill>
            <a:srgbClr val="FF00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 PRODUCTS: How Much Competitive Pressure is Provided by Firms in Related Industries?</a:t>
            </a: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0" y="1690688"/>
            <a:ext cx="9144000" cy="8223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Pressure from Firms in Related Industries may also</a:t>
            </a:r>
          </a:p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Compete Down Prices and Compete Away Profits</a:t>
            </a:r>
            <a:r>
              <a:rPr lang="en-US" sz="2000" i="1"/>
              <a:t> 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400050" y="2976563"/>
            <a:ext cx="7532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/>
              <a:t> </a:t>
            </a: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 firms and industries selling products/services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that perform a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similar function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for consumers</a:t>
            </a:r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400050" y="4198938"/>
            <a:ext cx="7350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 industries are more of a threat if they are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“closer” in “product space”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400050" y="5453063"/>
            <a:ext cx="8302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Monitor competition within the substitute’s industry that can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result in lower prices or product improvements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9118</TotalTime>
  <Words>891</Words>
  <Application>Microsoft PowerPoint</Application>
  <PresentationFormat>On-screen Show (4:3)</PresentationFormat>
  <Paragraphs>147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154</cp:revision>
  <cp:lastPrinted>1999-06-03T16:34:14Z</cp:lastPrinted>
  <dcterms:created xsi:type="dcterms:W3CDTF">1999-03-05T18:22:15Z</dcterms:created>
  <dcterms:modified xsi:type="dcterms:W3CDTF">2008-10-06T22:38:51Z</dcterms:modified>
</cp:coreProperties>
</file>