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42" r:id="rId2"/>
    <p:sldId id="262" r:id="rId3"/>
    <p:sldId id="263" r:id="rId4"/>
    <p:sldId id="338" r:id="rId5"/>
    <p:sldId id="310" r:id="rId6"/>
    <p:sldId id="256" r:id="rId7"/>
    <p:sldId id="279" r:id="rId8"/>
    <p:sldId id="280" r:id="rId9"/>
    <p:sldId id="282" r:id="rId10"/>
    <p:sldId id="311" r:id="rId11"/>
    <p:sldId id="331" r:id="rId12"/>
    <p:sldId id="339" r:id="rId13"/>
    <p:sldId id="341" r:id="rId1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B1EDB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8" autoAdjust="0"/>
    <p:restoredTop sz="94697" autoAdjust="0"/>
  </p:normalViewPr>
  <p:slideViewPr>
    <p:cSldViewPr snapToGrid="0"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2088" y="-102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8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73152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2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Industry Analysis</a:t>
            </a:r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57753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Prof. Mike Mazzeo, Dept. of Management &amp; Strategy</a:t>
            </a:r>
          </a:p>
        </p:txBody>
      </p:sp>
      <p:sp>
        <p:nvSpPr>
          <p:cNvPr id="90120" name="Rectangle 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024563" y="9121775"/>
            <a:ext cx="12906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DF739072-5CF6-4808-9CF1-0EA3F9B6B5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5" tIns="48322" rIns="96645" bIns="48322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550" y="0"/>
            <a:ext cx="316865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5" tIns="48322" rIns="96645" bIns="48322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799012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5" tIns="48322" rIns="96645" bIns="48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6865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5" tIns="48322" rIns="96645" bIns="48322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550" y="9120188"/>
            <a:ext cx="316865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5" tIns="48322" rIns="96645" bIns="48322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/>
            </a:lvl1pPr>
          </a:lstStyle>
          <a:p>
            <a:pPr>
              <a:defRPr/>
            </a:pPr>
            <a:fld id="{DE3AB55B-BA2E-42CC-8910-8B731E022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249" y="4560488"/>
            <a:ext cx="5364704" cy="432203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D32202-E025-4342-AC8A-47E172285AD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0" y="715963"/>
            <a:ext cx="4786313" cy="3589337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41838"/>
            <a:ext cx="5368925" cy="43037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7795AE-EF6E-4E7D-ABAD-0F6FA0EA17AD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C1811D-351D-4F27-9C43-573316A5E5B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44BAD-F801-48BB-9E31-6B0CF91240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AC9D6-07B6-49AD-AF25-6A0CEB4E05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42234-AAE5-499D-BDB3-8C57675864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D8D08-711A-49CD-9D7F-A9AE440763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39C0B-2E08-47F6-8D62-8C36B4DC23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25B5E-A6E1-4262-AE35-6F6F06496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5135E-CAD7-47B7-8D8D-DF3C284ACF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AC342-901D-46A5-88D7-0BFA6B03F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A0867-7F1D-45D5-A096-963ADDB537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FCA04-FCC1-4997-8D32-8D75D30EF5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9CDFD-EACA-4E16-9F1D-3279A79DB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1E544-81DB-451D-825C-BAA98BF508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A57C2B50-C2C2-44C6-9A9E-26951E9E47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9495" y="1979720"/>
            <a:ext cx="4829453" cy="506028"/>
          </a:xfrm>
          <a:prstGeom prst="rect">
            <a:avLst/>
          </a:prstGeom>
          <a:noFill/>
          <a:ln w="9525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0" y="1492250"/>
            <a:ext cx="9144000" cy="8223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following conditions increase the chances of input suppliers forcing higher costs on firms in the industry: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90500" y="2624138"/>
            <a:ext cx="8653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Few firms supply the input</a:t>
            </a: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190500" y="4062413"/>
            <a:ext cx="627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Fewer substitutes exist for that input</a:t>
            </a: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190500" y="5500688"/>
            <a:ext cx="572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Input is more important for buyers</a:t>
            </a: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190500" y="3343275"/>
            <a:ext cx="788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Suppliers have many customers (in other industries)</a:t>
            </a:r>
          </a:p>
        </p:txBody>
      </p:sp>
      <p:sp>
        <p:nvSpPr>
          <p:cNvPr id="11271" name="Text Box 8"/>
          <p:cNvSpPr txBox="1">
            <a:spLocks noChangeArrowheads="1"/>
          </p:cNvSpPr>
          <p:nvPr/>
        </p:nvSpPr>
        <p:spPr bwMode="auto">
          <a:xfrm>
            <a:off x="190500" y="4781550"/>
            <a:ext cx="8913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Costly to switch suppliers (product differentiation)</a:t>
            </a:r>
          </a:p>
        </p:txBody>
      </p:sp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190500" y="6221413"/>
            <a:ext cx="607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 is able to forward-integrate</a:t>
            </a:r>
          </a:p>
        </p:txBody>
      </p:sp>
      <p:sp>
        <p:nvSpPr>
          <p:cNvPr id="11273" name="Text Box 10"/>
          <p:cNvSpPr txBox="1">
            <a:spLocks noChangeArrowheads="1"/>
          </p:cNvSpPr>
          <p:nvPr/>
        </p:nvSpPr>
        <p:spPr bwMode="auto">
          <a:xfrm>
            <a:off x="0" y="260350"/>
            <a:ext cx="9144000" cy="94615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 POWER: Do Producers of </a:t>
            </a:r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Inputs</a:t>
            </a:r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have</a:t>
            </a:r>
          </a:p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Ability (and Motivation) to Extract Surplus?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1476375"/>
            <a:ext cx="9144000" cy="900113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0" y="285750"/>
            <a:ext cx="9144000" cy="94615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the Assessment: Using the Five Forces </a:t>
            </a:r>
          </a:p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Formulate Strategy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39750" y="1487488"/>
            <a:ext cx="80216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 Competitive Strategy:  Take Actions to Create a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DEFENDABLE POSITION in the Industry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33350" y="2647950"/>
            <a:ext cx="85613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DESIGN/POSITIONING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</a:p>
          <a:p>
            <a:pPr marL="914400" lvl="1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1466850"/>
            <a:ext cx="9144000" cy="900113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285750"/>
            <a:ext cx="9144000" cy="94615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After the Assessment: Using the Five Forces </a:t>
            </a:r>
          </a:p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Formulate Strategy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39750" y="1487488"/>
            <a:ext cx="80216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 Competitive Strategy:  Take Actions to Create a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DEFENDABLE POSITION in the Industry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1913" y="2513013"/>
            <a:ext cx="89106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SELECTION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195"/>
            </a:srgbClr>
          </a:soli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Application:  Linear Technology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287713" y="3325813"/>
            <a:ext cx="2571750" cy="1279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349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 b="1">
                <a:solidFill>
                  <a:srgbClr val="FF0066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RIVALRY</a:t>
            </a:r>
            <a:endParaRPr lang="en-US">
              <a:solidFill>
                <a:srgbClr val="FF0066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4572000" y="46053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1" name="Oval 5" descr="Parchment"/>
          <p:cNvSpPr>
            <a:spLocks noChangeArrowheads="1"/>
          </p:cNvSpPr>
          <p:nvPr/>
        </p:nvSpPr>
        <p:spPr bwMode="auto">
          <a:xfrm>
            <a:off x="1196975" y="5622925"/>
            <a:ext cx="6913563" cy="1095375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Power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4572000" y="22939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Oval 7" descr="Parchment"/>
          <p:cNvSpPr>
            <a:spLocks noChangeArrowheads="1"/>
          </p:cNvSpPr>
          <p:nvPr/>
        </p:nvSpPr>
        <p:spPr bwMode="auto">
          <a:xfrm>
            <a:off x="1190625" y="1290638"/>
            <a:ext cx="7027863" cy="99060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20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 Power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	</a:t>
            </a:r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58594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Oval 9" descr="Parchment"/>
          <p:cNvSpPr>
            <a:spLocks noChangeArrowheads="1"/>
          </p:cNvSpPr>
          <p:nvPr/>
        </p:nvSpPr>
        <p:spPr bwMode="auto">
          <a:xfrm>
            <a:off x="6904038" y="2214563"/>
            <a:ext cx="1878012" cy="362585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</a:t>
            </a:r>
          </a:p>
          <a:p>
            <a:pPr algn="ctr" eaLnBrk="0" hangingPunct="0"/>
            <a:r>
              <a:rPr lang="en-US" sz="20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Entrants</a:t>
            </a: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algn="ctr"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22399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Oval 11" descr="Parchment"/>
          <p:cNvSpPr>
            <a:spLocks noChangeArrowheads="1"/>
          </p:cNvSpPr>
          <p:nvPr/>
        </p:nvSpPr>
        <p:spPr bwMode="auto">
          <a:xfrm>
            <a:off x="363538" y="2224088"/>
            <a:ext cx="1878012" cy="362585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</a:t>
            </a:r>
          </a:p>
          <a:p>
            <a:pPr algn="ctr" eaLnBrk="0" hangingPunct="0"/>
            <a:r>
              <a:rPr lang="en-US" sz="20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Industries</a:t>
            </a: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algn="ctr"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8" descr="50%"/>
          <p:cNvSpPr>
            <a:spLocks noChangeArrowheads="1"/>
          </p:cNvSpPr>
          <p:nvPr/>
        </p:nvSpPr>
        <p:spPr bwMode="auto">
          <a:xfrm>
            <a:off x="0" y="3903663"/>
            <a:ext cx="9144000" cy="2776537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5" name="Rectangle 17" descr="50%"/>
          <p:cNvSpPr>
            <a:spLocks noChangeArrowheads="1"/>
          </p:cNvSpPr>
          <p:nvPr/>
        </p:nvSpPr>
        <p:spPr bwMode="auto">
          <a:xfrm>
            <a:off x="0" y="1182688"/>
            <a:ext cx="9144000" cy="2501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6" name="Rectangle 11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195"/>
            </a:srgbClr>
          </a:soli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Analysis:  Purposes &amp; Goals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7" name="Text Box 15"/>
          <p:cNvSpPr txBox="1">
            <a:spLocks noChangeArrowheads="1"/>
          </p:cNvSpPr>
          <p:nvPr/>
        </p:nvSpPr>
        <p:spPr bwMode="auto">
          <a:xfrm>
            <a:off x="247650" y="1282700"/>
            <a:ext cx="4889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Tx/>
              <a:buAutoNum type="arabicPeriod"/>
            </a:pPr>
            <a:r>
              <a:rPr lang="en-US">
                <a:latin typeface="Arial" charset="0"/>
              </a:rPr>
              <a:t>Assessment / diagnostic tool – </a:t>
            </a:r>
          </a:p>
        </p:txBody>
      </p:sp>
      <p:sp>
        <p:nvSpPr>
          <p:cNvPr id="3078" name="Text Box 16"/>
          <p:cNvSpPr txBox="1">
            <a:spLocks noChangeArrowheads="1"/>
          </p:cNvSpPr>
          <p:nvPr/>
        </p:nvSpPr>
        <p:spPr bwMode="auto">
          <a:xfrm>
            <a:off x="247650" y="3987800"/>
            <a:ext cx="8555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>
                <a:latin typeface="Arial" charset="0"/>
              </a:rPr>
              <a:t>2.  Strategy formulation –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50%"/>
          <p:cNvSpPr>
            <a:spLocks noChangeArrowheads="1"/>
          </p:cNvSpPr>
          <p:nvPr/>
        </p:nvSpPr>
        <p:spPr bwMode="auto">
          <a:xfrm>
            <a:off x="373063" y="1468438"/>
            <a:ext cx="488950" cy="3333750"/>
          </a:xfrm>
          <a:prstGeom prst="rect">
            <a:avLst/>
          </a:prstGeom>
          <a:pattFill prst="pct50">
            <a:fgClr>
              <a:srgbClr val="00FFFF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1120775" y="1158875"/>
            <a:ext cx="0" cy="539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1133475" y="6564313"/>
            <a:ext cx="7092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1133475" y="1538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V="1">
            <a:off x="1133475" y="3062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 flipV="1">
            <a:off x="1133475" y="48529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5934075" y="131127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946775" y="281622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“P”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934075" y="4541838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“C”</a:t>
            </a:r>
          </a:p>
        </p:txBody>
      </p:sp>
      <p:sp>
        <p:nvSpPr>
          <p:cNvPr id="4107" name="Rectangle 11" descr="50%"/>
          <p:cNvSpPr>
            <a:spLocks noChangeArrowheads="1"/>
          </p:cNvSpPr>
          <p:nvPr/>
        </p:nvSpPr>
        <p:spPr bwMode="auto">
          <a:xfrm>
            <a:off x="1209675" y="1608138"/>
            <a:ext cx="4454525" cy="140335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P) = “Consumer Surplus”</a:t>
            </a:r>
          </a:p>
        </p:txBody>
      </p:sp>
      <p:sp>
        <p:nvSpPr>
          <p:cNvPr id="4108" name="Rectangle 12" descr="50%"/>
          <p:cNvSpPr>
            <a:spLocks noChangeArrowheads="1"/>
          </p:cNvSpPr>
          <p:nvPr/>
        </p:nvSpPr>
        <p:spPr bwMode="auto">
          <a:xfrm>
            <a:off x="1222375" y="3114675"/>
            <a:ext cx="4467225" cy="1685925"/>
          </a:xfrm>
          <a:prstGeom prst="rect">
            <a:avLst/>
          </a:prstGeom>
          <a:pattFill prst="pct50">
            <a:fgClr>
              <a:srgbClr val="FF66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(P - C) = “Producer Surplus”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“Value Captured”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 rot="-5400000">
            <a:off x="-1020762" y="2952750"/>
            <a:ext cx="328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C) = “Value Created”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6664325" y="1341438"/>
            <a:ext cx="23193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Maximum Consumer is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“Willing to Pay”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6667500" y="10525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6796088" y="2870200"/>
            <a:ext cx="20367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the Consumer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Ultimately Pays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6667500" y="26146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6888163" y="4511675"/>
            <a:ext cx="17891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Production Cost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Spent by the Firm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 the Product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6667500" y="42910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6" name="AutoShape 20"/>
          <p:cNvSpPr>
            <a:spLocks/>
          </p:cNvSpPr>
          <p:nvPr/>
        </p:nvSpPr>
        <p:spPr bwMode="auto">
          <a:xfrm rot="5400000">
            <a:off x="3150394" y="3172619"/>
            <a:ext cx="590550" cy="4195762"/>
          </a:xfrm>
          <a:prstGeom prst="rightBrace">
            <a:avLst>
              <a:gd name="adj1" fmla="val 592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3128963" y="5673725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“Q”</a:t>
            </a: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4297363" y="5595938"/>
            <a:ext cx="27479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 of Consumers who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Purchase the Firm’s Product</a:t>
            </a:r>
          </a:p>
        </p:txBody>
      </p:sp>
      <p:sp>
        <p:nvSpPr>
          <p:cNvPr id="4119" name="Oval 23"/>
          <p:cNvSpPr>
            <a:spLocks noChangeArrowheads="1"/>
          </p:cNvSpPr>
          <p:nvPr/>
        </p:nvSpPr>
        <p:spPr bwMode="auto">
          <a:xfrm>
            <a:off x="4179888" y="5437188"/>
            <a:ext cx="2986087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1889125" y="142875"/>
            <a:ext cx="536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 Creation and Capture</a:t>
            </a:r>
            <a:r>
              <a:rPr lang="en-US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195"/>
            </a:srgbClr>
          </a:soli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Analysis:  Porter’s Five Forces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287713" y="3325813"/>
            <a:ext cx="2571750" cy="1279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349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RIVALRY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4572000" y="46053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Oval 5" descr="Parchment"/>
          <p:cNvSpPr>
            <a:spLocks noChangeArrowheads="1"/>
          </p:cNvSpPr>
          <p:nvPr/>
        </p:nvSpPr>
        <p:spPr bwMode="auto">
          <a:xfrm>
            <a:off x="3071813" y="5622925"/>
            <a:ext cx="3003550" cy="1095375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Power</a:t>
            </a: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4572000" y="22939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Oval 7" descr="Parchment"/>
          <p:cNvSpPr>
            <a:spLocks noChangeArrowheads="1"/>
          </p:cNvSpPr>
          <p:nvPr/>
        </p:nvSpPr>
        <p:spPr bwMode="auto">
          <a:xfrm>
            <a:off x="3071813" y="1290638"/>
            <a:ext cx="3003550" cy="99060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Power</a:t>
            </a:r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58594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Oval 9" descr="Parchment"/>
          <p:cNvSpPr>
            <a:spLocks noChangeArrowheads="1"/>
          </p:cNvSpPr>
          <p:nvPr/>
        </p:nvSpPr>
        <p:spPr bwMode="auto">
          <a:xfrm>
            <a:off x="6904038" y="3362325"/>
            <a:ext cx="1878012" cy="118745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Entrants</a:t>
            </a:r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>
            <a:off x="22399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Oval 11" descr="Parchment"/>
          <p:cNvSpPr>
            <a:spLocks noChangeArrowheads="1"/>
          </p:cNvSpPr>
          <p:nvPr/>
        </p:nvSpPr>
        <p:spPr bwMode="auto">
          <a:xfrm>
            <a:off x="363538" y="3362325"/>
            <a:ext cx="1878012" cy="118745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rgbClr val="FF0066">
              <a:alpha val="50195"/>
            </a:srgbClr>
          </a:soli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Analysis:  Porter’s Five Forces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6147" name="Group 14"/>
          <p:cNvGrpSpPr>
            <a:grpSpLocks/>
          </p:cNvGrpSpPr>
          <p:nvPr/>
        </p:nvGrpSpPr>
        <p:grpSpPr bwMode="auto">
          <a:xfrm>
            <a:off x="547688" y="1316038"/>
            <a:ext cx="8047037" cy="3281362"/>
            <a:chOff x="229" y="813"/>
            <a:chExt cx="5303" cy="3419"/>
          </a:xfrm>
        </p:grpSpPr>
        <p:sp>
          <p:nvSpPr>
            <p:cNvPr id="6149" name="Rectangle 3"/>
            <p:cNvSpPr>
              <a:spLocks noChangeArrowheads="1"/>
            </p:cNvSpPr>
            <p:nvPr/>
          </p:nvSpPr>
          <p:spPr bwMode="auto">
            <a:xfrm>
              <a:off x="2071" y="2095"/>
              <a:ext cx="1620" cy="806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349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 b="1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RIVALRY</a:t>
              </a:r>
              <a:endPara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6150" name="Line 4"/>
            <p:cNvSpPr>
              <a:spLocks noChangeShapeType="1"/>
            </p:cNvSpPr>
            <p:nvPr/>
          </p:nvSpPr>
          <p:spPr bwMode="auto">
            <a:xfrm>
              <a:off x="2880" y="2901"/>
              <a:ext cx="0" cy="6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1" name="Oval 5" descr="Parchment"/>
            <p:cNvSpPr>
              <a:spLocks noChangeArrowheads="1"/>
            </p:cNvSpPr>
            <p:nvPr/>
          </p:nvSpPr>
          <p:spPr bwMode="auto">
            <a:xfrm>
              <a:off x="1935" y="3542"/>
              <a:ext cx="1892" cy="690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Buyer</a:t>
              </a:r>
            </a:p>
            <a:p>
              <a:pPr algn="ctr" eaLnBrk="0" hangingPunct="0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Power</a:t>
              </a:r>
            </a:p>
          </p:txBody>
        </p:sp>
        <p:sp>
          <p:nvSpPr>
            <p:cNvPr id="6152" name="Line 6"/>
            <p:cNvSpPr>
              <a:spLocks noChangeShapeType="1"/>
            </p:cNvSpPr>
            <p:nvPr/>
          </p:nvSpPr>
          <p:spPr bwMode="auto">
            <a:xfrm>
              <a:off x="2880" y="1445"/>
              <a:ext cx="0" cy="6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3" name="Oval 7" descr="Parchment"/>
            <p:cNvSpPr>
              <a:spLocks noChangeArrowheads="1"/>
            </p:cNvSpPr>
            <p:nvPr/>
          </p:nvSpPr>
          <p:spPr bwMode="auto">
            <a:xfrm>
              <a:off x="1935" y="813"/>
              <a:ext cx="1892" cy="624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Supplier</a:t>
              </a:r>
            </a:p>
            <a:p>
              <a:pPr algn="ctr" eaLnBrk="0" hangingPunct="0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Power</a:t>
              </a:r>
            </a:p>
          </p:txBody>
        </p:sp>
        <p:sp>
          <p:nvSpPr>
            <p:cNvPr id="6154" name="Line 8"/>
            <p:cNvSpPr>
              <a:spLocks noChangeShapeType="1"/>
            </p:cNvSpPr>
            <p:nvPr/>
          </p:nvSpPr>
          <p:spPr bwMode="auto">
            <a:xfrm>
              <a:off x="3691" y="2498"/>
              <a:ext cx="6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5" name="Oval 9" descr="Parchment"/>
            <p:cNvSpPr>
              <a:spLocks noChangeArrowheads="1"/>
            </p:cNvSpPr>
            <p:nvPr/>
          </p:nvSpPr>
          <p:spPr bwMode="auto">
            <a:xfrm>
              <a:off x="4349" y="2118"/>
              <a:ext cx="1183" cy="748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Potential</a:t>
              </a:r>
            </a:p>
            <a:p>
              <a:pPr algn="ctr" eaLnBrk="0" hangingPunct="0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Entrants</a:t>
              </a:r>
            </a:p>
          </p:txBody>
        </p:sp>
        <p:sp>
          <p:nvSpPr>
            <p:cNvPr id="6156" name="Line 10"/>
            <p:cNvSpPr>
              <a:spLocks noChangeShapeType="1"/>
            </p:cNvSpPr>
            <p:nvPr/>
          </p:nvSpPr>
          <p:spPr bwMode="auto">
            <a:xfrm>
              <a:off x="1411" y="2498"/>
              <a:ext cx="6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7" name="Oval 11" descr="Parchment"/>
            <p:cNvSpPr>
              <a:spLocks noChangeArrowheads="1"/>
            </p:cNvSpPr>
            <p:nvPr/>
          </p:nvSpPr>
          <p:spPr bwMode="auto">
            <a:xfrm>
              <a:off x="229" y="2118"/>
              <a:ext cx="1183" cy="748"/>
            </a:xfrm>
            <a:prstGeom prst="ellips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Substitute</a:t>
              </a:r>
            </a:p>
            <a:p>
              <a:pPr algn="ctr" eaLnBrk="0" hangingPunct="0"/>
              <a:r>
                <a:rPr lang="en-US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Industries</a:t>
              </a:r>
            </a:p>
          </p:txBody>
        </p:sp>
      </p:grpSp>
      <p:sp>
        <p:nvSpPr>
          <p:cNvPr id="6148" name="Text Box 16"/>
          <p:cNvSpPr txBox="1">
            <a:spLocks noChangeArrowheads="1"/>
          </p:cNvSpPr>
          <p:nvPr/>
        </p:nvSpPr>
        <p:spPr bwMode="auto">
          <a:xfrm>
            <a:off x="238125" y="4371975"/>
            <a:ext cx="8650288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 u="sng">
                <a:latin typeface="Arial" charset="0"/>
              </a:rPr>
              <a:t>Industry Definition</a:t>
            </a:r>
            <a:r>
              <a:rPr lang="en-US" sz="2000">
                <a:latin typeface="Arial" charset="0"/>
              </a:rPr>
              <a:t>:</a:t>
            </a:r>
          </a:p>
          <a:p>
            <a:pPr eaLnBrk="0" hangingPunct="0"/>
            <a:endParaRPr lang="en-US" sz="9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234950"/>
            <a:ext cx="9144000" cy="94615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RIVALRY:	How Competitive are the Firms in the </a:t>
            </a:r>
          </a:p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Industry </a:t>
            </a:r>
            <a:r>
              <a:rPr lang="en-US" sz="28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With Each Other</a:t>
            </a:r>
            <a:r>
              <a:rPr lang="en-US" sz="28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?</a:t>
            </a:r>
            <a:endParaRPr lang="en-US" sz="2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1439863"/>
            <a:ext cx="9144000" cy="4572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Strong Rivalry Among Firms May Result in Lower Prices / Profits</a:t>
            </a:r>
          </a:p>
        </p:txBody>
      </p:sp>
      <p:graphicFrame>
        <p:nvGraphicFramePr>
          <p:cNvPr id="2220" name="Group 172"/>
          <p:cNvGraphicFramePr>
            <a:graphicFrameLocks noGrp="1"/>
          </p:cNvGraphicFramePr>
          <p:nvPr/>
        </p:nvGraphicFramePr>
        <p:xfrm>
          <a:off x="103188" y="2182813"/>
          <a:ext cx="8955087" cy="4575493"/>
        </p:xfrm>
        <a:graphic>
          <a:graphicData uri="http://schemas.openxmlformats.org/drawingml/2006/table">
            <a:tbl>
              <a:tblPr/>
              <a:tblGrid>
                <a:gridCol w="4746625"/>
                <a:gridCol w="2482850"/>
                <a:gridCol w="1725612"/>
              </a:tblGrid>
              <a:tr h="4302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Factors that Increase Rivalry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Economic Rationale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Examples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Large number of firms in the industry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Lack of differentiation/switching 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inventory 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fixed costs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Capacity augmented in large increments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Diverse competitors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strategic stakes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 industry growth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73" name="Group 133"/>
          <p:cNvGraphicFramePr>
            <a:graphicFrameLocks noGrp="1"/>
          </p:cNvGraphicFramePr>
          <p:nvPr/>
        </p:nvGraphicFramePr>
        <p:xfrm>
          <a:off x="38100" y="2430463"/>
          <a:ext cx="9067800" cy="4221163"/>
        </p:xfrm>
        <a:graphic>
          <a:graphicData uri="http://schemas.openxmlformats.org/drawingml/2006/table">
            <a:tbl>
              <a:tblPr/>
              <a:tblGrid>
                <a:gridCol w="5103813"/>
                <a:gridCol w="2117725"/>
                <a:gridCol w="1846262"/>
              </a:tblGrid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Factors that Make Entry More Difficult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Source of Barrier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Examples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Scale economies in underlying “technology”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Large capital required to start production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Product differentiation in industry output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switching costs for consumers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Limited access to distribution channels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Incumbents have favorable (proprietary) access to key inputs or 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Government regulations limit entry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32" name="Text Box 134"/>
          <p:cNvSpPr txBox="1">
            <a:spLocks noChangeArrowheads="1"/>
          </p:cNvSpPr>
          <p:nvPr/>
        </p:nvSpPr>
        <p:spPr bwMode="auto">
          <a:xfrm>
            <a:off x="0" y="238125"/>
            <a:ext cx="9144000" cy="94615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 ENTRANTS: How Easy is it for Firms not </a:t>
            </a:r>
          </a:p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Currently Operating to Enter the Industry and Compete?</a:t>
            </a:r>
          </a:p>
        </p:txBody>
      </p:sp>
      <p:sp>
        <p:nvSpPr>
          <p:cNvPr id="8233" name="Text Box 135"/>
          <p:cNvSpPr txBox="1">
            <a:spLocks noChangeArrowheads="1"/>
          </p:cNvSpPr>
          <p:nvPr/>
        </p:nvSpPr>
        <p:spPr bwMode="auto">
          <a:xfrm>
            <a:off x="0" y="1462088"/>
            <a:ext cx="9144000" cy="8223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“Barriers-to-Entry”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― factors that either raise “C” or reduce consumer “B” for entrants relative to incumbents</a:t>
            </a:r>
            <a:endParaRPr lang="en-US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346075"/>
            <a:ext cx="9144000" cy="94615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 PRODUCTS: How Much Competitive Pressure is Provided by Firms in Related Industries?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1690688"/>
            <a:ext cx="9144000" cy="8223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Pressure from Firms in Related Industries may also</a:t>
            </a:r>
          </a:p>
          <a:p>
            <a:pPr algn="ctr" eaLnBrk="0" hangingPunct="0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Compete Down Prices and Compete Away Profits</a:t>
            </a:r>
            <a:r>
              <a:rPr lang="en-US" sz="2000" i="1"/>
              <a:t> </a:t>
            </a:r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400050" y="2976563"/>
            <a:ext cx="75326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/>
              <a:t> </a:t>
            </a:r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Identify firms and industries selling products/services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that perform a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similar function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for consumers</a:t>
            </a:r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400050" y="4198938"/>
            <a:ext cx="7350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 industries are more of a threat if they are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“closer” in “product space”</a:t>
            </a: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400050" y="5453063"/>
            <a:ext cx="83026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Monitor competition within the substitute’s industry that can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result in lower prices or product improvements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260350"/>
            <a:ext cx="9144000" cy="946150"/>
          </a:xfrm>
          <a:prstGeom prst="rect">
            <a:avLst/>
          </a:prstGeom>
          <a:solidFill>
            <a:srgbClr val="FF0066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POWER: Do the Consumers of the Product have the Ability (and Motivation) to Extract Surplus?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1492250"/>
            <a:ext cx="9144000" cy="8223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following conditions increase the chances of buyers negotiating lower prices from firms in the industry:</a:t>
            </a: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230188" y="2624138"/>
            <a:ext cx="8653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 buyer purchases a large share of the seller’s output</a:t>
            </a:r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230188" y="6162675"/>
            <a:ext cx="3613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earns low profits</a:t>
            </a:r>
          </a:p>
        </p:txBody>
      </p:sp>
      <p:sp>
        <p:nvSpPr>
          <p:cNvPr id="10246" name="Text Box 8"/>
          <p:cNvSpPr txBox="1">
            <a:spLocks noChangeArrowheads="1"/>
          </p:cNvSpPr>
          <p:nvPr/>
        </p:nvSpPr>
        <p:spPr bwMode="auto">
          <a:xfrm>
            <a:off x="230188" y="5454650"/>
            <a:ext cx="572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purchases few other products</a:t>
            </a:r>
          </a:p>
        </p:txBody>
      </p:sp>
      <p:sp>
        <p:nvSpPr>
          <p:cNvPr id="10247" name="Text Box 9"/>
          <p:cNvSpPr txBox="1">
            <a:spLocks noChangeArrowheads="1"/>
          </p:cNvSpPr>
          <p:nvPr/>
        </p:nvSpPr>
        <p:spPr bwMode="auto">
          <a:xfrm>
            <a:off x="230188" y="3330575"/>
            <a:ext cx="7321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Easy for the buyer to switch to alternative products</a:t>
            </a:r>
          </a:p>
        </p:txBody>
      </p:sp>
      <p:sp>
        <p:nvSpPr>
          <p:cNvPr id="10248" name="Text Box 10"/>
          <p:cNvSpPr txBox="1">
            <a:spLocks noChangeArrowheads="1"/>
          </p:cNvSpPr>
          <p:nvPr/>
        </p:nvSpPr>
        <p:spPr bwMode="auto">
          <a:xfrm>
            <a:off x="230188" y="4038600"/>
            <a:ext cx="4117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has full information</a:t>
            </a:r>
          </a:p>
        </p:txBody>
      </p:sp>
      <p:sp>
        <p:nvSpPr>
          <p:cNvPr id="10249" name="Text Box 11"/>
          <p:cNvSpPr txBox="1">
            <a:spLocks noChangeArrowheads="1"/>
          </p:cNvSpPr>
          <p:nvPr/>
        </p:nvSpPr>
        <p:spPr bwMode="auto">
          <a:xfrm>
            <a:off x="230188" y="4746625"/>
            <a:ext cx="6078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is able to backward-integrate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Designs\Dads Tie.pot</Template>
  <TotalTime>2069</TotalTime>
  <Words>662</Words>
  <Application>Microsoft PowerPoint</Application>
  <PresentationFormat>On-screen Show (4:3)</PresentationFormat>
  <Paragraphs>143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Times New Roman</vt:lpstr>
      <vt:lpstr>Arial</vt:lpstr>
      <vt:lpstr>Arial Unicode MS</vt:lpstr>
      <vt:lpstr>Blank 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Kellogg Graduate School of Management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Kellogg Student</dc:creator>
  <cp:lastModifiedBy>mma317</cp:lastModifiedBy>
  <cp:revision>38</cp:revision>
  <cp:lastPrinted>2000-04-03T17:53:51Z</cp:lastPrinted>
  <dcterms:created xsi:type="dcterms:W3CDTF">1999-06-27T22:19:19Z</dcterms:created>
  <dcterms:modified xsi:type="dcterms:W3CDTF">2008-09-30T19:06:30Z</dcterms:modified>
</cp:coreProperties>
</file>