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4"/>
  </p:notesMasterIdLst>
  <p:handoutMasterIdLst>
    <p:handoutMasterId r:id="rId15"/>
  </p:handoutMasterIdLst>
  <p:sldIdLst>
    <p:sldId id="390" r:id="rId2"/>
    <p:sldId id="394" r:id="rId3"/>
    <p:sldId id="395" r:id="rId4"/>
    <p:sldId id="396" r:id="rId5"/>
    <p:sldId id="397" r:id="rId6"/>
    <p:sldId id="398" r:id="rId7"/>
    <p:sldId id="400" r:id="rId8"/>
    <p:sldId id="401" r:id="rId9"/>
    <p:sldId id="402" r:id="rId10"/>
    <p:sldId id="403" r:id="rId11"/>
    <p:sldId id="404" r:id="rId12"/>
    <p:sldId id="405" r:id="rId13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986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1D9C6E36-1263-4605-8170-CAC3A2592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85800"/>
            <a:ext cx="4586287" cy="3440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54513"/>
            <a:ext cx="50768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5020FF8F-5B23-4A02-AE55-F11C41974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921325" y="8743795"/>
            <a:ext cx="2997000" cy="4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7" tIns="46058" rIns="92117" bIns="46058" anchor="b"/>
          <a:lstStyle/>
          <a:p>
            <a:pPr algn="r" defTabSz="921333"/>
            <a:fld id="{141C871C-C02D-435B-B9B5-CF0B019359A5}" type="slidenum">
              <a:rPr lang="en-US" sz="1300"/>
              <a:pPr algn="r" defTabSz="921333"/>
              <a:t>9</a:t>
            </a:fld>
            <a:endParaRPr lang="en-US" sz="1300" dirty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2229" name="Footer Placeholder 4"/>
          <p:cNvSpPr txBox="1">
            <a:spLocks noGrp="1"/>
          </p:cNvSpPr>
          <p:nvPr/>
        </p:nvSpPr>
        <p:spPr bwMode="auto">
          <a:xfrm>
            <a:off x="0" y="8743795"/>
            <a:ext cx="2997001" cy="4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7" tIns="46058" rIns="92117" bIns="46058" anchor="b"/>
          <a:lstStyle/>
          <a:p>
            <a:pPr defTabSz="921333"/>
            <a:r>
              <a:rPr lang="en-US" sz="1300" dirty="0"/>
              <a:t>Prof. Mike Mazzeo, Dept. of Management &amp; Strategy</a:t>
            </a:r>
          </a:p>
        </p:txBody>
      </p:sp>
      <p:sp>
        <p:nvSpPr>
          <p:cNvPr id="52230" name="Header Placeholder 5"/>
          <p:cNvSpPr txBox="1">
            <a:spLocks noGrp="1"/>
          </p:cNvSpPr>
          <p:nvPr/>
        </p:nvSpPr>
        <p:spPr bwMode="auto">
          <a:xfrm>
            <a:off x="0" y="0"/>
            <a:ext cx="2997001" cy="460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17" tIns="46058" rIns="92117" bIns="46058"/>
          <a:lstStyle/>
          <a:p>
            <a:pPr defTabSz="921333"/>
            <a:r>
              <a:rPr lang="en-US" sz="1300" dirty="0"/>
              <a:t>Boeing / Airbus Case Discussion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C6DFF-6422-4EC9-BC7F-77142854AF20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2481B-28E3-4980-87AA-303FDB7E1E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2DDEC-B267-4033-BBDC-7C4CAE0F153A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04B1B-9688-4B6C-AFC6-B7BD2B94F7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3C65D-465C-48CC-B7F1-5D34648C8FB1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E6391-7D01-4A44-8C80-8C04DBCEE6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05149-F8E2-4781-A60F-8CE79C6792DE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E04E5-D5C2-46AC-A231-886231CEC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96440-AA6A-4615-B036-7DFDDBB7B15D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526AD-A6F3-4A72-AFD2-DEBF7A161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1BA44-A687-490A-9126-3FFFA51F3B40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DF87A-01C4-4F4E-A5F0-FC25D09B6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518E1-1994-4A7C-BC39-5603DC1216A4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19AE9-C029-4720-9A2A-E281AF2A58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E3560-004F-4BA0-A093-B9A20E8F49FD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2B350-73EF-4224-B882-7D578B3C2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D6134-6876-4DD2-B46F-82595FDF8438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837DC-E4FC-41AF-808F-D92CFBF38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05897-0B75-4D98-BA0C-86B64441331F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A0D8E-EAFC-4BDB-A2FB-1E764195D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2E1A2-A70D-40C1-A438-2C6568B0A5B0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C5A97-6BE6-4CCC-B8F6-BB7518B33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EE763-1232-455F-A2F5-870872B4F90D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E166C-B65E-4824-9A05-95E2D98F1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fld id="{CC510A65-68A3-4CEA-A451-C0881CE059B1}" type="datetimeFigureOut">
              <a:rPr lang="en-US"/>
              <a:pPr>
                <a:defRPr/>
              </a:pPr>
              <a:t>10/10/2008</a:t>
            </a:fld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05F4CE3A-9222-4CAC-81AC-2CC55A988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rgbClr val="FF0066">
              <a:alpha val="50000"/>
            </a:srgb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Application:  (VLA) Aircraft Manufacturing Industry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3287713" y="3325813"/>
            <a:ext cx="2571750" cy="1279525"/>
          </a:xfrm>
          <a:prstGeom prst="rect">
            <a:avLst/>
          </a:prstGeom>
          <a:solidFill>
            <a:schemeClr val="accent1">
              <a:alpha val="50000"/>
            </a:schemeClr>
          </a:solidFill>
          <a:ln w="349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rgbClr val="FF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RIVALRY</a:t>
            </a:r>
            <a:endParaRPr lang="en-US">
              <a:solidFill>
                <a:srgbClr val="FF0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6020" name="Line 4"/>
          <p:cNvSpPr>
            <a:spLocks noChangeShapeType="1"/>
          </p:cNvSpPr>
          <p:nvPr/>
        </p:nvSpPr>
        <p:spPr bwMode="auto">
          <a:xfrm>
            <a:off x="4572000" y="46053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21" name="Oval 5" descr="Parchment"/>
          <p:cNvSpPr>
            <a:spLocks noChangeArrowheads="1"/>
          </p:cNvSpPr>
          <p:nvPr/>
        </p:nvSpPr>
        <p:spPr bwMode="auto">
          <a:xfrm>
            <a:off x="1196975" y="5622925"/>
            <a:ext cx="6913563" cy="1095375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0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Power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86022" name="Line 6"/>
          <p:cNvSpPr>
            <a:spLocks noChangeShapeType="1"/>
          </p:cNvSpPr>
          <p:nvPr/>
        </p:nvSpPr>
        <p:spPr bwMode="auto">
          <a:xfrm>
            <a:off x="4572000" y="22939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23" name="Oval 7" descr="Parchment"/>
          <p:cNvSpPr>
            <a:spLocks noChangeArrowheads="1"/>
          </p:cNvSpPr>
          <p:nvPr/>
        </p:nvSpPr>
        <p:spPr bwMode="auto">
          <a:xfrm>
            <a:off x="1190625" y="1290638"/>
            <a:ext cx="7027863" cy="99060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0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 Power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	</a:t>
            </a:r>
          </a:p>
        </p:txBody>
      </p:sp>
      <p:sp>
        <p:nvSpPr>
          <p:cNvPr id="86024" name="Line 8"/>
          <p:cNvSpPr>
            <a:spLocks noChangeShapeType="1"/>
          </p:cNvSpPr>
          <p:nvPr/>
        </p:nvSpPr>
        <p:spPr bwMode="auto">
          <a:xfrm>
            <a:off x="58594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25" name="Oval 9" descr="Parchment"/>
          <p:cNvSpPr>
            <a:spLocks noChangeArrowheads="1"/>
          </p:cNvSpPr>
          <p:nvPr/>
        </p:nvSpPr>
        <p:spPr bwMode="auto">
          <a:xfrm>
            <a:off x="6904038" y="2214563"/>
            <a:ext cx="1878012" cy="362585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Potential</a:t>
            </a:r>
          </a:p>
          <a:p>
            <a:pPr algn="ctr"/>
            <a:r>
              <a:rPr lang="en-US" sz="20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Entrants</a:t>
            </a: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algn="ctr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6026" name="Line 10"/>
          <p:cNvSpPr>
            <a:spLocks noChangeShapeType="1"/>
          </p:cNvSpPr>
          <p:nvPr/>
        </p:nvSpPr>
        <p:spPr bwMode="auto">
          <a:xfrm>
            <a:off x="22399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27" name="Oval 11" descr="Parchment"/>
          <p:cNvSpPr>
            <a:spLocks noChangeArrowheads="1"/>
          </p:cNvSpPr>
          <p:nvPr/>
        </p:nvSpPr>
        <p:spPr bwMode="auto">
          <a:xfrm>
            <a:off x="363538" y="2224088"/>
            <a:ext cx="1878012" cy="362585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</a:t>
            </a:r>
          </a:p>
          <a:p>
            <a:pPr algn="ctr"/>
            <a:r>
              <a:rPr lang="en-US" sz="20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Industries</a:t>
            </a: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algn="ctr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8"/>
          <p:cNvSpPr txBox="1">
            <a:spLocks noChangeArrowheads="1"/>
          </p:cNvSpPr>
          <p:nvPr/>
        </p:nvSpPr>
        <p:spPr bwMode="auto">
          <a:xfrm>
            <a:off x="0" y="285750"/>
            <a:ext cx="9144000" cy="106680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the Assessment: </a:t>
            </a:r>
          </a:p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Identifying Opportunities to Differentiate</a:t>
            </a:r>
          </a:p>
        </p:txBody>
      </p:sp>
      <p:sp>
        <p:nvSpPr>
          <p:cNvPr id="30723" name="Rectangle 7"/>
          <p:cNvSpPr>
            <a:spLocks noChangeArrowheads="1"/>
          </p:cNvSpPr>
          <p:nvPr/>
        </p:nvSpPr>
        <p:spPr bwMode="auto">
          <a:xfrm>
            <a:off x="0" y="1692275"/>
            <a:ext cx="9144000" cy="531813"/>
          </a:xfrm>
          <a:prstGeom prst="rect">
            <a:avLst/>
          </a:prstGeom>
          <a:solidFill>
            <a:srgbClr val="00CC99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4" name="Text Box 9"/>
          <p:cNvSpPr txBox="1">
            <a:spLocks noChangeArrowheads="1"/>
          </p:cNvSpPr>
          <p:nvPr/>
        </p:nvSpPr>
        <p:spPr bwMode="auto">
          <a:xfrm>
            <a:off x="-22225" y="1703388"/>
            <a:ext cx="9188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Balance: Product Attractiveness / Competition Avoidance</a:t>
            </a:r>
          </a:p>
        </p:txBody>
      </p:sp>
      <p:graphicFrame>
        <p:nvGraphicFramePr>
          <p:cNvPr id="2060" name="Group 12"/>
          <p:cNvGraphicFramePr>
            <a:graphicFrameLocks noGrp="1"/>
          </p:cNvGraphicFramePr>
          <p:nvPr/>
        </p:nvGraphicFramePr>
        <p:xfrm>
          <a:off x="85725" y="2552700"/>
          <a:ext cx="8936038" cy="4103690"/>
        </p:xfrm>
        <a:graphic>
          <a:graphicData uri="http://schemas.openxmlformats.org/drawingml/2006/table">
            <a:tbl>
              <a:tblPr/>
              <a:tblGrid>
                <a:gridCol w="4822825"/>
                <a:gridCol w="4113213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Product Features – Attractive?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Differences from A380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8"/>
          <p:cNvSpPr txBox="1">
            <a:spLocks noChangeArrowheads="1"/>
          </p:cNvSpPr>
          <p:nvPr/>
        </p:nvSpPr>
        <p:spPr bwMode="auto">
          <a:xfrm>
            <a:off x="0" y="285750"/>
            <a:ext cx="9144000" cy="106680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the Assessment: </a:t>
            </a:r>
          </a:p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Identifying Opportunities to Differentiate</a:t>
            </a:r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0" y="1692275"/>
            <a:ext cx="9144000" cy="531813"/>
          </a:xfrm>
          <a:prstGeom prst="rect">
            <a:avLst/>
          </a:prstGeom>
          <a:solidFill>
            <a:srgbClr val="00CC99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9"/>
          <p:cNvSpPr txBox="1">
            <a:spLocks noChangeArrowheads="1"/>
          </p:cNvSpPr>
          <p:nvPr/>
        </p:nvSpPr>
        <p:spPr bwMode="auto">
          <a:xfrm>
            <a:off x="1593850" y="1690688"/>
            <a:ext cx="5986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Who has “won” – Boeing or Airbus??</a:t>
            </a:r>
          </a:p>
        </p:txBody>
      </p:sp>
      <p:graphicFrame>
        <p:nvGraphicFramePr>
          <p:cNvPr id="2050" name="Object 12"/>
          <p:cNvGraphicFramePr>
            <a:graphicFrameLocks noChangeAspect="1"/>
          </p:cNvGraphicFramePr>
          <p:nvPr/>
        </p:nvGraphicFramePr>
        <p:xfrm>
          <a:off x="204788" y="2744788"/>
          <a:ext cx="8716962" cy="3984625"/>
        </p:xfrm>
        <a:graphic>
          <a:graphicData uri="http://schemas.openxmlformats.org/presentationml/2006/ole">
            <p:oleObj spid="_x0000_s82946" name="Chart" r:id="rId4" imgW="5505405" imgH="2933666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Line 2"/>
          <p:cNvSpPr>
            <a:spLocks noChangeShapeType="1"/>
          </p:cNvSpPr>
          <p:nvPr/>
        </p:nvSpPr>
        <p:spPr bwMode="auto">
          <a:xfrm>
            <a:off x="304800" y="3733800"/>
            <a:ext cx="843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301625" y="2652713"/>
            <a:ext cx="85391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800">
                <a:latin typeface="Arial" charset="0"/>
              </a:rPr>
              <a:t>Boeing wants to improve its performance (c. 2003) – </a:t>
            </a:r>
          </a:p>
          <a:p>
            <a:pPr eaLnBrk="1" hangingPunct="1"/>
            <a:r>
              <a:rPr lang="en-US" sz="2800">
                <a:latin typeface="Arial" charset="0"/>
              </a:rPr>
              <a:t>increase market share without unprofitable orders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220663" y="2511425"/>
          <a:ext cx="8716962" cy="4149725"/>
        </p:xfrm>
        <a:graphic>
          <a:graphicData uri="http://schemas.openxmlformats.org/presentationml/2006/ole">
            <p:oleObj spid="_x0000_s83970" name="Chart" r:id="rId4" imgW="5505405" imgH="2933666" progId="Excel.Sheet.8">
              <p:embed/>
            </p:oleObj>
          </a:graphicData>
        </a:graphic>
      </p:graphicFrame>
      <p:sp>
        <p:nvSpPr>
          <p:cNvPr id="3077" name="Text Box 8"/>
          <p:cNvSpPr txBox="1">
            <a:spLocks noChangeArrowheads="1"/>
          </p:cNvSpPr>
          <p:nvPr/>
        </p:nvSpPr>
        <p:spPr bwMode="auto">
          <a:xfrm>
            <a:off x="0" y="285750"/>
            <a:ext cx="9144000" cy="106680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the Assessment: </a:t>
            </a:r>
          </a:p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Identifying Opportunities to Differentiate</a:t>
            </a: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1692275"/>
            <a:ext cx="9144000" cy="531813"/>
          </a:xfrm>
          <a:prstGeom prst="rect">
            <a:avLst/>
          </a:prstGeom>
          <a:solidFill>
            <a:srgbClr val="00CC99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Text Box 9"/>
          <p:cNvSpPr txBox="1">
            <a:spLocks noChangeArrowheads="1"/>
          </p:cNvSpPr>
          <p:nvPr/>
        </p:nvSpPr>
        <p:spPr bwMode="auto">
          <a:xfrm>
            <a:off x="1593850" y="1690688"/>
            <a:ext cx="5986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Who has “won” – Boeing or Airbus??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ext Box 2"/>
          <p:cNvSpPr txBox="1">
            <a:spLocks noChangeArrowheads="1"/>
          </p:cNvSpPr>
          <p:nvPr/>
        </p:nvSpPr>
        <p:spPr bwMode="auto">
          <a:xfrm>
            <a:off x="0" y="234950"/>
            <a:ext cx="9144000" cy="946150"/>
          </a:xfrm>
          <a:prstGeom prst="rect">
            <a:avLst/>
          </a:prstGeom>
          <a:solidFill>
            <a:srgbClr val="FF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RIVALRY:	How Competitive are the Firms in the </a:t>
            </a:r>
          </a:p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Industry (Boeing &amp; Airbus) </a:t>
            </a:r>
            <a:r>
              <a:rPr lang="en-US" sz="28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With Each Other</a:t>
            </a:r>
            <a:r>
              <a:rPr lang="en-US" sz="28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?</a:t>
            </a:r>
            <a:endParaRPr lang="en-US" sz="2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0" y="1497013"/>
            <a:ext cx="9144000" cy="4572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Strong Rivalry Among Firms May Result in Lower Prices / Profits</a:t>
            </a:r>
          </a:p>
        </p:txBody>
      </p:sp>
      <p:graphicFrame>
        <p:nvGraphicFramePr>
          <p:cNvPr id="157733" name="Group 37"/>
          <p:cNvGraphicFramePr>
            <a:graphicFrameLocks noGrp="1"/>
          </p:cNvGraphicFramePr>
          <p:nvPr/>
        </p:nvGraphicFramePr>
        <p:xfrm>
          <a:off x="85725" y="2406650"/>
          <a:ext cx="8936038" cy="4084640"/>
        </p:xfrm>
        <a:graphic>
          <a:graphicData uri="http://schemas.openxmlformats.org/drawingml/2006/table">
            <a:tbl>
              <a:tblPr/>
              <a:tblGrid>
                <a:gridCol w="4813300"/>
                <a:gridCol w="4122738"/>
              </a:tblGrid>
              <a:tr h="484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Factors that Increase Rivalry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Importance in VLA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Large number of firms in the industry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Only 2 – that’s good.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Lack of differentiation/switching 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inventory 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Trouble – profit pressure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fixed 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Trouble – profit pressure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Capacity augmented in large increments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Trouble – profit pressure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Diverse competitors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Trouble – profit pressure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High strategic stakes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Slow industry growth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</a:rPr>
                        <a:t>Trouble – profit pressure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rgbClr val="FF0066">
              <a:alpha val="50000"/>
            </a:srgb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Application:  (VLA) Aircraft Manufacturing Industry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63538" y="1509713"/>
            <a:ext cx="8418512" cy="3635375"/>
            <a:chOff x="229" y="951"/>
            <a:chExt cx="5303" cy="2290"/>
          </a:xfrm>
        </p:grpSpPr>
        <p:sp>
          <p:nvSpPr>
            <p:cNvPr id="121859" name="Rectangle 3"/>
            <p:cNvSpPr>
              <a:spLocks noChangeArrowheads="1"/>
            </p:cNvSpPr>
            <p:nvPr/>
          </p:nvSpPr>
          <p:spPr bwMode="auto">
            <a:xfrm>
              <a:off x="2071" y="1651"/>
              <a:ext cx="1620" cy="80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349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3200" b="1">
                  <a:solidFill>
                    <a:srgbClr val="FF0066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RIVALRY</a:t>
              </a:r>
              <a:endParaRPr lang="en-US">
                <a:solidFill>
                  <a:srgbClr val="FF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1864" name="Line 8"/>
            <p:cNvSpPr>
              <a:spLocks noChangeShapeType="1"/>
            </p:cNvSpPr>
            <p:nvPr/>
          </p:nvSpPr>
          <p:spPr bwMode="auto">
            <a:xfrm>
              <a:off x="3691" y="2054"/>
              <a:ext cx="6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865" name="Oval 9" descr="Parchment"/>
            <p:cNvSpPr>
              <a:spLocks noChangeArrowheads="1"/>
            </p:cNvSpPr>
            <p:nvPr/>
          </p:nvSpPr>
          <p:spPr bwMode="auto">
            <a:xfrm>
              <a:off x="4349" y="951"/>
              <a:ext cx="1183" cy="2284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Potential</a:t>
              </a:r>
            </a:p>
            <a:p>
              <a:pPr algn="ctr"/>
              <a:r>
                <a:rPr lang="en-US" sz="2000" u="sng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Entrants</a:t>
              </a:r>
              <a:r>
                <a:rPr lang="en-US" sz="20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:</a:t>
              </a:r>
            </a:p>
            <a:p>
              <a:pPr algn="ctr"/>
              <a:endPara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1866" name="Line 10"/>
            <p:cNvSpPr>
              <a:spLocks noChangeShapeType="1"/>
            </p:cNvSpPr>
            <p:nvPr/>
          </p:nvSpPr>
          <p:spPr bwMode="auto">
            <a:xfrm>
              <a:off x="1411" y="2054"/>
              <a:ext cx="6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867" name="Oval 11" descr="Parchment"/>
            <p:cNvSpPr>
              <a:spLocks noChangeArrowheads="1"/>
            </p:cNvSpPr>
            <p:nvPr/>
          </p:nvSpPr>
          <p:spPr bwMode="auto">
            <a:xfrm>
              <a:off x="229" y="957"/>
              <a:ext cx="1183" cy="2284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Substitute</a:t>
              </a:r>
            </a:p>
            <a:p>
              <a:pPr algn="ctr"/>
              <a:r>
                <a:rPr lang="en-US" sz="2000" u="sng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Industries</a:t>
              </a:r>
              <a:r>
                <a:rPr lang="en-US" sz="20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:</a:t>
              </a:r>
            </a:p>
            <a:p>
              <a:pPr algn="ctr"/>
              <a:endPara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21868" name="Text Box 12"/>
          <p:cNvSpPr txBox="1">
            <a:spLocks noChangeArrowheads="1"/>
          </p:cNvSpPr>
          <p:nvPr/>
        </p:nvSpPr>
        <p:spPr bwMode="auto">
          <a:xfrm>
            <a:off x="1509713" y="5118100"/>
            <a:ext cx="61245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>
                <a:latin typeface="Arial" charset="0"/>
              </a:rPr>
              <a:t>Who are the entrants &amp; substitutes?</a:t>
            </a:r>
          </a:p>
          <a:p>
            <a:pPr algn="ctr"/>
            <a:endParaRPr lang="en-US">
              <a:latin typeface="Arial" charset="0"/>
            </a:endParaRPr>
          </a:p>
          <a:p>
            <a:pPr algn="ctr"/>
            <a:r>
              <a:rPr lang="en-US">
                <a:latin typeface="Arial" charset="0"/>
              </a:rPr>
              <a:t>How concerned should we be about them?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0" y="1492250"/>
            <a:ext cx="9144000" cy="822325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following conditions increase the chances of input suppliers forcing higher costs on firms in the industry:</a:t>
            </a:r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190500" y="2624138"/>
            <a:ext cx="8653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Few firms supply the input</a:t>
            </a: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190500" y="4062413"/>
            <a:ext cx="627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Fewer substitutes exist for that input</a:t>
            </a: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190500" y="5500688"/>
            <a:ext cx="572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Input is more important for buyers</a:t>
            </a:r>
          </a:p>
        </p:txBody>
      </p:sp>
      <p:sp>
        <p:nvSpPr>
          <p:cNvPr id="124934" name="Text Box 6"/>
          <p:cNvSpPr txBox="1">
            <a:spLocks noChangeArrowheads="1"/>
          </p:cNvSpPr>
          <p:nvPr/>
        </p:nvSpPr>
        <p:spPr bwMode="auto">
          <a:xfrm>
            <a:off x="190500" y="3343275"/>
            <a:ext cx="788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Suppliers have many customers (in other industries)</a:t>
            </a: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190500" y="4781550"/>
            <a:ext cx="8913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Costly to switch suppliers (product differentiation)</a:t>
            </a:r>
          </a:p>
        </p:txBody>
      </p:sp>
      <p:sp>
        <p:nvSpPr>
          <p:cNvPr id="124936" name="Text Box 8"/>
          <p:cNvSpPr txBox="1">
            <a:spLocks noChangeArrowheads="1"/>
          </p:cNvSpPr>
          <p:nvPr/>
        </p:nvSpPr>
        <p:spPr bwMode="auto">
          <a:xfrm>
            <a:off x="190500" y="6221413"/>
            <a:ext cx="607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 is able to forward-integrate</a:t>
            </a:r>
          </a:p>
        </p:txBody>
      </p:sp>
      <p:sp>
        <p:nvSpPr>
          <p:cNvPr id="124937" name="Text Box 9"/>
          <p:cNvSpPr txBox="1">
            <a:spLocks noChangeArrowheads="1"/>
          </p:cNvSpPr>
          <p:nvPr/>
        </p:nvSpPr>
        <p:spPr bwMode="auto">
          <a:xfrm>
            <a:off x="0" y="260350"/>
            <a:ext cx="9144000" cy="946150"/>
          </a:xfrm>
          <a:prstGeom prst="rect">
            <a:avLst/>
          </a:prstGeom>
          <a:solidFill>
            <a:srgbClr val="FF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 POWER: Do Producers of </a:t>
            </a:r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Inputs</a:t>
            </a:r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have</a:t>
            </a:r>
          </a:p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Ability (and Motivation) to Extract Surplus?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0" y="260350"/>
            <a:ext cx="9144000" cy="946150"/>
          </a:xfrm>
          <a:prstGeom prst="rect">
            <a:avLst/>
          </a:prstGeom>
          <a:solidFill>
            <a:srgbClr val="FF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POWER: Do the Consumers of the Product have the Ability (and Motivation) to Extract Surplus?</a:t>
            </a:r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0" y="1492250"/>
            <a:ext cx="9144000" cy="822325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following conditions increase the chances of buyers negotiating lower prices from firms in the industry:</a:t>
            </a:r>
          </a:p>
        </p:txBody>
      </p:sp>
      <p:sp>
        <p:nvSpPr>
          <p:cNvPr id="122884" name="Text Box 4"/>
          <p:cNvSpPr txBox="1">
            <a:spLocks noChangeArrowheads="1"/>
          </p:cNvSpPr>
          <p:nvPr/>
        </p:nvSpPr>
        <p:spPr bwMode="auto">
          <a:xfrm>
            <a:off x="230188" y="2624138"/>
            <a:ext cx="8653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 buyer purchases a large share of the seller’s output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230188" y="6162675"/>
            <a:ext cx="3613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earns low profits</a:t>
            </a:r>
          </a:p>
        </p:txBody>
      </p:sp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230188" y="5454650"/>
            <a:ext cx="572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purchases few other products</a:t>
            </a: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230188" y="3330575"/>
            <a:ext cx="7321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Easy for the buyer to switch to alternative products</a:t>
            </a:r>
          </a:p>
        </p:txBody>
      </p:sp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230188" y="4038600"/>
            <a:ext cx="4117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has full information</a:t>
            </a:r>
          </a:p>
        </p:txBody>
      </p:sp>
      <p:sp>
        <p:nvSpPr>
          <p:cNvPr id="122889" name="Text Box 9"/>
          <p:cNvSpPr txBox="1">
            <a:spLocks noChangeArrowheads="1"/>
          </p:cNvSpPr>
          <p:nvPr/>
        </p:nvSpPr>
        <p:spPr bwMode="auto">
          <a:xfrm>
            <a:off x="230188" y="4746625"/>
            <a:ext cx="6078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is able to backward-integrate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f_b7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000" y="963613"/>
            <a:ext cx="3962400" cy="946150"/>
          </a:xfrm>
          <a:prstGeom prst="rect">
            <a:avLst/>
          </a:prstGeom>
          <a:noFill/>
        </p:spPr>
      </p:pic>
      <p:pic>
        <p:nvPicPr>
          <p:cNvPr id="123907" name="Picture 3" descr="f_a3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95513"/>
            <a:ext cx="3962400" cy="947737"/>
          </a:xfrm>
          <a:prstGeom prst="rect">
            <a:avLst/>
          </a:prstGeom>
          <a:noFill/>
        </p:spPr>
      </p:pic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315913" y="247650"/>
            <a:ext cx="7367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800">
                <a:latin typeface="Arial" charset="0"/>
              </a:rPr>
              <a:t>Buyer Power – Customers’ Decision Process:</a:t>
            </a:r>
          </a:p>
        </p:txBody>
      </p:sp>
      <p:sp>
        <p:nvSpPr>
          <p:cNvPr id="123909" name="Line 5"/>
          <p:cNvSpPr>
            <a:spLocks noChangeShapeType="1"/>
          </p:cNvSpPr>
          <p:nvPr/>
        </p:nvSpPr>
        <p:spPr bwMode="auto">
          <a:xfrm>
            <a:off x="609600" y="3429000"/>
            <a:ext cx="802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312738" y="3706813"/>
            <a:ext cx="85201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sz="2800">
                <a:latin typeface="Arial" charset="0"/>
              </a:rPr>
              <a:t>Question:  On what basis does an airline like Iberia</a:t>
            </a:r>
          </a:p>
          <a:p>
            <a:pPr algn="ctr" eaLnBrk="1" hangingPunct="1"/>
            <a:r>
              <a:rPr lang="en-US" sz="2800">
                <a:latin typeface="Arial" charset="0"/>
              </a:rPr>
              <a:t>choose between manufacturers – Boeing vs. Airbus?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irst Class Passenger Responses Cha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63" y="114300"/>
            <a:ext cx="8048625" cy="2057400"/>
          </a:xfrm>
          <a:prstGeom prst="rect">
            <a:avLst/>
          </a:prstGeom>
          <a:noFill/>
        </p:spPr>
      </p:pic>
      <p:pic>
        <p:nvPicPr>
          <p:cNvPr id="24579" name="Picture 3" descr="Business Class Passenger Responses Cha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813" y="2286000"/>
            <a:ext cx="8189912" cy="2400300"/>
          </a:xfrm>
          <a:prstGeom prst="rect">
            <a:avLst/>
          </a:prstGeom>
          <a:noFill/>
        </p:spPr>
      </p:pic>
      <p:pic>
        <p:nvPicPr>
          <p:cNvPr id="24580" name="Picture 4" descr="Economy Class Passenger Responses Cha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400" y="4743450"/>
            <a:ext cx="8229600" cy="1943100"/>
          </a:xfrm>
          <a:prstGeom prst="rect">
            <a:avLst/>
          </a:prstGeom>
          <a:noFill/>
        </p:spPr>
      </p:pic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508000" y="2228850"/>
            <a:ext cx="792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>
            <a:off x="508000" y="4686300"/>
            <a:ext cx="792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2"/>
          <p:cNvSpPr>
            <a:spLocks noChangeShapeType="1"/>
          </p:cNvSpPr>
          <p:nvPr/>
        </p:nvSpPr>
        <p:spPr bwMode="auto">
          <a:xfrm>
            <a:off x="304800" y="3797300"/>
            <a:ext cx="843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301625" y="2576513"/>
            <a:ext cx="85391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800">
                <a:latin typeface="Arial" charset="0"/>
              </a:rPr>
              <a:t>Boeing wants to improve its performance (c. 2003) – </a:t>
            </a:r>
          </a:p>
          <a:p>
            <a:pPr eaLnBrk="1" hangingPunct="1"/>
            <a:r>
              <a:rPr lang="en-US" sz="2800">
                <a:latin typeface="Arial" charset="0"/>
              </a:rPr>
              <a:t>increase market share without unprofitable orders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407988" y="4024313"/>
          <a:ext cx="8369300" cy="2595562"/>
        </p:xfrm>
        <a:graphic>
          <a:graphicData uri="http://schemas.openxmlformats.org/presentationml/2006/ole">
            <p:oleObj spid="_x0000_s81922" name="Chart" r:id="rId4" imgW="5286489" imgH="2914650" progId="Excel.Sheet.8">
              <p:embed/>
            </p:oleObj>
          </a:graphicData>
        </a:graphic>
      </p:graphicFrame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0" y="1692275"/>
            <a:ext cx="9144000" cy="531813"/>
          </a:xfrm>
          <a:prstGeom prst="rect">
            <a:avLst/>
          </a:prstGeom>
          <a:solidFill>
            <a:srgbClr val="00CC99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8"/>
          <p:cNvSpPr txBox="1">
            <a:spLocks noChangeArrowheads="1"/>
          </p:cNvSpPr>
          <p:nvPr/>
        </p:nvSpPr>
        <p:spPr bwMode="auto">
          <a:xfrm>
            <a:off x="0" y="285750"/>
            <a:ext cx="9144000" cy="106680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the Assessment: </a:t>
            </a:r>
          </a:p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Identifying Opportunities to Differentiate</a:t>
            </a:r>
          </a:p>
        </p:txBody>
      </p:sp>
      <p:sp>
        <p:nvSpPr>
          <p:cNvPr id="1031" name="Text Box 9"/>
          <p:cNvSpPr txBox="1">
            <a:spLocks noChangeArrowheads="1"/>
          </p:cNvSpPr>
          <p:nvPr/>
        </p:nvSpPr>
        <p:spPr bwMode="auto">
          <a:xfrm>
            <a:off x="-22225" y="1703388"/>
            <a:ext cx="9188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Balance: Product Attractiveness / Competition Avoidance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7" descr="photo_a3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3937000"/>
            <a:ext cx="8955088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8"/>
          <p:cNvSpPr txBox="1">
            <a:spLocks noChangeArrowheads="1"/>
          </p:cNvSpPr>
          <p:nvPr/>
        </p:nvSpPr>
        <p:spPr bwMode="auto">
          <a:xfrm>
            <a:off x="0" y="285750"/>
            <a:ext cx="9144000" cy="106680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the Assessment: </a:t>
            </a:r>
          </a:p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Identifying Opportunities to Differentiate</a:t>
            </a:r>
          </a:p>
        </p:txBody>
      </p:sp>
      <p:sp>
        <p:nvSpPr>
          <p:cNvPr id="28676" name="Rectangle 7"/>
          <p:cNvSpPr>
            <a:spLocks noChangeArrowheads="1"/>
          </p:cNvSpPr>
          <p:nvPr/>
        </p:nvSpPr>
        <p:spPr bwMode="auto">
          <a:xfrm>
            <a:off x="0" y="1692275"/>
            <a:ext cx="9144000" cy="531813"/>
          </a:xfrm>
          <a:prstGeom prst="rect">
            <a:avLst/>
          </a:prstGeom>
          <a:solidFill>
            <a:srgbClr val="00CC99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7" name="Text Box 9"/>
          <p:cNvSpPr txBox="1">
            <a:spLocks noChangeArrowheads="1"/>
          </p:cNvSpPr>
          <p:nvPr/>
        </p:nvSpPr>
        <p:spPr bwMode="auto">
          <a:xfrm>
            <a:off x="-22225" y="1703388"/>
            <a:ext cx="9188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Balance: Product Attractiveness / Competition Avoidance</a:t>
            </a:r>
          </a:p>
        </p:txBody>
      </p:sp>
      <p:sp>
        <p:nvSpPr>
          <p:cNvPr id="28678" name="Text Box 3"/>
          <p:cNvSpPr txBox="1">
            <a:spLocks noChangeArrowheads="1"/>
          </p:cNvSpPr>
          <p:nvPr/>
        </p:nvSpPr>
        <p:spPr bwMode="auto">
          <a:xfrm>
            <a:off x="301625" y="2576513"/>
            <a:ext cx="85391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sz="2800">
                <a:latin typeface="Arial" charset="0"/>
              </a:rPr>
              <a:t>Boeing wants to improve its performance (c. 2003) – </a:t>
            </a:r>
          </a:p>
          <a:p>
            <a:pPr algn="ctr" eaLnBrk="1" hangingPunct="1"/>
            <a:r>
              <a:rPr lang="en-US" sz="2800">
                <a:latin typeface="Arial" charset="0"/>
              </a:rPr>
              <a:t>Airbus had committed to production of the A380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9395</TotalTime>
  <Words>477</Words>
  <Application>Microsoft PowerPoint</Application>
  <PresentationFormat>On-screen Show (4:3)</PresentationFormat>
  <Paragraphs>102</Paragraphs>
  <Slides>12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1_Default Design</vt:lpstr>
      <vt:lpstr>Chart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182</cp:revision>
  <cp:lastPrinted>1999-06-03T16:34:14Z</cp:lastPrinted>
  <dcterms:created xsi:type="dcterms:W3CDTF">1999-03-05T18:22:15Z</dcterms:created>
  <dcterms:modified xsi:type="dcterms:W3CDTF">2008-10-10T17:04:28Z</dcterms:modified>
</cp:coreProperties>
</file>