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49" r:id="rId2"/>
    <p:sldMasterId id="2147483674" r:id="rId3"/>
  </p:sldMasterIdLst>
  <p:notesMasterIdLst>
    <p:notesMasterId r:id="rId38"/>
  </p:notesMasterIdLst>
  <p:handoutMasterIdLst>
    <p:handoutMasterId r:id="rId39"/>
  </p:handoutMasterIdLst>
  <p:sldIdLst>
    <p:sldId id="382" r:id="rId4"/>
    <p:sldId id="383" r:id="rId5"/>
    <p:sldId id="387" r:id="rId6"/>
    <p:sldId id="389" r:id="rId7"/>
    <p:sldId id="392" r:id="rId8"/>
    <p:sldId id="395" r:id="rId9"/>
    <p:sldId id="396" r:id="rId10"/>
    <p:sldId id="398" r:id="rId11"/>
    <p:sldId id="401" r:id="rId12"/>
    <p:sldId id="403" r:id="rId13"/>
    <p:sldId id="406" r:id="rId14"/>
    <p:sldId id="405" r:id="rId15"/>
    <p:sldId id="375" r:id="rId16"/>
    <p:sldId id="376" r:id="rId17"/>
    <p:sldId id="377" r:id="rId18"/>
    <p:sldId id="342" r:id="rId19"/>
    <p:sldId id="357" r:id="rId20"/>
    <p:sldId id="361" r:id="rId21"/>
    <p:sldId id="363" r:id="rId22"/>
    <p:sldId id="365" r:id="rId23"/>
    <p:sldId id="367" r:id="rId24"/>
    <p:sldId id="369" r:id="rId25"/>
    <p:sldId id="373" r:id="rId26"/>
    <p:sldId id="343" r:id="rId27"/>
    <p:sldId id="344" r:id="rId28"/>
    <p:sldId id="345" r:id="rId29"/>
    <p:sldId id="346" r:id="rId30"/>
    <p:sldId id="347" r:id="rId31"/>
    <p:sldId id="348" r:id="rId32"/>
    <p:sldId id="349" r:id="rId33"/>
    <p:sldId id="350" r:id="rId34"/>
    <p:sldId id="351" r:id="rId35"/>
    <p:sldId id="352" r:id="rId36"/>
    <p:sldId id="353" r:id="rId37"/>
  </p:sldIdLst>
  <p:sldSz cx="9144000" cy="6858000" type="screen4x3"/>
  <p:notesSz cx="6918325" cy="92043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CC"/>
    <a:srgbClr val="CC9900"/>
    <a:srgbClr val="FF00FF"/>
    <a:srgbClr val="66FF33"/>
    <a:srgbClr val="CCCCFF"/>
    <a:srgbClr val="FF5050"/>
    <a:srgbClr val="660066"/>
    <a:srgbClr val="008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293" autoAdjust="0"/>
    <p:restoredTop sz="94582" autoAdjust="0"/>
  </p:normalViewPr>
  <p:slideViewPr>
    <p:cSldViewPr snapToGrid="0">
      <p:cViewPr>
        <p:scale>
          <a:sx n="77" d="100"/>
          <a:sy n="77" d="100"/>
        </p:scale>
        <p:origin x="-1986" y="-7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00" tIns="46001" rIns="92000" bIns="46001" numCol="1" anchor="t" anchorCtr="0" compatLnSpc="1">
            <a:prstTxWarp prst="textNoShape">
              <a:avLst/>
            </a:prstTxWarp>
          </a:bodyPr>
          <a:lstStyle>
            <a:lvl1pPr defTabSz="920750"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4300" y="0"/>
            <a:ext cx="300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00" tIns="46001" rIns="92000" bIns="46001" numCol="1" anchor="t" anchorCtr="0" compatLnSpc="1">
            <a:prstTxWarp prst="textNoShape">
              <a:avLst/>
            </a:prstTxWarp>
          </a:bodyPr>
          <a:lstStyle>
            <a:lvl1pPr algn="r" defTabSz="920750"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301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09025"/>
            <a:ext cx="3000375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00" tIns="46001" rIns="92000" bIns="46001" numCol="1" anchor="b" anchorCtr="0" compatLnSpc="1">
            <a:prstTxWarp prst="textNoShape">
              <a:avLst/>
            </a:prstTxWarp>
          </a:bodyPr>
          <a:lstStyle>
            <a:lvl1pPr defTabSz="920750"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301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4300" y="8709025"/>
            <a:ext cx="3000375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00" tIns="46001" rIns="92000" bIns="46001" numCol="1" anchor="b" anchorCtr="0" compatLnSpc="1">
            <a:prstTxWarp prst="textNoShape">
              <a:avLst/>
            </a:prstTxWarp>
          </a:bodyPr>
          <a:lstStyle>
            <a:lvl1pPr algn="r" defTabSz="920750" eaLnBrk="0" hangingPunct="0">
              <a:defRPr sz="1200"/>
            </a:lvl1pPr>
          </a:lstStyle>
          <a:p>
            <a:pPr>
              <a:defRPr/>
            </a:pPr>
            <a:fld id="{80906235-094F-44F9-AAB1-6945F9D4CC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00" tIns="46001" rIns="92000" bIns="46001" numCol="1" anchor="t" anchorCtr="0" compatLnSpc="1">
            <a:prstTxWarp prst="textNoShape">
              <a:avLst/>
            </a:prstTxWarp>
          </a:bodyPr>
          <a:lstStyle>
            <a:lvl1pPr defTabSz="920750"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4300" y="0"/>
            <a:ext cx="300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00" tIns="46001" rIns="92000" bIns="46001" numCol="1" anchor="t" anchorCtr="0" compatLnSpc="1">
            <a:prstTxWarp prst="textNoShape">
              <a:avLst/>
            </a:prstTxWarp>
          </a:bodyPr>
          <a:lstStyle>
            <a:lvl1pPr algn="r" defTabSz="920750"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69988" y="685800"/>
            <a:ext cx="4586287" cy="344011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354513"/>
            <a:ext cx="5076825" cy="412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00" tIns="46001" rIns="92000" bIns="4600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09025"/>
            <a:ext cx="3000375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00" tIns="46001" rIns="92000" bIns="46001" numCol="1" anchor="b" anchorCtr="0" compatLnSpc="1">
            <a:prstTxWarp prst="textNoShape">
              <a:avLst/>
            </a:prstTxWarp>
          </a:bodyPr>
          <a:lstStyle>
            <a:lvl1pPr defTabSz="920750"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4300" y="8709025"/>
            <a:ext cx="3000375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00" tIns="46001" rIns="92000" bIns="46001" numCol="1" anchor="b" anchorCtr="0" compatLnSpc="1">
            <a:prstTxWarp prst="textNoShape">
              <a:avLst/>
            </a:prstTxWarp>
          </a:bodyPr>
          <a:lstStyle>
            <a:lvl1pPr algn="r" defTabSz="920750" eaLnBrk="0" hangingPunct="0">
              <a:defRPr sz="1200"/>
            </a:lvl1pPr>
          </a:lstStyle>
          <a:p>
            <a:pPr>
              <a:defRPr/>
            </a:pPr>
            <a:fld id="{7A09D40D-800B-4093-AF0C-EEA04502D8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AC4EE61-5043-4D87-8AB5-B741E80891BF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60463" y="690563"/>
            <a:ext cx="4602162" cy="3451225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2338" y="4371975"/>
            <a:ext cx="5073650" cy="4141788"/>
          </a:xfrm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1031"/>
          <p:cNvSpPr txBox="1">
            <a:spLocks noGrp="1" noChangeArrowheads="1"/>
          </p:cNvSpPr>
          <p:nvPr/>
        </p:nvSpPr>
        <p:spPr bwMode="auto">
          <a:xfrm>
            <a:off x="3921325" y="8743795"/>
            <a:ext cx="2997000" cy="460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100" tIns="46051" rIns="92100" bIns="46051" anchor="b"/>
          <a:lstStyle/>
          <a:p>
            <a:pPr algn="r" defTabSz="919763" eaLnBrk="0" hangingPunct="0"/>
            <a:fld id="{9FFF34F1-7792-4A6A-86CC-3DD3AF21E299}" type="slidenum">
              <a:rPr lang="en-US" sz="1300"/>
              <a:pPr algn="r" defTabSz="919763" eaLnBrk="0" hangingPunct="0"/>
              <a:t>18</a:t>
            </a:fld>
            <a:endParaRPr lang="en-US" sz="1300" dirty="0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68721" y="691582"/>
            <a:ext cx="4584017" cy="3450051"/>
          </a:xfrm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1190" y="4372684"/>
            <a:ext cx="5075945" cy="4140060"/>
          </a:xfrm>
          <a:noFill/>
          <a:ln/>
        </p:spPr>
        <p:txBody>
          <a:bodyPr lIns="92100" tIns="46051" rIns="92100" bIns="46051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1031"/>
          <p:cNvSpPr txBox="1">
            <a:spLocks noGrp="1" noChangeArrowheads="1"/>
          </p:cNvSpPr>
          <p:nvPr/>
        </p:nvSpPr>
        <p:spPr bwMode="auto">
          <a:xfrm>
            <a:off x="3921325" y="8743795"/>
            <a:ext cx="2997000" cy="460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100" tIns="46051" rIns="92100" bIns="46051" anchor="b"/>
          <a:lstStyle/>
          <a:p>
            <a:pPr algn="r" defTabSz="919763" eaLnBrk="0" hangingPunct="0"/>
            <a:fld id="{8752CAFD-20F9-4968-A435-22B36822B84F}" type="slidenum">
              <a:rPr lang="en-US" sz="1300"/>
              <a:pPr algn="r" defTabSz="919763" eaLnBrk="0" hangingPunct="0"/>
              <a:t>19</a:t>
            </a:fld>
            <a:endParaRPr lang="en-US" sz="1300" dirty="0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68721" y="691582"/>
            <a:ext cx="4584017" cy="3450051"/>
          </a:xfrm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1190" y="4372684"/>
            <a:ext cx="5075945" cy="4140060"/>
          </a:xfrm>
          <a:noFill/>
          <a:ln/>
        </p:spPr>
        <p:txBody>
          <a:bodyPr lIns="92100" tIns="46051" rIns="92100" bIns="46051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1031"/>
          <p:cNvSpPr txBox="1">
            <a:spLocks noGrp="1" noChangeArrowheads="1"/>
          </p:cNvSpPr>
          <p:nvPr/>
        </p:nvSpPr>
        <p:spPr bwMode="auto">
          <a:xfrm>
            <a:off x="3921325" y="8743795"/>
            <a:ext cx="2997000" cy="460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100" tIns="46051" rIns="92100" bIns="46051" anchor="b"/>
          <a:lstStyle/>
          <a:p>
            <a:pPr algn="r" defTabSz="919763" eaLnBrk="0" hangingPunct="0"/>
            <a:fld id="{3C3204C8-C60E-47FB-8F56-815093CA9716}" type="slidenum">
              <a:rPr lang="en-US" sz="1300"/>
              <a:pPr algn="r" defTabSz="919763" eaLnBrk="0" hangingPunct="0"/>
              <a:t>20</a:t>
            </a:fld>
            <a:endParaRPr lang="en-US" sz="1300" dirty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68721" y="691582"/>
            <a:ext cx="4584017" cy="3450051"/>
          </a:xfrm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1190" y="4372684"/>
            <a:ext cx="5075945" cy="4140060"/>
          </a:xfrm>
          <a:noFill/>
          <a:ln/>
        </p:spPr>
        <p:txBody>
          <a:bodyPr lIns="92100" tIns="46051" rIns="92100" bIns="46051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1031"/>
          <p:cNvSpPr txBox="1">
            <a:spLocks noGrp="1" noChangeArrowheads="1"/>
          </p:cNvSpPr>
          <p:nvPr/>
        </p:nvSpPr>
        <p:spPr bwMode="auto">
          <a:xfrm>
            <a:off x="3921325" y="8743795"/>
            <a:ext cx="2997000" cy="460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100" tIns="46051" rIns="92100" bIns="46051" anchor="b"/>
          <a:lstStyle/>
          <a:p>
            <a:pPr algn="r" defTabSz="919763" eaLnBrk="0" hangingPunct="0"/>
            <a:fld id="{9F1B8856-9E9B-4F9F-9130-D7505DF328AF}" type="slidenum">
              <a:rPr lang="en-US" sz="1300"/>
              <a:pPr algn="r" defTabSz="919763" eaLnBrk="0" hangingPunct="0"/>
              <a:t>21</a:t>
            </a:fld>
            <a:endParaRPr lang="en-US" sz="1300" dirty="0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68721" y="691582"/>
            <a:ext cx="4584017" cy="3450051"/>
          </a:xfrm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1190" y="4372684"/>
            <a:ext cx="5075945" cy="4140060"/>
          </a:xfrm>
          <a:noFill/>
          <a:ln/>
        </p:spPr>
        <p:txBody>
          <a:bodyPr lIns="92100" tIns="46051" rIns="92100" bIns="46051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1031"/>
          <p:cNvSpPr txBox="1">
            <a:spLocks noGrp="1" noChangeArrowheads="1"/>
          </p:cNvSpPr>
          <p:nvPr/>
        </p:nvSpPr>
        <p:spPr bwMode="auto">
          <a:xfrm>
            <a:off x="3921325" y="8743795"/>
            <a:ext cx="2997000" cy="460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100" tIns="46051" rIns="92100" bIns="46051" anchor="b"/>
          <a:lstStyle/>
          <a:p>
            <a:pPr algn="r" defTabSz="919763" eaLnBrk="0" hangingPunct="0"/>
            <a:fld id="{B1B15E65-0723-4F36-B39F-36157EE077AB}" type="slidenum">
              <a:rPr lang="en-US" sz="1300"/>
              <a:pPr algn="r" defTabSz="919763" eaLnBrk="0" hangingPunct="0"/>
              <a:t>22</a:t>
            </a:fld>
            <a:endParaRPr lang="en-US" sz="1300" dirty="0"/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68721" y="691582"/>
            <a:ext cx="4584017" cy="3450051"/>
          </a:xfrm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1190" y="4372684"/>
            <a:ext cx="5075945" cy="4140060"/>
          </a:xfrm>
          <a:noFill/>
          <a:ln/>
        </p:spPr>
        <p:txBody>
          <a:bodyPr lIns="92100" tIns="46051" rIns="92100" bIns="46051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1031"/>
          <p:cNvSpPr txBox="1">
            <a:spLocks noGrp="1" noChangeArrowheads="1"/>
          </p:cNvSpPr>
          <p:nvPr/>
        </p:nvSpPr>
        <p:spPr bwMode="auto">
          <a:xfrm>
            <a:off x="3921325" y="8743795"/>
            <a:ext cx="2997000" cy="460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100" tIns="46051" rIns="92100" bIns="46051" anchor="b"/>
          <a:lstStyle/>
          <a:p>
            <a:pPr algn="r" defTabSz="919763" eaLnBrk="0" hangingPunct="0"/>
            <a:fld id="{8BE50B39-30FB-4158-A2E5-DB4D3B9A4216}" type="slidenum">
              <a:rPr lang="en-US" sz="1300"/>
              <a:pPr algn="r" defTabSz="919763" eaLnBrk="0" hangingPunct="0"/>
              <a:t>23</a:t>
            </a:fld>
            <a:endParaRPr lang="en-US" sz="1300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68721" y="691582"/>
            <a:ext cx="4584017" cy="3450051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1190" y="4372684"/>
            <a:ext cx="5075945" cy="4140060"/>
          </a:xfrm>
          <a:noFill/>
          <a:ln/>
        </p:spPr>
        <p:txBody>
          <a:bodyPr lIns="92100" tIns="46051" rIns="92100" bIns="46051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1575" y="684213"/>
            <a:ext cx="4589463" cy="3441700"/>
          </a:xfrm>
          <a:ln/>
        </p:spPr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5513" y="4354513"/>
            <a:ext cx="5075237" cy="4125912"/>
          </a:xfrm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1575" y="684213"/>
            <a:ext cx="4589463" cy="3441700"/>
          </a:xfrm>
          <a:ln/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5513" y="4354513"/>
            <a:ext cx="5075237" cy="4125912"/>
          </a:xfrm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1575" y="684213"/>
            <a:ext cx="4589463" cy="3441700"/>
          </a:xfrm>
          <a:ln/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5513" y="4354513"/>
            <a:ext cx="5075237" cy="4125912"/>
          </a:xfrm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09D6DD5-BFA8-43A4-A7A2-82FF0BF338FA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7288" y="688975"/>
            <a:ext cx="4603750" cy="3452813"/>
          </a:xfrm>
          <a:solidFill>
            <a:srgbClr val="FFFFFF"/>
          </a:solidFill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2338" y="4371975"/>
            <a:ext cx="5073650" cy="4143375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1575" y="684213"/>
            <a:ext cx="4589463" cy="3441700"/>
          </a:xfrm>
          <a:ln/>
        </p:spPr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5513" y="4354513"/>
            <a:ext cx="5075237" cy="4125912"/>
          </a:xfrm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1575" y="684213"/>
            <a:ext cx="4589463" cy="3441700"/>
          </a:xfrm>
          <a:ln/>
        </p:spPr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5513" y="4354513"/>
            <a:ext cx="5075237" cy="4125912"/>
          </a:xfrm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1575" y="684213"/>
            <a:ext cx="4589463" cy="3441700"/>
          </a:xfrm>
          <a:ln/>
        </p:spPr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5513" y="4354513"/>
            <a:ext cx="5075237" cy="4125912"/>
          </a:xfrm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1575" y="684213"/>
            <a:ext cx="4589463" cy="3441700"/>
          </a:xfrm>
          <a:ln/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5513" y="4354513"/>
            <a:ext cx="5075237" cy="4125912"/>
          </a:xfrm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DFB7FC9-6AB9-4058-8772-0D7701CFF3E4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60463" y="690563"/>
            <a:ext cx="4602162" cy="3451225"/>
          </a:xfrm>
          <a:ln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2338" y="4371975"/>
            <a:ext cx="5073650" cy="4141788"/>
          </a:xfrm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C4B29F7-E8A8-45B3-AB1F-B1D1A2A10DD0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60463" y="690563"/>
            <a:ext cx="4602162" cy="3451225"/>
          </a:xfrm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2338" y="4371975"/>
            <a:ext cx="5073650" cy="4141788"/>
          </a:xfrm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282517E-7815-4950-A46E-BE187B4A1222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60463" y="690563"/>
            <a:ext cx="4602162" cy="3451225"/>
          </a:xfrm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2338" y="4371975"/>
            <a:ext cx="5073650" cy="4141788"/>
          </a:xfrm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2018E47-4E53-4271-8C25-9B879AD7130E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7288" y="688975"/>
            <a:ext cx="4603750" cy="3452813"/>
          </a:xfrm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2338" y="4371975"/>
            <a:ext cx="5073650" cy="4143375"/>
          </a:xfrm>
          <a:noFill/>
          <a:ln/>
        </p:spPr>
        <p:txBody>
          <a:bodyPr lIns="91989" tIns="45996" rIns="91989" bIns="45996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5AB2D83-2570-4521-9353-B1DD3177FFB6}" type="slidenum">
              <a:rPr lang="en-US" smtClean="0"/>
              <a:pPr/>
              <a:t>7</a:t>
            </a:fld>
            <a:endParaRPr lang="en-US" smtClean="0"/>
          </a:p>
        </p:txBody>
      </p:sp>
      <p:sp>
        <p:nvSpPr>
          <p:cNvPr id="57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7288" y="688975"/>
            <a:ext cx="4603750" cy="3452813"/>
          </a:xfrm>
          <a:ln/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2338" y="4371975"/>
            <a:ext cx="5073650" cy="4143375"/>
          </a:xfrm>
          <a:noFill/>
          <a:ln/>
        </p:spPr>
        <p:txBody>
          <a:bodyPr lIns="91989" tIns="45996" rIns="91989" bIns="45996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8A542A0-C9A2-4013-A434-98CEA8E2034A}" type="slidenum">
              <a:rPr lang="en-US" smtClean="0"/>
              <a:pPr/>
              <a:t>16</a:t>
            </a:fld>
            <a:endParaRPr lang="en-US" smtClean="0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031"/>
          <p:cNvSpPr txBox="1">
            <a:spLocks noGrp="1" noChangeArrowheads="1"/>
          </p:cNvSpPr>
          <p:nvPr/>
        </p:nvSpPr>
        <p:spPr bwMode="auto">
          <a:xfrm>
            <a:off x="3921325" y="8743795"/>
            <a:ext cx="2997000" cy="460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100" tIns="46051" rIns="92100" bIns="46051" anchor="b"/>
          <a:lstStyle/>
          <a:p>
            <a:pPr algn="r" defTabSz="919763" eaLnBrk="0" hangingPunct="0"/>
            <a:fld id="{1BE6ABB7-F3A7-414B-A7BA-F9F8BD42F95A}" type="slidenum">
              <a:rPr lang="en-US" sz="1300"/>
              <a:pPr algn="r" defTabSz="919763" eaLnBrk="0" hangingPunct="0"/>
              <a:t>17</a:t>
            </a:fld>
            <a:endParaRPr lang="en-US" sz="1300" dirty="0"/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68721" y="691582"/>
            <a:ext cx="4584017" cy="3450051"/>
          </a:xfrm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1190" y="4372684"/>
            <a:ext cx="5075945" cy="4140060"/>
          </a:xfrm>
          <a:noFill/>
          <a:ln/>
        </p:spPr>
        <p:txBody>
          <a:bodyPr lIns="92100" tIns="46051" rIns="92100" bIns="46051"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BE456E-65C7-40A4-B277-47C9A92C88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A0496D-1E72-4288-884F-691365C20C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C26800-6689-44D3-8E06-BA784F4F4E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1FA2C3-3ECA-4EA3-BFCF-9126D38B147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8C9908-06AD-4524-9775-5E6E603F325F}" type="datetimeFigureOut">
              <a:rPr lang="en-US"/>
              <a:pPr/>
              <a:t>9/25/2008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B9FF4F-F268-4568-97EB-756578CAE0D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3417230-BF4A-4AB6-B077-E57010DC7240}" type="datetimeFigureOut">
              <a:rPr lang="en-US"/>
              <a:pPr/>
              <a:t>9/25/2008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3B8429-E1D2-401F-BFDA-7E0564627F8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53E6CC5-3DF6-4336-8556-FACD6DF660E1}" type="datetimeFigureOut">
              <a:rPr lang="en-US"/>
              <a:pPr/>
              <a:t>9/25/2008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C8CAAE-A834-4971-A7F3-B0E559AD540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BB28ACE-9F76-414F-AEB6-83C4A71A2564}" type="datetimeFigureOut">
              <a:rPr lang="en-US"/>
              <a:pPr/>
              <a:t>9/25/2008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AB1E5A-283D-45F7-BD90-6453BD04806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089D00F-DB70-44F4-A898-BA072D04674A}" type="datetimeFigureOut">
              <a:rPr lang="en-US"/>
              <a:pPr/>
              <a:t>9/25/2008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343EBC-F01F-43BF-B03A-CE7D6CE7950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7519E92-B134-4B3A-848C-705A2B1BBA04}" type="datetimeFigureOut">
              <a:rPr lang="en-US"/>
              <a:pPr/>
              <a:t>9/25/2008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52F03B-A0BB-4BC6-BCA4-01D7FCF8C92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C2669E2-FC1F-4E6C-8E95-A0F782ACEB03}" type="datetimeFigureOut">
              <a:rPr lang="en-US"/>
              <a:pPr/>
              <a:t>9/25/2008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3C26D5-EDA4-4872-AAFB-5E397E18C65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EA2F28-EC07-4362-843C-7D922F2A3D2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02CCA3E-512D-4A67-BAA7-91EF64AAB550}" type="datetimeFigureOut">
              <a:rPr lang="en-US"/>
              <a:pPr/>
              <a:t>9/25/2008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B94981-8700-425D-B93A-094340CD0BA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D45BCC9-B965-4BB4-9734-0CB1820B5CC9}" type="datetimeFigureOut">
              <a:rPr lang="en-US"/>
              <a:pPr/>
              <a:t>9/25/2008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3AEF81-6F44-420F-9E91-91597BAB107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3334D24-DEFF-403B-AD83-0CD8DF14B7F4}" type="datetimeFigureOut">
              <a:rPr lang="en-US"/>
              <a:pPr/>
              <a:t>9/25/2008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4B1FED-E680-4DBD-8ACE-F5E2C9022B1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5D57A1F-6FDD-420A-9465-AB72DFA05431}" type="datetimeFigureOut">
              <a:rPr lang="en-US"/>
              <a:pPr/>
              <a:t>9/25/2008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27854F-8938-4369-8853-807CE49A90F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D8D922BD-455E-4298-AE00-F323357896BE}" type="datetimeFigureOut">
              <a:rPr lang="en-US"/>
              <a:pPr/>
              <a:t>9/25/2008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0321EC14-3816-4D07-A3C5-A381D8CC01B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D9825B-EFE1-4F8B-A191-ACC92118745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04B014-9F6C-480F-8151-94F3E7CB80F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AFFB1A-B01C-4209-9007-37CE7792242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79C80E-15FD-4118-B02A-80E2C66F56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B1750B-EB36-41C2-80E3-7BB97D140A5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9BBE0B-888F-4EB2-B517-C3B8B043659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986255-CC0C-48B1-B442-043B85021C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6C4A8A-87DD-4DB5-B0FE-F8AB4BE32A1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jpe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/>
            </a:lvl1pPr>
          </a:lstStyle>
          <a:p>
            <a:pPr>
              <a:defRPr/>
            </a:pPr>
            <a:fld id="{36AE8EAC-AE61-424A-B054-CFA5067E81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0" r:id="rId2"/>
    <p:sldLayoutId id="2147483659" r:id="rId3"/>
    <p:sldLayoutId id="2147483658" r:id="rId4"/>
    <p:sldLayoutId id="2147483657" r:id="rId5"/>
    <p:sldLayoutId id="2147483656" r:id="rId6"/>
    <p:sldLayoutId id="2147483655" r:id="rId7"/>
    <p:sldLayoutId id="2147483654" r:id="rId8"/>
    <p:sldLayoutId id="2147483653" r:id="rId9"/>
    <p:sldLayoutId id="2147483652" r:id="rId10"/>
    <p:sldLayoutId id="2147483651" r:id="rId11"/>
    <p:sldLayoutId id="214748365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253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/>
            </a:lvl1pPr>
          </a:lstStyle>
          <a:p>
            <a:fld id="{A65F87AC-9E7B-4FE3-8918-50EF87C97ED8}" type="datetimeFigureOut">
              <a:rPr lang="en-US"/>
              <a:pPr/>
              <a:t>9/25/2008</a:t>
            </a:fld>
            <a:endParaRPr lang="en-US"/>
          </a:p>
        </p:txBody>
      </p:sp>
      <p:sp>
        <p:nvSpPr>
          <p:cNvPr id="2253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/>
            </a:lvl1pPr>
          </a:lstStyle>
          <a:p>
            <a:endParaRPr lang="en-US"/>
          </a:p>
        </p:txBody>
      </p:sp>
      <p:sp>
        <p:nvSpPr>
          <p:cNvPr id="2253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/>
            </a:lvl1pPr>
          </a:lstStyle>
          <a:p>
            <a:fld id="{4ED13D4F-AEB0-4173-81FD-3EADABF7183B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/>
            </a:lvl1pPr>
          </a:lstStyle>
          <a:p>
            <a:pPr>
              <a:defRPr/>
            </a:pPr>
            <a:fld id="{544D3139-AF4E-4D84-962D-03F3A09B46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5.bin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0" y="241300"/>
            <a:ext cx="9144000" cy="2328863"/>
          </a:xfrm>
          <a:prstGeom prst="rect">
            <a:avLst/>
          </a:prstGeom>
          <a:solidFill>
            <a:srgbClr val="FFCC99">
              <a:alpha val="3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233363" y="485775"/>
            <a:ext cx="8661400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algn="ctr" eaLnBrk="0" hangingPunct="0"/>
            <a:r>
              <a:rPr lang="en-US" sz="4000">
                <a:latin typeface="Arial" charset="0"/>
              </a:rPr>
              <a:t>BUSINESS STRATEGY:</a:t>
            </a:r>
          </a:p>
          <a:p>
            <a:pPr marL="457200" indent="-457200" algn="ctr" eaLnBrk="0" hangingPunct="0"/>
            <a:endParaRPr lang="en-US" sz="4000">
              <a:latin typeface="Arial" charset="0"/>
            </a:endParaRPr>
          </a:p>
          <a:p>
            <a:pPr marL="457200" indent="-457200" algn="ctr" eaLnBrk="0" hangingPunct="0"/>
            <a:r>
              <a:rPr lang="en-US" sz="4000">
                <a:latin typeface="Arial" charset="0"/>
              </a:rPr>
              <a:t>GOALS &amp; EXPECTIONS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2871788"/>
            <a:ext cx="9144000" cy="3929062"/>
          </a:xfrm>
          <a:prstGeom prst="rect">
            <a:avLst/>
          </a:prstGeom>
          <a:solidFill>
            <a:srgbClr val="FFFF99">
              <a:alpha val="50195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15875" y="2997200"/>
            <a:ext cx="9128125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What I hope that you will be well-equipped to do after this course: </a:t>
            </a:r>
          </a:p>
          <a:p>
            <a:pPr marL="457200" indent="-457200" eaLnBrk="0" hangingPunct="0"/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457200" indent="-457200" eaLnBrk="0" hangingPunct="0">
              <a:buFontTx/>
              <a:buAutoNum type="arabicPeriod"/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Evaluate business decisions made by firms, based on how the</a:t>
            </a:r>
          </a:p>
          <a:p>
            <a:pPr marL="1371600" lvl="2" indent="-457200"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firms’ profitability will be affected by their decisions.</a:t>
            </a:r>
          </a:p>
          <a:p>
            <a:pPr marL="1371600" lvl="2" indent="-457200" eaLnBrk="0" hangingPunct="0"/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457200" indent="-457200" eaLnBrk="0" hangingPunct="0">
              <a:buFontTx/>
              <a:buAutoNum type="arabicPeriod"/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Propose valuable new strategic initiatives for firms, based on </a:t>
            </a:r>
          </a:p>
          <a:p>
            <a:pPr marL="1371600" lvl="2" indent="-457200"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their prospects for profitability.</a:t>
            </a:r>
          </a:p>
          <a:p>
            <a:pPr marL="1371600" lvl="2" indent="-457200" eaLnBrk="0" hangingPunct="0"/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457200" indent="-457200" eaLnBrk="0" hangingPunct="0">
              <a:buFontTx/>
              <a:buAutoNum type="arabicPeriod"/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Lead more effectively, by understanding and communicating</a:t>
            </a:r>
          </a:p>
          <a:p>
            <a:pPr marL="1371600" lvl="2" indent="-457200"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the underlying reasons why policies will be successful.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4763" y="5413375"/>
            <a:ext cx="9144000" cy="1270000"/>
          </a:xfrm>
          <a:prstGeom prst="rect">
            <a:avLst/>
          </a:prstGeom>
          <a:solidFill>
            <a:srgbClr val="99CCFF">
              <a:alpha val="3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/>
          </a:p>
        </p:txBody>
      </p:sp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0" y="2168525"/>
            <a:ext cx="9144000" cy="3124200"/>
          </a:xfrm>
          <a:prstGeom prst="rect">
            <a:avLst/>
          </a:prstGeom>
          <a:solidFill>
            <a:srgbClr val="FFFF99">
              <a:alpha val="3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/>
          </a:p>
        </p:txBody>
      </p:sp>
      <p:sp>
        <p:nvSpPr>
          <p:cNvPr id="30724" name="Rectangle 4" descr="50%"/>
          <p:cNvSpPr>
            <a:spLocks noChangeArrowheads="1"/>
          </p:cNvSpPr>
          <p:nvPr/>
        </p:nvSpPr>
        <p:spPr bwMode="auto">
          <a:xfrm>
            <a:off x="0" y="1270000"/>
            <a:ext cx="9144000" cy="723900"/>
          </a:xfrm>
          <a:prstGeom prst="rect">
            <a:avLst/>
          </a:prstGeom>
          <a:pattFill prst="pct50">
            <a:fgClr>
              <a:srgbClr val="FF9900">
                <a:alpha val="39999"/>
              </a:srgbClr>
            </a:fgClr>
            <a:bgClr>
              <a:srgbClr val="FFFFFF">
                <a:alpha val="39999"/>
              </a:srgbClr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/>
          </a:p>
        </p:txBody>
      </p:sp>
      <p:sp>
        <p:nvSpPr>
          <p:cNvPr id="30726" name="Text Box 6"/>
          <p:cNvSpPr txBox="1">
            <a:spLocks noChangeArrowheads="1"/>
          </p:cNvSpPr>
          <p:nvPr/>
        </p:nvSpPr>
        <p:spPr bwMode="auto">
          <a:xfrm>
            <a:off x="693738" y="1401763"/>
            <a:ext cx="77565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/>
              <a:t> 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Strategic Investments: Avoidable Costs </a:t>
            </a:r>
            <a:r>
              <a:rPr lang="en-US" i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vs.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Sunk Costs</a:t>
            </a:r>
            <a:endParaRPr lang="en-US" i="1" u="sng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0727" name="Text Box 7"/>
          <p:cNvSpPr txBox="1">
            <a:spLocks noChangeArrowheads="1"/>
          </p:cNvSpPr>
          <p:nvPr/>
        </p:nvSpPr>
        <p:spPr bwMode="auto">
          <a:xfrm>
            <a:off x="247650" y="2220913"/>
            <a:ext cx="8612188" cy="304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/>
              <a:t> 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Conceptual Definitions:  </a:t>
            </a:r>
          </a:p>
          <a:p>
            <a:pPr eaLnBrk="0" hangingPunct="0">
              <a:buFontTx/>
              <a:buChar char="•"/>
            </a:pPr>
            <a:endParaRPr lang="en-US" sz="80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lvl="1" eaLnBrk="0" hangingPunct="0">
              <a:buFontTx/>
              <a:buChar char="•"/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The </a:t>
            </a:r>
            <a:r>
              <a:rPr lang="en-US" i="1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avoidable costs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of a strategic initiative are the portion</a:t>
            </a:r>
          </a:p>
          <a:p>
            <a:pPr lvl="1"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that may be somehow recovered once they are spent</a:t>
            </a:r>
          </a:p>
          <a:p>
            <a:pPr lvl="1" eaLnBrk="0" hangingPunct="0"/>
            <a:endParaRPr lang="en-US" sz="80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lvl="1" eaLnBrk="0" hangingPunct="0"/>
            <a:r>
              <a:rPr lang="en-US" sz="2000" i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Examples: ??</a:t>
            </a:r>
          </a:p>
          <a:p>
            <a:pPr lvl="1" eaLnBrk="0" hangingPunct="0"/>
            <a:endParaRPr lang="en-US" sz="1000" i="1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lvl="1" eaLnBrk="0" hangingPunct="0">
              <a:buFontTx/>
              <a:buChar char="•"/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In contrast, </a:t>
            </a:r>
            <a:r>
              <a:rPr lang="en-US" i="1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sunk costs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are reflect expenditures that are</a:t>
            </a:r>
          </a:p>
          <a:p>
            <a:pPr lvl="1"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gone forever once they have been incurred.</a:t>
            </a:r>
          </a:p>
          <a:p>
            <a:pPr lvl="1" eaLnBrk="0" hangingPunct="0"/>
            <a:endParaRPr lang="en-US" sz="80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lvl="1" eaLnBrk="0" hangingPunct="0"/>
            <a:r>
              <a:rPr lang="en-US" sz="2000" i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Examples: ??</a:t>
            </a:r>
          </a:p>
        </p:txBody>
      </p:sp>
      <p:sp>
        <p:nvSpPr>
          <p:cNvPr id="30728" name="Text Box 8"/>
          <p:cNvSpPr txBox="1">
            <a:spLocks noChangeArrowheads="1"/>
          </p:cNvSpPr>
          <p:nvPr/>
        </p:nvSpPr>
        <p:spPr bwMode="auto">
          <a:xfrm>
            <a:off x="200025" y="5468938"/>
            <a:ext cx="8658225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457200" indent="-457200" eaLnBrk="0" hangingPunct="0">
              <a:buFontTx/>
              <a:buChar char="•"/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Implications:</a:t>
            </a:r>
          </a:p>
          <a:p>
            <a:pPr marL="914400" lvl="1" indent="-457200" eaLnBrk="0" hangingPunct="0">
              <a:buFontTx/>
              <a:buChar char="•"/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Strategies using avoidable costs may be more attractive</a:t>
            </a:r>
          </a:p>
          <a:p>
            <a:pPr marL="914400" lvl="1" indent="-457200" eaLnBrk="0" hangingPunct="0">
              <a:buFontTx/>
              <a:buChar char="•"/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Sunk costs may have more subtle competitive impacts</a:t>
            </a: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158319"/>
            <a:ext cx="9144000" cy="685800"/>
          </a:xfrm>
          <a:prstGeom prst="rect">
            <a:avLst/>
          </a:prstGeom>
          <a:solidFill>
            <a:schemeClr val="accent5">
              <a:lumMod val="75000"/>
              <a:alpha val="30196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80807" y="223407"/>
            <a:ext cx="778238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800" dirty="0" smtClean="0">
                <a:latin typeface="Arial" charset="0"/>
              </a:rPr>
              <a:t> Firms’ </a:t>
            </a:r>
            <a:r>
              <a:rPr lang="en-US" sz="2800" u="sng" dirty="0" smtClean="0">
                <a:latin typeface="Arial" charset="0"/>
              </a:rPr>
              <a:t>Costs</a:t>
            </a:r>
            <a:r>
              <a:rPr lang="en-US" sz="2800" dirty="0" smtClean="0">
                <a:latin typeface="Arial" charset="0"/>
              </a:rPr>
              <a:t> – More Key Concepts for Strategy</a:t>
            </a:r>
            <a:endParaRPr lang="en-US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Oval 2"/>
          <p:cNvSpPr>
            <a:spLocks noChangeArrowheads="1"/>
          </p:cNvSpPr>
          <p:nvPr/>
        </p:nvSpPr>
        <p:spPr bwMode="auto">
          <a:xfrm>
            <a:off x="5632450" y="3011488"/>
            <a:ext cx="3403600" cy="1435100"/>
          </a:xfrm>
          <a:prstGeom prst="ellipse">
            <a:avLst/>
          </a:prstGeom>
          <a:solidFill>
            <a:srgbClr val="99CCFF">
              <a:alpha val="39999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11268" name="Rectangle 3"/>
          <p:cNvSpPr>
            <a:spLocks noChangeArrowheads="1"/>
          </p:cNvSpPr>
          <p:nvPr/>
        </p:nvSpPr>
        <p:spPr bwMode="auto">
          <a:xfrm>
            <a:off x="3292475" y="1217613"/>
            <a:ext cx="4876800" cy="1549400"/>
          </a:xfrm>
          <a:prstGeom prst="rect">
            <a:avLst/>
          </a:prstGeom>
          <a:solidFill>
            <a:srgbClr val="FFCC99">
              <a:alpha val="3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graphicFrame>
        <p:nvGraphicFramePr>
          <p:cNvPr id="11266" name="Object 4"/>
          <p:cNvGraphicFramePr>
            <a:graphicFrameLocks noChangeAspect="1"/>
          </p:cNvGraphicFramePr>
          <p:nvPr/>
        </p:nvGraphicFramePr>
        <p:xfrm>
          <a:off x="3830638" y="1298575"/>
          <a:ext cx="3981450" cy="1411288"/>
        </p:xfrm>
        <a:graphic>
          <a:graphicData uri="http://schemas.openxmlformats.org/presentationml/2006/ole">
            <p:oleObj spid="_x0000_s95234" name="Equation" r:id="rId3" imgW="2057400" imgH="787320" progId="Equation.3">
              <p:embed/>
            </p:oleObj>
          </a:graphicData>
        </a:graphic>
      </p:graphicFrame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5646738" y="3409950"/>
            <a:ext cx="3302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Symbol" pitchFamily="18" charset="2"/>
              <a:buChar char="h"/>
            </a:pPr>
            <a:r>
              <a:rPr lang="en-US" sz="1800">
                <a:latin typeface="Arial Unicode MS" pitchFamily="34" charset="-128"/>
                <a:ea typeface="Arial Unicode MS" pitchFamily="34" charset="-128"/>
                <a:cs typeface="Arial Unicode MS" pitchFamily="34" charset="-128"/>
                <a:sym typeface="Symbol" pitchFamily="18" charset="2"/>
              </a:rPr>
              <a:t> &gt; 1:   Demand is “</a:t>
            </a:r>
            <a:r>
              <a:rPr lang="en-US" sz="1800" i="1">
                <a:latin typeface="Arial Unicode MS" pitchFamily="34" charset="-128"/>
                <a:ea typeface="Arial Unicode MS" pitchFamily="34" charset="-128"/>
                <a:cs typeface="Arial Unicode MS" pitchFamily="34" charset="-128"/>
                <a:sym typeface="Symbol" pitchFamily="18" charset="2"/>
              </a:rPr>
              <a:t>Elastic”</a:t>
            </a:r>
          </a:p>
          <a:p>
            <a:pPr algn="ctr" eaLnBrk="0" hangingPunct="0">
              <a:buFont typeface="Symbol" pitchFamily="18" charset="2"/>
              <a:buNone/>
            </a:pPr>
            <a:r>
              <a:rPr lang="en-US" sz="1800">
                <a:latin typeface="Arial Unicode MS" pitchFamily="34" charset="-128"/>
                <a:ea typeface="Arial Unicode MS" pitchFamily="34" charset="-128"/>
                <a:cs typeface="Arial Unicode MS" pitchFamily="34" charset="-128"/>
                <a:sym typeface="Symbol" pitchFamily="18" charset="2"/>
              </a:rPr>
              <a:t> &lt; 1:   Demand is “</a:t>
            </a:r>
            <a:r>
              <a:rPr lang="en-US" sz="1800" i="1">
                <a:latin typeface="Arial Unicode MS" pitchFamily="34" charset="-128"/>
                <a:ea typeface="Arial Unicode MS" pitchFamily="34" charset="-128"/>
                <a:cs typeface="Arial Unicode MS" pitchFamily="34" charset="-128"/>
                <a:sym typeface="Symbol" pitchFamily="18" charset="2"/>
              </a:rPr>
              <a:t>Inelastic”</a:t>
            </a:r>
          </a:p>
        </p:txBody>
      </p:sp>
      <p:sp>
        <p:nvSpPr>
          <p:cNvPr id="11271" name="Line 7"/>
          <p:cNvSpPr>
            <a:spLocks noChangeShapeType="1"/>
          </p:cNvSpPr>
          <p:nvPr/>
        </p:nvSpPr>
        <p:spPr bwMode="auto">
          <a:xfrm>
            <a:off x="757238" y="2816225"/>
            <a:ext cx="2327275" cy="0"/>
          </a:xfrm>
          <a:prstGeom prst="line">
            <a:avLst/>
          </a:prstGeom>
          <a:noFill/>
          <a:ln w="12700">
            <a:solidFill>
              <a:srgbClr val="FF505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272" name="Line 8"/>
          <p:cNvSpPr>
            <a:spLocks noChangeShapeType="1"/>
          </p:cNvSpPr>
          <p:nvPr/>
        </p:nvSpPr>
        <p:spPr bwMode="auto">
          <a:xfrm>
            <a:off x="763588" y="1227138"/>
            <a:ext cx="1587" cy="33559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273" name="Line 9"/>
          <p:cNvSpPr>
            <a:spLocks noChangeShapeType="1"/>
          </p:cNvSpPr>
          <p:nvPr/>
        </p:nvSpPr>
        <p:spPr bwMode="auto">
          <a:xfrm>
            <a:off x="763588" y="4583113"/>
            <a:ext cx="5918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274" name="Text Box 10"/>
          <p:cNvSpPr txBox="1">
            <a:spLocks noChangeArrowheads="1"/>
          </p:cNvSpPr>
          <p:nvPr/>
        </p:nvSpPr>
        <p:spPr bwMode="auto">
          <a:xfrm>
            <a:off x="1827213" y="4594225"/>
            <a:ext cx="33924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Quantity Demanded</a:t>
            </a:r>
          </a:p>
        </p:txBody>
      </p:sp>
      <p:sp>
        <p:nvSpPr>
          <p:cNvPr id="11275" name="Text Box 11"/>
          <p:cNvSpPr txBox="1">
            <a:spLocks noChangeArrowheads="1"/>
          </p:cNvSpPr>
          <p:nvPr/>
        </p:nvSpPr>
        <p:spPr bwMode="auto">
          <a:xfrm rot="10792534">
            <a:off x="80963" y="1395413"/>
            <a:ext cx="549275" cy="296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Price of Product</a:t>
            </a:r>
          </a:p>
        </p:txBody>
      </p:sp>
      <p:sp>
        <p:nvSpPr>
          <p:cNvPr id="11276" name="Line 12"/>
          <p:cNvSpPr>
            <a:spLocks noChangeShapeType="1"/>
          </p:cNvSpPr>
          <p:nvPr/>
        </p:nvSpPr>
        <p:spPr bwMode="auto">
          <a:xfrm>
            <a:off x="763588" y="1530350"/>
            <a:ext cx="5589587" cy="30527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277" name="Line 13"/>
          <p:cNvSpPr>
            <a:spLocks noChangeShapeType="1"/>
          </p:cNvSpPr>
          <p:nvPr/>
        </p:nvSpPr>
        <p:spPr bwMode="auto">
          <a:xfrm>
            <a:off x="3094038" y="2816225"/>
            <a:ext cx="1587" cy="1765300"/>
          </a:xfrm>
          <a:prstGeom prst="line">
            <a:avLst/>
          </a:prstGeom>
          <a:noFill/>
          <a:ln w="12700">
            <a:solidFill>
              <a:srgbClr val="FF000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278" name="Rectangle 14" descr="50%"/>
          <p:cNvSpPr>
            <a:spLocks noChangeArrowheads="1"/>
          </p:cNvSpPr>
          <p:nvPr/>
        </p:nvSpPr>
        <p:spPr bwMode="auto">
          <a:xfrm>
            <a:off x="0" y="5167313"/>
            <a:ext cx="9144000" cy="1647825"/>
          </a:xfrm>
          <a:prstGeom prst="rect">
            <a:avLst/>
          </a:prstGeom>
          <a:pattFill prst="pct50">
            <a:fgClr>
              <a:srgbClr val="FFFF00">
                <a:alpha val="50195"/>
              </a:srgbClr>
            </a:fgClr>
            <a:bgClr>
              <a:srgbClr val="FFFFFF">
                <a:alpha val="50195"/>
              </a:srgbClr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1279" name="Rectangle 15"/>
          <p:cNvSpPr>
            <a:spLocks noChangeArrowheads="1"/>
          </p:cNvSpPr>
          <p:nvPr/>
        </p:nvSpPr>
        <p:spPr bwMode="auto">
          <a:xfrm>
            <a:off x="177800" y="5238750"/>
            <a:ext cx="8774113" cy="149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Implication for Strategy:  Profit Evaluation is Complicated by 	Functional Relationship between Quantity and Price:</a:t>
            </a:r>
          </a:p>
          <a:p>
            <a:pPr eaLnBrk="0" hangingPunct="0"/>
            <a:endParaRPr lang="en-US" sz="200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   Profits = (</a:t>
            </a:r>
            <a:r>
              <a:rPr lang="en-US">
                <a:solidFill>
                  <a:srgbClr val="008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Avg. Price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– Avg. Cost) × </a:t>
            </a:r>
            <a:r>
              <a:rPr lang="en-US">
                <a:solidFill>
                  <a:srgbClr val="008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Quantity</a:t>
            </a:r>
          </a:p>
        </p:txBody>
      </p:sp>
      <p:sp>
        <p:nvSpPr>
          <p:cNvPr id="16" name="Rectangle 3"/>
          <p:cNvSpPr>
            <a:spLocks noChangeArrowheads="1"/>
          </p:cNvSpPr>
          <p:nvPr/>
        </p:nvSpPr>
        <p:spPr bwMode="auto">
          <a:xfrm>
            <a:off x="0" y="158319"/>
            <a:ext cx="9144000" cy="685800"/>
          </a:xfrm>
          <a:prstGeom prst="rect">
            <a:avLst/>
          </a:prstGeom>
          <a:solidFill>
            <a:schemeClr val="accent5">
              <a:lumMod val="75000"/>
              <a:alpha val="30196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17" name="Text Box 4"/>
          <p:cNvSpPr txBox="1">
            <a:spLocks noChangeArrowheads="1"/>
          </p:cNvSpPr>
          <p:nvPr/>
        </p:nvSpPr>
        <p:spPr bwMode="auto">
          <a:xfrm>
            <a:off x="-47213" y="223407"/>
            <a:ext cx="923842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800" dirty="0" smtClean="0">
                <a:latin typeface="Arial" charset="0"/>
              </a:rPr>
              <a:t> Demand – Consumer Preferences for Goods &amp; Services</a:t>
            </a:r>
            <a:endParaRPr lang="en-US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2" descr="50%"/>
          <p:cNvSpPr>
            <a:spLocks noChangeArrowheads="1"/>
          </p:cNvSpPr>
          <p:nvPr/>
        </p:nvSpPr>
        <p:spPr bwMode="auto">
          <a:xfrm>
            <a:off x="0" y="951471"/>
            <a:ext cx="9144000" cy="5806518"/>
          </a:xfrm>
          <a:prstGeom prst="rect">
            <a:avLst/>
          </a:prstGeom>
          <a:pattFill prst="pct50">
            <a:fgClr>
              <a:srgbClr val="FF9900">
                <a:alpha val="39999"/>
              </a:srgbClr>
            </a:fgClr>
            <a:bgClr>
              <a:srgbClr val="FFFFFF">
                <a:alpha val="39999"/>
              </a:srgbClr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/>
          </a:p>
        </p:txBody>
      </p:sp>
      <p:sp>
        <p:nvSpPr>
          <p:cNvPr id="14" name="Rectangle 3"/>
          <p:cNvSpPr>
            <a:spLocks noChangeArrowheads="1"/>
          </p:cNvSpPr>
          <p:nvPr/>
        </p:nvSpPr>
        <p:spPr bwMode="auto">
          <a:xfrm>
            <a:off x="0" y="158319"/>
            <a:ext cx="9144000" cy="685800"/>
          </a:xfrm>
          <a:prstGeom prst="rect">
            <a:avLst/>
          </a:prstGeom>
          <a:solidFill>
            <a:schemeClr val="accent5">
              <a:lumMod val="75000"/>
              <a:alpha val="30196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-47213" y="223407"/>
            <a:ext cx="923842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800" dirty="0" smtClean="0">
                <a:latin typeface="Arial" charset="0"/>
              </a:rPr>
              <a:t> Demand – Consumer Preferences for Goods &amp; Services</a:t>
            </a:r>
            <a:endParaRPr lang="en-US" dirty="0">
              <a:latin typeface="Arial" charset="0"/>
            </a:endParaRPr>
          </a:p>
        </p:txBody>
      </p:sp>
      <p:pic>
        <p:nvPicPr>
          <p:cNvPr id="6349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351" y="1025611"/>
            <a:ext cx="8699157" cy="55852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Line 3"/>
          <p:cNvSpPr>
            <a:spLocks noChangeShapeType="1"/>
          </p:cNvSpPr>
          <p:nvPr/>
        </p:nvSpPr>
        <p:spPr bwMode="auto">
          <a:xfrm>
            <a:off x="757238" y="2816225"/>
            <a:ext cx="2327275" cy="0"/>
          </a:xfrm>
          <a:prstGeom prst="line">
            <a:avLst/>
          </a:prstGeom>
          <a:noFill/>
          <a:ln w="12700">
            <a:solidFill>
              <a:srgbClr val="FF505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748" name="Line 4"/>
          <p:cNvSpPr>
            <a:spLocks noChangeShapeType="1"/>
          </p:cNvSpPr>
          <p:nvPr/>
        </p:nvSpPr>
        <p:spPr bwMode="auto">
          <a:xfrm>
            <a:off x="763588" y="1227138"/>
            <a:ext cx="1587" cy="33559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1749" name="Line 5"/>
          <p:cNvSpPr>
            <a:spLocks noChangeShapeType="1"/>
          </p:cNvSpPr>
          <p:nvPr/>
        </p:nvSpPr>
        <p:spPr bwMode="auto">
          <a:xfrm>
            <a:off x="763588" y="4583113"/>
            <a:ext cx="79978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1750" name="Text Box 6"/>
          <p:cNvSpPr txBox="1">
            <a:spLocks noChangeArrowheads="1"/>
          </p:cNvSpPr>
          <p:nvPr/>
        </p:nvSpPr>
        <p:spPr bwMode="auto">
          <a:xfrm>
            <a:off x="1827213" y="4594225"/>
            <a:ext cx="33924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Quantity Demanded</a:t>
            </a:r>
          </a:p>
        </p:txBody>
      </p:sp>
      <p:sp>
        <p:nvSpPr>
          <p:cNvPr id="31751" name="Text Box 7"/>
          <p:cNvSpPr txBox="1">
            <a:spLocks noChangeArrowheads="1"/>
          </p:cNvSpPr>
          <p:nvPr/>
        </p:nvSpPr>
        <p:spPr bwMode="auto">
          <a:xfrm rot="10792534">
            <a:off x="80963" y="1395413"/>
            <a:ext cx="549275" cy="296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Price of Product</a:t>
            </a:r>
          </a:p>
        </p:txBody>
      </p:sp>
      <p:sp>
        <p:nvSpPr>
          <p:cNvPr id="31752" name="Line 8"/>
          <p:cNvSpPr>
            <a:spLocks noChangeShapeType="1"/>
          </p:cNvSpPr>
          <p:nvPr/>
        </p:nvSpPr>
        <p:spPr bwMode="auto">
          <a:xfrm>
            <a:off x="763588" y="1530350"/>
            <a:ext cx="5589587" cy="30527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1753" name="Line 9"/>
          <p:cNvSpPr>
            <a:spLocks noChangeShapeType="1"/>
          </p:cNvSpPr>
          <p:nvPr/>
        </p:nvSpPr>
        <p:spPr bwMode="auto">
          <a:xfrm>
            <a:off x="3094038" y="2816225"/>
            <a:ext cx="1587" cy="1765300"/>
          </a:xfrm>
          <a:prstGeom prst="line">
            <a:avLst/>
          </a:prstGeom>
          <a:noFill/>
          <a:ln w="12700">
            <a:solidFill>
              <a:srgbClr val="FF000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754" name="Rectangle 10" descr="50%"/>
          <p:cNvSpPr>
            <a:spLocks noChangeArrowheads="1"/>
          </p:cNvSpPr>
          <p:nvPr/>
        </p:nvSpPr>
        <p:spPr bwMode="auto">
          <a:xfrm>
            <a:off x="0" y="5167313"/>
            <a:ext cx="9144000" cy="1647825"/>
          </a:xfrm>
          <a:prstGeom prst="rect">
            <a:avLst/>
          </a:prstGeom>
          <a:pattFill prst="pct50">
            <a:fgClr>
              <a:srgbClr val="FFFF00">
                <a:alpha val="50195"/>
              </a:srgbClr>
            </a:fgClr>
            <a:bgClr>
              <a:srgbClr val="FFFFFF">
                <a:alpha val="50195"/>
              </a:srgbClr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1755" name="Rectangle 11"/>
          <p:cNvSpPr>
            <a:spLocks noChangeArrowheads="1"/>
          </p:cNvSpPr>
          <p:nvPr/>
        </p:nvSpPr>
        <p:spPr bwMode="auto">
          <a:xfrm>
            <a:off x="177800" y="5238750"/>
            <a:ext cx="8774113" cy="149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Implication for Strategy:  Profit Evaluation is Complicated by 	Functional Relationship between Quantity and Price:</a:t>
            </a:r>
          </a:p>
          <a:p>
            <a:pPr eaLnBrk="0" hangingPunct="0"/>
            <a:endParaRPr lang="en-US" sz="200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   Profits = (</a:t>
            </a:r>
            <a:r>
              <a:rPr lang="en-US">
                <a:solidFill>
                  <a:srgbClr val="008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Avg. Price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– Avg. Cost) × </a:t>
            </a:r>
            <a:r>
              <a:rPr lang="en-US">
                <a:solidFill>
                  <a:srgbClr val="008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Quantity</a:t>
            </a:r>
          </a:p>
        </p:txBody>
      </p:sp>
      <p:sp>
        <p:nvSpPr>
          <p:cNvPr id="31756" name="Line 13"/>
          <p:cNvSpPr>
            <a:spLocks noChangeShapeType="1"/>
          </p:cNvSpPr>
          <p:nvPr/>
        </p:nvSpPr>
        <p:spPr bwMode="auto">
          <a:xfrm>
            <a:off x="776288" y="3511550"/>
            <a:ext cx="3559175" cy="0"/>
          </a:xfrm>
          <a:prstGeom prst="line">
            <a:avLst/>
          </a:prstGeom>
          <a:noFill/>
          <a:ln w="12700">
            <a:solidFill>
              <a:srgbClr val="00800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757" name="Line 14"/>
          <p:cNvSpPr>
            <a:spLocks noChangeShapeType="1"/>
          </p:cNvSpPr>
          <p:nvPr/>
        </p:nvSpPr>
        <p:spPr bwMode="auto">
          <a:xfrm flipH="1">
            <a:off x="4333875" y="3516313"/>
            <a:ext cx="7938" cy="1065212"/>
          </a:xfrm>
          <a:prstGeom prst="line">
            <a:avLst/>
          </a:prstGeom>
          <a:noFill/>
          <a:ln w="12700">
            <a:solidFill>
              <a:srgbClr val="00800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758" name="Oval 19"/>
          <p:cNvSpPr>
            <a:spLocks noChangeArrowheads="1"/>
          </p:cNvSpPr>
          <p:nvPr/>
        </p:nvSpPr>
        <p:spPr bwMode="auto">
          <a:xfrm>
            <a:off x="5632450" y="1277938"/>
            <a:ext cx="3403600" cy="1435100"/>
          </a:xfrm>
          <a:prstGeom prst="ellipse">
            <a:avLst/>
          </a:prstGeom>
          <a:solidFill>
            <a:srgbClr val="99CCFF">
              <a:alpha val="39999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31759" name="Text Box 20"/>
          <p:cNvSpPr txBox="1">
            <a:spLocks noChangeArrowheads="1"/>
          </p:cNvSpPr>
          <p:nvPr/>
        </p:nvSpPr>
        <p:spPr bwMode="auto">
          <a:xfrm>
            <a:off x="5646738" y="1552575"/>
            <a:ext cx="33020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Symbol" pitchFamily="18" charset="2"/>
              <a:buNone/>
            </a:pPr>
            <a:r>
              <a:rPr lang="en-US" sz="1800" i="1">
                <a:latin typeface="Arial Unicode MS" pitchFamily="34" charset="-128"/>
                <a:ea typeface="Arial Unicode MS" pitchFamily="34" charset="-128"/>
                <a:cs typeface="Arial Unicode MS" pitchFamily="34" charset="-128"/>
                <a:sym typeface="Symbol" pitchFamily="18" charset="2"/>
              </a:rPr>
              <a:t>Crucial distinction</a:t>
            </a:r>
            <a:r>
              <a:rPr lang="en-US" sz="1800">
                <a:latin typeface="Arial Unicode MS" pitchFamily="34" charset="-128"/>
                <a:ea typeface="Arial Unicode MS" pitchFamily="34" charset="-128"/>
                <a:cs typeface="Arial Unicode MS" pitchFamily="34" charset="-128"/>
                <a:sym typeface="Symbol" pitchFamily="18" charset="2"/>
              </a:rPr>
              <a:t>  between</a:t>
            </a:r>
          </a:p>
          <a:p>
            <a:pPr algn="ctr" eaLnBrk="0" hangingPunct="0">
              <a:buFont typeface="Symbol" pitchFamily="18" charset="2"/>
              <a:buNone/>
            </a:pPr>
            <a:r>
              <a:rPr lang="en-US" sz="1800">
                <a:latin typeface="Arial Unicode MS" pitchFamily="34" charset="-128"/>
                <a:ea typeface="Arial Unicode MS" pitchFamily="34" charset="-128"/>
                <a:cs typeface="Arial Unicode MS" pitchFamily="34" charset="-128"/>
                <a:sym typeface="Symbol" pitchFamily="18" charset="2"/>
              </a:rPr>
              <a:t>“sliding down” and “shifting” the demand curve.</a:t>
            </a:r>
            <a:endParaRPr lang="en-US" sz="1800" i="1">
              <a:latin typeface="Arial Unicode MS" pitchFamily="34" charset="-128"/>
              <a:ea typeface="Arial Unicode MS" pitchFamily="34" charset="-128"/>
              <a:cs typeface="Arial Unicode MS" pitchFamily="34" charset="-128"/>
              <a:sym typeface="Symbol" pitchFamily="18" charset="2"/>
            </a:endParaRPr>
          </a:p>
        </p:txBody>
      </p:sp>
      <p:sp>
        <p:nvSpPr>
          <p:cNvPr id="16" name="Rectangle 3"/>
          <p:cNvSpPr>
            <a:spLocks noChangeArrowheads="1"/>
          </p:cNvSpPr>
          <p:nvPr/>
        </p:nvSpPr>
        <p:spPr bwMode="auto">
          <a:xfrm>
            <a:off x="0" y="158319"/>
            <a:ext cx="9144000" cy="685800"/>
          </a:xfrm>
          <a:prstGeom prst="rect">
            <a:avLst/>
          </a:prstGeom>
          <a:solidFill>
            <a:schemeClr val="accent5">
              <a:lumMod val="75000"/>
              <a:alpha val="30196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17" name="Text Box 4"/>
          <p:cNvSpPr txBox="1">
            <a:spLocks noChangeArrowheads="1"/>
          </p:cNvSpPr>
          <p:nvPr/>
        </p:nvSpPr>
        <p:spPr bwMode="auto">
          <a:xfrm>
            <a:off x="-47213" y="223407"/>
            <a:ext cx="923842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800" dirty="0" smtClean="0">
                <a:latin typeface="Arial" charset="0"/>
              </a:rPr>
              <a:t> Demand – Consumer Preferences for Goods &amp; Services</a:t>
            </a:r>
            <a:endParaRPr lang="en-US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Line 3"/>
          <p:cNvSpPr>
            <a:spLocks noChangeShapeType="1"/>
          </p:cNvSpPr>
          <p:nvPr/>
        </p:nvSpPr>
        <p:spPr bwMode="auto">
          <a:xfrm>
            <a:off x="757238" y="2816225"/>
            <a:ext cx="2327275" cy="0"/>
          </a:xfrm>
          <a:prstGeom prst="line">
            <a:avLst/>
          </a:prstGeom>
          <a:noFill/>
          <a:ln w="12700">
            <a:solidFill>
              <a:srgbClr val="FF505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2772" name="Line 4"/>
          <p:cNvSpPr>
            <a:spLocks noChangeShapeType="1"/>
          </p:cNvSpPr>
          <p:nvPr/>
        </p:nvSpPr>
        <p:spPr bwMode="auto">
          <a:xfrm>
            <a:off x="763588" y="1227138"/>
            <a:ext cx="1587" cy="33559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2773" name="Line 5"/>
          <p:cNvSpPr>
            <a:spLocks noChangeShapeType="1"/>
          </p:cNvSpPr>
          <p:nvPr/>
        </p:nvSpPr>
        <p:spPr bwMode="auto">
          <a:xfrm>
            <a:off x="763588" y="4583113"/>
            <a:ext cx="79978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2774" name="Text Box 6"/>
          <p:cNvSpPr txBox="1">
            <a:spLocks noChangeArrowheads="1"/>
          </p:cNvSpPr>
          <p:nvPr/>
        </p:nvSpPr>
        <p:spPr bwMode="auto">
          <a:xfrm>
            <a:off x="1827213" y="4594225"/>
            <a:ext cx="33924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Quantity Demanded</a:t>
            </a:r>
          </a:p>
        </p:txBody>
      </p:sp>
      <p:sp>
        <p:nvSpPr>
          <p:cNvPr id="32775" name="Text Box 7"/>
          <p:cNvSpPr txBox="1">
            <a:spLocks noChangeArrowheads="1"/>
          </p:cNvSpPr>
          <p:nvPr/>
        </p:nvSpPr>
        <p:spPr bwMode="auto">
          <a:xfrm rot="10792534">
            <a:off x="80963" y="1395413"/>
            <a:ext cx="549275" cy="296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Price of Product</a:t>
            </a:r>
          </a:p>
        </p:txBody>
      </p:sp>
      <p:sp>
        <p:nvSpPr>
          <p:cNvPr id="32776" name="Line 8"/>
          <p:cNvSpPr>
            <a:spLocks noChangeShapeType="1"/>
          </p:cNvSpPr>
          <p:nvPr/>
        </p:nvSpPr>
        <p:spPr bwMode="auto">
          <a:xfrm>
            <a:off x="763588" y="1530350"/>
            <a:ext cx="5589587" cy="30527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2777" name="Line 9"/>
          <p:cNvSpPr>
            <a:spLocks noChangeShapeType="1"/>
          </p:cNvSpPr>
          <p:nvPr/>
        </p:nvSpPr>
        <p:spPr bwMode="auto">
          <a:xfrm>
            <a:off x="3094038" y="2816225"/>
            <a:ext cx="1587" cy="1765300"/>
          </a:xfrm>
          <a:prstGeom prst="line">
            <a:avLst/>
          </a:prstGeom>
          <a:noFill/>
          <a:ln w="12700">
            <a:solidFill>
              <a:srgbClr val="FF000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2778" name="Rectangle 10" descr="50%"/>
          <p:cNvSpPr>
            <a:spLocks noChangeArrowheads="1"/>
          </p:cNvSpPr>
          <p:nvPr/>
        </p:nvSpPr>
        <p:spPr bwMode="auto">
          <a:xfrm>
            <a:off x="0" y="5167313"/>
            <a:ext cx="9144000" cy="1647825"/>
          </a:xfrm>
          <a:prstGeom prst="rect">
            <a:avLst/>
          </a:prstGeom>
          <a:pattFill prst="pct50">
            <a:fgClr>
              <a:srgbClr val="FFFF00">
                <a:alpha val="50195"/>
              </a:srgbClr>
            </a:fgClr>
            <a:bgClr>
              <a:srgbClr val="FFFFFF">
                <a:alpha val="50195"/>
              </a:srgbClr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2779" name="Rectangle 11"/>
          <p:cNvSpPr>
            <a:spLocks noChangeArrowheads="1"/>
          </p:cNvSpPr>
          <p:nvPr/>
        </p:nvSpPr>
        <p:spPr bwMode="auto">
          <a:xfrm>
            <a:off x="177800" y="5238750"/>
            <a:ext cx="8774113" cy="149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Implication for Strategy:  Profit Evaluation is Complicated by 	Functional Relationship between Quantity and Price:</a:t>
            </a:r>
          </a:p>
          <a:p>
            <a:pPr eaLnBrk="0" hangingPunct="0"/>
            <a:endParaRPr lang="en-US" sz="200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   Profits = (</a:t>
            </a:r>
            <a:r>
              <a:rPr lang="en-US">
                <a:solidFill>
                  <a:srgbClr val="008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Avg. Price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– Avg. Cost) × </a:t>
            </a:r>
            <a:r>
              <a:rPr lang="en-US">
                <a:solidFill>
                  <a:srgbClr val="008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Quantity</a:t>
            </a:r>
          </a:p>
        </p:txBody>
      </p:sp>
      <p:sp>
        <p:nvSpPr>
          <p:cNvPr id="32780" name="Line 12"/>
          <p:cNvSpPr>
            <a:spLocks noChangeShapeType="1"/>
          </p:cNvSpPr>
          <p:nvPr/>
        </p:nvSpPr>
        <p:spPr bwMode="auto">
          <a:xfrm>
            <a:off x="1927225" y="1089025"/>
            <a:ext cx="6419850" cy="35004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2781" name="Line 15"/>
          <p:cNvSpPr>
            <a:spLocks noChangeShapeType="1"/>
          </p:cNvSpPr>
          <p:nvPr/>
        </p:nvSpPr>
        <p:spPr bwMode="auto">
          <a:xfrm flipV="1">
            <a:off x="766763" y="2797175"/>
            <a:ext cx="4221162" cy="28575"/>
          </a:xfrm>
          <a:prstGeom prst="line">
            <a:avLst/>
          </a:prstGeom>
          <a:noFill/>
          <a:ln w="12700">
            <a:solidFill>
              <a:srgbClr val="660066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2782" name="Line 16"/>
          <p:cNvSpPr>
            <a:spLocks noChangeShapeType="1"/>
          </p:cNvSpPr>
          <p:nvPr/>
        </p:nvSpPr>
        <p:spPr bwMode="auto">
          <a:xfrm>
            <a:off x="5008563" y="2816225"/>
            <a:ext cx="1587" cy="1765300"/>
          </a:xfrm>
          <a:prstGeom prst="line">
            <a:avLst/>
          </a:prstGeom>
          <a:noFill/>
          <a:ln w="12700">
            <a:solidFill>
              <a:srgbClr val="6600CC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2783" name="Line 18"/>
          <p:cNvSpPr>
            <a:spLocks noChangeShapeType="1"/>
          </p:cNvSpPr>
          <p:nvPr/>
        </p:nvSpPr>
        <p:spPr bwMode="auto">
          <a:xfrm>
            <a:off x="5775325" y="4170363"/>
            <a:ext cx="16430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2784" name="Oval 19"/>
          <p:cNvSpPr>
            <a:spLocks noChangeArrowheads="1"/>
          </p:cNvSpPr>
          <p:nvPr/>
        </p:nvSpPr>
        <p:spPr bwMode="auto">
          <a:xfrm>
            <a:off x="5632450" y="1277938"/>
            <a:ext cx="3403600" cy="1435100"/>
          </a:xfrm>
          <a:prstGeom prst="ellipse">
            <a:avLst/>
          </a:prstGeom>
          <a:solidFill>
            <a:srgbClr val="99CCFF">
              <a:alpha val="39999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32785" name="Text Box 20"/>
          <p:cNvSpPr txBox="1">
            <a:spLocks noChangeArrowheads="1"/>
          </p:cNvSpPr>
          <p:nvPr/>
        </p:nvSpPr>
        <p:spPr bwMode="auto">
          <a:xfrm>
            <a:off x="5646738" y="1552575"/>
            <a:ext cx="33020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Symbol" pitchFamily="18" charset="2"/>
              <a:buNone/>
            </a:pPr>
            <a:r>
              <a:rPr lang="en-US" sz="1800" i="1">
                <a:latin typeface="Arial Unicode MS" pitchFamily="34" charset="-128"/>
                <a:ea typeface="Arial Unicode MS" pitchFamily="34" charset="-128"/>
                <a:cs typeface="Arial Unicode MS" pitchFamily="34" charset="-128"/>
                <a:sym typeface="Symbol" pitchFamily="18" charset="2"/>
              </a:rPr>
              <a:t>Crucial distinction</a:t>
            </a:r>
            <a:r>
              <a:rPr lang="en-US" sz="1800">
                <a:latin typeface="Arial Unicode MS" pitchFamily="34" charset="-128"/>
                <a:ea typeface="Arial Unicode MS" pitchFamily="34" charset="-128"/>
                <a:cs typeface="Arial Unicode MS" pitchFamily="34" charset="-128"/>
                <a:sym typeface="Symbol" pitchFamily="18" charset="2"/>
              </a:rPr>
              <a:t>  between</a:t>
            </a:r>
          </a:p>
          <a:p>
            <a:pPr algn="ctr" eaLnBrk="0" hangingPunct="0">
              <a:buFont typeface="Symbol" pitchFamily="18" charset="2"/>
              <a:buNone/>
            </a:pPr>
            <a:r>
              <a:rPr lang="en-US" sz="1800">
                <a:latin typeface="Arial Unicode MS" pitchFamily="34" charset="-128"/>
                <a:ea typeface="Arial Unicode MS" pitchFamily="34" charset="-128"/>
                <a:cs typeface="Arial Unicode MS" pitchFamily="34" charset="-128"/>
                <a:sym typeface="Symbol" pitchFamily="18" charset="2"/>
              </a:rPr>
              <a:t>“sliding down” and “shifting” the demand curve.</a:t>
            </a:r>
            <a:endParaRPr lang="en-US" sz="1800" i="1">
              <a:latin typeface="Arial Unicode MS" pitchFamily="34" charset="-128"/>
              <a:ea typeface="Arial Unicode MS" pitchFamily="34" charset="-128"/>
              <a:cs typeface="Arial Unicode MS" pitchFamily="34" charset="-128"/>
              <a:sym typeface="Symbol" pitchFamily="18" charset="2"/>
            </a:endParaRPr>
          </a:p>
        </p:txBody>
      </p:sp>
      <p:sp>
        <p:nvSpPr>
          <p:cNvPr id="32786" name="Line 22"/>
          <p:cNvSpPr>
            <a:spLocks noChangeShapeType="1"/>
          </p:cNvSpPr>
          <p:nvPr/>
        </p:nvSpPr>
        <p:spPr bwMode="auto">
          <a:xfrm>
            <a:off x="1790700" y="1931988"/>
            <a:ext cx="14557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9" name="Rectangle 3"/>
          <p:cNvSpPr>
            <a:spLocks noChangeArrowheads="1"/>
          </p:cNvSpPr>
          <p:nvPr/>
        </p:nvSpPr>
        <p:spPr bwMode="auto">
          <a:xfrm>
            <a:off x="0" y="158319"/>
            <a:ext cx="9144000" cy="685800"/>
          </a:xfrm>
          <a:prstGeom prst="rect">
            <a:avLst/>
          </a:prstGeom>
          <a:solidFill>
            <a:schemeClr val="accent5">
              <a:lumMod val="75000"/>
              <a:alpha val="30196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20" name="Text Box 4"/>
          <p:cNvSpPr txBox="1">
            <a:spLocks noChangeArrowheads="1"/>
          </p:cNvSpPr>
          <p:nvPr/>
        </p:nvSpPr>
        <p:spPr bwMode="auto">
          <a:xfrm>
            <a:off x="-47213" y="223407"/>
            <a:ext cx="923842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800" dirty="0" smtClean="0">
                <a:latin typeface="Arial" charset="0"/>
              </a:rPr>
              <a:t> Demand – Consumer Preferences for Goods &amp; Services</a:t>
            </a:r>
            <a:endParaRPr lang="en-US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 descr="50%"/>
          <p:cNvSpPr>
            <a:spLocks noChangeArrowheads="1"/>
          </p:cNvSpPr>
          <p:nvPr/>
        </p:nvSpPr>
        <p:spPr bwMode="auto">
          <a:xfrm>
            <a:off x="0" y="5897563"/>
            <a:ext cx="9144000" cy="860425"/>
          </a:xfrm>
          <a:prstGeom prst="rect">
            <a:avLst/>
          </a:prstGeom>
          <a:pattFill prst="pct50">
            <a:fgClr>
              <a:srgbClr val="FF9900">
                <a:alpha val="39999"/>
              </a:srgbClr>
            </a:fgClr>
            <a:bgClr>
              <a:srgbClr val="FFFFFF">
                <a:alpha val="39999"/>
              </a:srgbClr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/>
          </a:p>
        </p:txBody>
      </p:sp>
      <p:sp>
        <p:nvSpPr>
          <p:cNvPr id="33795" name="Rectangle 3" descr="50%"/>
          <p:cNvSpPr>
            <a:spLocks noChangeArrowheads="1"/>
          </p:cNvSpPr>
          <p:nvPr/>
        </p:nvSpPr>
        <p:spPr bwMode="auto">
          <a:xfrm>
            <a:off x="0" y="1187578"/>
            <a:ext cx="9144000" cy="4502150"/>
          </a:xfrm>
          <a:prstGeom prst="rect">
            <a:avLst/>
          </a:prstGeom>
          <a:pattFill prst="pct50">
            <a:fgClr>
              <a:srgbClr val="FFFF00">
                <a:alpha val="50980"/>
              </a:srgbClr>
            </a:fgClr>
            <a:bgClr>
              <a:srgbClr val="FFFFFF">
                <a:alpha val="50980"/>
              </a:srgbClr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/>
          </a:p>
        </p:txBody>
      </p:sp>
      <p:sp>
        <p:nvSpPr>
          <p:cNvPr id="33797" name="Text Box 5"/>
          <p:cNvSpPr txBox="1">
            <a:spLocks noChangeArrowheads="1"/>
          </p:cNvSpPr>
          <p:nvPr/>
        </p:nvSpPr>
        <p:spPr bwMode="auto">
          <a:xfrm>
            <a:off x="1371600" y="1838453"/>
            <a:ext cx="664527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/>
              <a:t> 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Price/Quantity combination chosen such that: </a:t>
            </a:r>
          </a:p>
          <a:p>
            <a:pPr lvl="1"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Marginal Revenue = Marginal Cost</a:t>
            </a:r>
          </a:p>
        </p:txBody>
      </p:sp>
      <p:sp>
        <p:nvSpPr>
          <p:cNvPr id="33798" name="Text Box 6"/>
          <p:cNvSpPr txBox="1">
            <a:spLocks noChangeArrowheads="1"/>
          </p:cNvSpPr>
          <p:nvPr/>
        </p:nvSpPr>
        <p:spPr bwMode="auto">
          <a:xfrm>
            <a:off x="384175" y="1305053"/>
            <a:ext cx="81375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/>
              <a:t> 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Monopolist has the “Power” to Choose the Price/Quantity</a:t>
            </a:r>
          </a:p>
        </p:txBody>
      </p:sp>
      <p:sp>
        <p:nvSpPr>
          <p:cNvPr id="33799" name="Text Box 7"/>
          <p:cNvSpPr txBox="1">
            <a:spLocks noChangeArrowheads="1"/>
          </p:cNvSpPr>
          <p:nvPr/>
        </p:nvSpPr>
        <p:spPr bwMode="auto">
          <a:xfrm>
            <a:off x="384175" y="3606928"/>
            <a:ext cx="7656513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/>
              <a:t> 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In a Perfectly Competitive Market, Firms Must “Take” </a:t>
            </a:r>
          </a:p>
          <a:p>
            <a:pPr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the Market Price</a:t>
            </a:r>
          </a:p>
        </p:txBody>
      </p:sp>
      <p:sp>
        <p:nvSpPr>
          <p:cNvPr id="33800" name="Text Box 8"/>
          <p:cNvSpPr txBox="1">
            <a:spLocks noChangeArrowheads="1"/>
          </p:cNvSpPr>
          <p:nvPr/>
        </p:nvSpPr>
        <p:spPr bwMode="auto">
          <a:xfrm>
            <a:off x="1371600" y="4549903"/>
            <a:ext cx="58499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/>
              <a:t> 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Price equals the </a:t>
            </a:r>
            <a:r>
              <a:rPr lang="en-US" i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Industry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Marginal Cost</a:t>
            </a:r>
          </a:p>
        </p:txBody>
      </p:sp>
      <p:sp>
        <p:nvSpPr>
          <p:cNvPr id="33801" name="Line 9"/>
          <p:cNvSpPr>
            <a:spLocks noChangeShapeType="1"/>
          </p:cNvSpPr>
          <p:nvPr/>
        </p:nvSpPr>
        <p:spPr bwMode="auto">
          <a:xfrm>
            <a:off x="279400" y="3398965"/>
            <a:ext cx="8610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3802" name="Text Box 10"/>
          <p:cNvSpPr txBox="1">
            <a:spLocks noChangeArrowheads="1"/>
          </p:cNvSpPr>
          <p:nvPr/>
        </p:nvSpPr>
        <p:spPr bwMode="auto">
          <a:xfrm>
            <a:off x="14288" y="5905500"/>
            <a:ext cx="91440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Note: “Monopoly” and “Perfect Competition” are Abstractions that      Illustrate the Relationship between Strategy and Competition</a:t>
            </a:r>
          </a:p>
        </p:txBody>
      </p:sp>
      <p:sp>
        <p:nvSpPr>
          <p:cNvPr id="33803" name="Text Box 11"/>
          <p:cNvSpPr txBox="1">
            <a:spLocks noChangeArrowheads="1"/>
          </p:cNvSpPr>
          <p:nvPr/>
        </p:nvSpPr>
        <p:spPr bwMode="auto">
          <a:xfrm>
            <a:off x="1371600" y="2836990"/>
            <a:ext cx="5611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Higher Prices/Profits Generally Obtain</a:t>
            </a:r>
          </a:p>
        </p:txBody>
      </p:sp>
      <p:sp>
        <p:nvSpPr>
          <p:cNvPr id="33804" name="Text Box 12"/>
          <p:cNvSpPr txBox="1">
            <a:spLocks noChangeArrowheads="1"/>
          </p:cNvSpPr>
          <p:nvPr/>
        </p:nvSpPr>
        <p:spPr bwMode="auto">
          <a:xfrm>
            <a:off x="1352550" y="5116640"/>
            <a:ext cx="66119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/>
              <a:t> 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Profitability is still possible for a low-cost firms</a:t>
            </a:r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0" y="257175"/>
            <a:ext cx="9144000" cy="685800"/>
          </a:xfrm>
          <a:prstGeom prst="rect">
            <a:avLst/>
          </a:prstGeom>
          <a:solidFill>
            <a:schemeClr val="accent5">
              <a:lumMod val="75000"/>
              <a:alpha val="30196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2240272" y="322263"/>
            <a:ext cx="466345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800" dirty="0" smtClean="0">
                <a:latin typeface="Arial" charset="0"/>
              </a:rPr>
              <a:t>Competition and Profitability</a:t>
            </a:r>
            <a:endParaRPr lang="en-US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 descr="50%"/>
          <p:cNvSpPr>
            <a:spLocks noChangeArrowheads="1"/>
          </p:cNvSpPr>
          <p:nvPr/>
        </p:nvSpPr>
        <p:spPr bwMode="auto">
          <a:xfrm>
            <a:off x="373063" y="1468438"/>
            <a:ext cx="488950" cy="3333750"/>
          </a:xfrm>
          <a:prstGeom prst="rect">
            <a:avLst/>
          </a:prstGeom>
          <a:pattFill prst="pct50">
            <a:fgClr>
              <a:srgbClr val="00FFFF">
                <a:alpha val="39999"/>
              </a:srgbClr>
            </a:fgClr>
            <a:bgClr>
              <a:srgbClr val="FFFFFF">
                <a:alpha val="39999"/>
              </a:srgbClr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4099" name="Line 3"/>
          <p:cNvSpPr>
            <a:spLocks noChangeShapeType="1"/>
          </p:cNvSpPr>
          <p:nvPr/>
        </p:nvSpPr>
        <p:spPr bwMode="auto">
          <a:xfrm>
            <a:off x="1120775" y="1158875"/>
            <a:ext cx="0" cy="53927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100" name="Line 4"/>
          <p:cNvSpPr>
            <a:spLocks noChangeShapeType="1"/>
          </p:cNvSpPr>
          <p:nvPr/>
        </p:nvSpPr>
        <p:spPr bwMode="auto">
          <a:xfrm>
            <a:off x="1133475" y="6564313"/>
            <a:ext cx="70929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101" name="Line 5"/>
          <p:cNvSpPr>
            <a:spLocks noChangeShapeType="1"/>
          </p:cNvSpPr>
          <p:nvPr/>
        </p:nvSpPr>
        <p:spPr bwMode="auto">
          <a:xfrm flipV="1">
            <a:off x="1133475" y="1538288"/>
            <a:ext cx="469741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102" name="Line 6"/>
          <p:cNvSpPr>
            <a:spLocks noChangeShapeType="1"/>
          </p:cNvSpPr>
          <p:nvPr/>
        </p:nvSpPr>
        <p:spPr bwMode="auto">
          <a:xfrm flipV="1">
            <a:off x="1133475" y="3062288"/>
            <a:ext cx="469741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103" name="Line 7"/>
          <p:cNvSpPr>
            <a:spLocks noChangeShapeType="1"/>
          </p:cNvSpPr>
          <p:nvPr/>
        </p:nvSpPr>
        <p:spPr bwMode="auto">
          <a:xfrm flipV="1">
            <a:off x="1133475" y="4852988"/>
            <a:ext cx="469741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104" name="Text Box 8"/>
          <p:cNvSpPr txBox="1">
            <a:spLocks noChangeArrowheads="1"/>
          </p:cNvSpPr>
          <p:nvPr/>
        </p:nvSpPr>
        <p:spPr bwMode="auto">
          <a:xfrm>
            <a:off x="5934075" y="1311275"/>
            <a:ext cx="590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“B”</a:t>
            </a:r>
          </a:p>
        </p:txBody>
      </p:sp>
      <p:sp>
        <p:nvSpPr>
          <p:cNvPr id="4105" name="Text Box 9"/>
          <p:cNvSpPr txBox="1">
            <a:spLocks noChangeArrowheads="1"/>
          </p:cNvSpPr>
          <p:nvPr/>
        </p:nvSpPr>
        <p:spPr bwMode="auto">
          <a:xfrm>
            <a:off x="5946775" y="2816225"/>
            <a:ext cx="590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“P”</a:t>
            </a:r>
          </a:p>
        </p:txBody>
      </p:sp>
      <p:sp>
        <p:nvSpPr>
          <p:cNvPr id="4106" name="Text Box 10"/>
          <p:cNvSpPr txBox="1">
            <a:spLocks noChangeArrowheads="1"/>
          </p:cNvSpPr>
          <p:nvPr/>
        </p:nvSpPr>
        <p:spPr bwMode="auto">
          <a:xfrm>
            <a:off x="5934075" y="4541838"/>
            <a:ext cx="608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“C”</a:t>
            </a:r>
          </a:p>
        </p:txBody>
      </p:sp>
      <p:sp>
        <p:nvSpPr>
          <p:cNvPr id="4107" name="Rectangle 11" descr="50%"/>
          <p:cNvSpPr>
            <a:spLocks noChangeArrowheads="1"/>
          </p:cNvSpPr>
          <p:nvPr/>
        </p:nvSpPr>
        <p:spPr bwMode="auto">
          <a:xfrm>
            <a:off x="1209675" y="1608138"/>
            <a:ext cx="4454525" cy="1403350"/>
          </a:xfrm>
          <a:prstGeom prst="rect">
            <a:avLst/>
          </a:prstGeom>
          <a:pattFill prst="pct50">
            <a:fgClr>
              <a:schemeClr val="accent1">
                <a:alpha val="39999"/>
              </a:schemeClr>
            </a:fgClr>
            <a:bgClr>
              <a:srgbClr val="FFFFFF">
                <a:alpha val="39999"/>
              </a:srgbClr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(B - P) = “Consumer Surplus”</a:t>
            </a:r>
          </a:p>
        </p:txBody>
      </p:sp>
      <p:sp>
        <p:nvSpPr>
          <p:cNvPr id="4108" name="Rectangle 12" descr="50%"/>
          <p:cNvSpPr>
            <a:spLocks noChangeArrowheads="1"/>
          </p:cNvSpPr>
          <p:nvPr/>
        </p:nvSpPr>
        <p:spPr bwMode="auto">
          <a:xfrm>
            <a:off x="1222375" y="3114675"/>
            <a:ext cx="4467225" cy="1685925"/>
          </a:xfrm>
          <a:prstGeom prst="rect">
            <a:avLst/>
          </a:prstGeom>
          <a:pattFill prst="pct50">
            <a:fgClr>
              <a:srgbClr val="FF6600">
                <a:alpha val="39999"/>
              </a:srgbClr>
            </a:fgClr>
            <a:bgClr>
              <a:srgbClr val="FFFFFF">
                <a:alpha val="39999"/>
              </a:srgbClr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(P - C) = “Producer Surplus”</a:t>
            </a:r>
          </a:p>
          <a:p>
            <a:pPr algn="ctr"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or</a:t>
            </a:r>
          </a:p>
          <a:p>
            <a:pPr algn="ctr"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“Value Captured”</a:t>
            </a:r>
          </a:p>
        </p:txBody>
      </p:sp>
      <p:sp>
        <p:nvSpPr>
          <p:cNvPr id="4109" name="Text Box 13"/>
          <p:cNvSpPr txBox="1">
            <a:spLocks noChangeArrowheads="1"/>
          </p:cNvSpPr>
          <p:nvPr/>
        </p:nvSpPr>
        <p:spPr bwMode="auto">
          <a:xfrm rot="-5400000">
            <a:off x="-1020762" y="2952750"/>
            <a:ext cx="32829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0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(B - C) = “Value Created”</a:t>
            </a:r>
          </a:p>
        </p:txBody>
      </p:sp>
      <p:sp>
        <p:nvSpPr>
          <p:cNvPr id="4110" name="Text Box 14"/>
          <p:cNvSpPr txBox="1">
            <a:spLocks noChangeArrowheads="1"/>
          </p:cNvSpPr>
          <p:nvPr/>
        </p:nvSpPr>
        <p:spPr bwMode="auto">
          <a:xfrm>
            <a:off x="6664325" y="1341438"/>
            <a:ext cx="2319338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Maximum Consumer is </a:t>
            </a:r>
          </a:p>
          <a:p>
            <a:pPr algn="ctr" eaLnBrk="0" hangingPunct="0"/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“Willing to Pay” </a:t>
            </a:r>
          </a:p>
          <a:p>
            <a:pPr algn="ctr" eaLnBrk="0" hangingPunct="0"/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for the Product</a:t>
            </a:r>
          </a:p>
        </p:txBody>
      </p:sp>
      <p:sp>
        <p:nvSpPr>
          <p:cNvPr id="4111" name="Oval 15"/>
          <p:cNvSpPr>
            <a:spLocks noChangeArrowheads="1"/>
          </p:cNvSpPr>
          <p:nvPr/>
        </p:nvSpPr>
        <p:spPr bwMode="auto">
          <a:xfrm>
            <a:off x="6667500" y="1052513"/>
            <a:ext cx="2227263" cy="1262062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4112" name="Text Box 16"/>
          <p:cNvSpPr txBox="1">
            <a:spLocks noChangeArrowheads="1"/>
          </p:cNvSpPr>
          <p:nvPr/>
        </p:nvSpPr>
        <p:spPr bwMode="auto">
          <a:xfrm>
            <a:off x="6796088" y="2870200"/>
            <a:ext cx="2036762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Price the Consumer </a:t>
            </a:r>
          </a:p>
          <a:p>
            <a:pPr algn="ctr" eaLnBrk="0" hangingPunct="0"/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Ultimately Pays</a:t>
            </a:r>
          </a:p>
          <a:p>
            <a:pPr algn="ctr" eaLnBrk="0" hangingPunct="0"/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for the Product</a:t>
            </a:r>
          </a:p>
        </p:txBody>
      </p:sp>
      <p:sp>
        <p:nvSpPr>
          <p:cNvPr id="4113" name="Oval 17"/>
          <p:cNvSpPr>
            <a:spLocks noChangeArrowheads="1"/>
          </p:cNvSpPr>
          <p:nvPr/>
        </p:nvSpPr>
        <p:spPr bwMode="auto">
          <a:xfrm>
            <a:off x="6667500" y="2614613"/>
            <a:ext cx="2227263" cy="1262062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4114" name="Text Box 18"/>
          <p:cNvSpPr txBox="1">
            <a:spLocks noChangeArrowheads="1"/>
          </p:cNvSpPr>
          <p:nvPr/>
        </p:nvSpPr>
        <p:spPr bwMode="auto">
          <a:xfrm>
            <a:off x="6888163" y="4511675"/>
            <a:ext cx="1789112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Production Cost</a:t>
            </a:r>
          </a:p>
          <a:p>
            <a:pPr algn="ctr" eaLnBrk="0" hangingPunct="0"/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Spent by the Firm</a:t>
            </a:r>
          </a:p>
          <a:p>
            <a:pPr algn="ctr" eaLnBrk="0" hangingPunct="0"/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on the Product</a:t>
            </a:r>
          </a:p>
        </p:txBody>
      </p:sp>
      <p:sp>
        <p:nvSpPr>
          <p:cNvPr id="4115" name="Oval 19"/>
          <p:cNvSpPr>
            <a:spLocks noChangeArrowheads="1"/>
          </p:cNvSpPr>
          <p:nvPr/>
        </p:nvSpPr>
        <p:spPr bwMode="auto">
          <a:xfrm>
            <a:off x="6667500" y="4291013"/>
            <a:ext cx="2227263" cy="1262062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4116" name="AutoShape 20"/>
          <p:cNvSpPr>
            <a:spLocks/>
          </p:cNvSpPr>
          <p:nvPr/>
        </p:nvSpPr>
        <p:spPr bwMode="auto">
          <a:xfrm rot="5400000">
            <a:off x="3150394" y="3172619"/>
            <a:ext cx="590550" cy="4195762"/>
          </a:xfrm>
          <a:prstGeom prst="rightBrace">
            <a:avLst>
              <a:gd name="adj1" fmla="val 59207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4117" name="Text Box 21"/>
          <p:cNvSpPr txBox="1">
            <a:spLocks noChangeArrowheads="1"/>
          </p:cNvSpPr>
          <p:nvPr/>
        </p:nvSpPr>
        <p:spPr bwMode="auto">
          <a:xfrm>
            <a:off x="3128963" y="5673725"/>
            <a:ext cx="6238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“Q”</a:t>
            </a:r>
          </a:p>
        </p:txBody>
      </p:sp>
      <p:sp>
        <p:nvSpPr>
          <p:cNvPr id="4118" name="Text Box 22"/>
          <p:cNvSpPr txBox="1">
            <a:spLocks noChangeArrowheads="1"/>
          </p:cNvSpPr>
          <p:nvPr/>
        </p:nvSpPr>
        <p:spPr bwMode="auto">
          <a:xfrm>
            <a:off x="4297363" y="5595938"/>
            <a:ext cx="2747962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Number of Consumers who</a:t>
            </a:r>
          </a:p>
          <a:p>
            <a:pPr algn="ctr" eaLnBrk="0" hangingPunct="0"/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Purchase the Firm’s Product</a:t>
            </a:r>
          </a:p>
        </p:txBody>
      </p:sp>
      <p:sp>
        <p:nvSpPr>
          <p:cNvPr id="4119" name="Oval 23"/>
          <p:cNvSpPr>
            <a:spLocks noChangeArrowheads="1"/>
          </p:cNvSpPr>
          <p:nvPr/>
        </p:nvSpPr>
        <p:spPr bwMode="auto">
          <a:xfrm>
            <a:off x="4179888" y="5437188"/>
            <a:ext cx="2986087" cy="9144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4120" name="Text Box 24"/>
          <p:cNvSpPr txBox="1">
            <a:spLocks noChangeArrowheads="1"/>
          </p:cNvSpPr>
          <p:nvPr/>
        </p:nvSpPr>
        <p:spPr bwMode="auto">
          <a:xfrm>
            <a:off x="1889125" y="142875"/>
            <a:ext cx="53657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3200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Value Creation and Capture</a:t>
            </a:r>
            <a:r>
              <a:rPr lang="en-US"/>
              <a:t>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273050" y="304800"/>
            <a:ext cx="85979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3600" u="sng">
                <a:latin typeface="Arial" charset="0"/>
                <a:cs typeface="Arial" charset="0"/>
              </a:rPr>
              <a:t>Mini-Case: Building a Bail Bonds Empire</a:t>
            </a:r>
          </a:p>
        </p:txBody>
      </p:sp>
      <p:sp>
        <p:nvSpPr>
          <p:cNvPr id="4099" name="Text Box 3"/>
          <p:cNvSpPr txBox="1">
            <a:spLocks noChangeArrowheads="1"/>
          </p:cNvSpPr>
          <p:nvPr/>
        </p:nvSpPr>
        <p:spPr bwMode="auto">
          <a:xfrm>
            <a:off x="0" y="1409700"/>
            <a:ext cx="9144000" cy="101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Tx/>
              <a:buChar char="•"/>
            </a:pPr>
            <a:r>
              <a:rPr lang="en-US">
                <a:latin typeface="Arial" charset="0"/>
                <a:cs typeface="Arial" charset="0"/>
              </a:rPr>
              <a:t>  </a:t>
            </a:r>
            <a:r>
              <a:rPr lang="en-US" sz="2800" u="sng">
                <a:latin typeface="Arial" charset="0"/>
                <a:cs typeface="Arial" charset="0"/>
              </a:rPr>
              <a:t>Bail System</a:t>
            </a:r>
            <a:r>
              <a:rPr lang="en-US" sz="2800">
                <a:latin typeface="Arial" charset="0"/>
                <a:cs typeface="Arial" charset="0"/>
              </a:rPr>
              <a:t>:  Individual arrested for crime puts down deposit in exchange for freedom prior to trial</a:t>
            </a:r>
            <a:r>
              <a:rPr lang="en-US" sz="3200">
                <a:latin typeface="Arial" charset="0"/>
                <a:cs typeface="Arial" charset="0"/>
              </a:rPr>
              <a:t>.</a:t>
            </a:r>
          </a:p>
        </p:txBody>
      </p:sp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0" y="2946400"/>
            <a:ext cx="91440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Tx/>
              <a:buChar char="•"/>
            </a:pPr>
            <a:r>
              <a:rPr lang="en-US">
                <a:latin typeface="Arial" charset="0"/>
                <a:cs typeface="Arial" charset="0"/>
              </a:rPr>
              <a:t>  </a:t>
            </a:r>
            <a:r>
              <a:rPr lang="en-US" sz="2800" u="sng">
                <a:latin typeface="Arial" charset="0"/>
                <a:cs typeface="Arial" charset="0"/>
              </a:rPr>
              <a:t>Bail Bond Industry</a:t>
            </a:r>
            <a:r>
              <a:rPr lang="en-US" sz="2800">
                <a:latin typeface="Arial" charset="0"/>
                <a:cs typeface="Arial" charset="0"/>
              </a:rPr>
              <a:t>:  Firms make deposit for accused</a:t>
            </a:r>
          </a:p>
          <a:p>
            <a:pPr algn="ctr" eaLnBrk="0" hangingPunct="0"/>
            <a:r>
              <a:rPr lang="en-US" sz="2800">
                <a:latin typeface="Arial" charset="0"/>
                <a:cs typeface="Arial" charset="0"/>
              </a:rPr>
              <a:t>in exchange for 10% of bond amount</a:t>
            </a:r>
            <a:r>
              <a:rPr lang="en-US" sz="3200">
                <a:latin typeface="Arial" charset="0"/>
                <a:cs typeface="Arial" charset="0"/>
              </a:rPr>
              <a:t>.</a:t>
            </a:r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0" y="4470400"/>
            <a:ext cx="914400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Tx/>
              <a:buChar char="•"/>
            </a:pPr>
            <a:r>
              <a:rPr lang="en-US" sz="2800">
                <a:latin typeface="Arial" charset="0"/>
                <a:cs typeface="Arial" charset="0"/>
              </a:rPr>
              <a:t>  </a:t>
            </a:r>
            <a:r>
              <a:rPr lang="en-US" sz="2800" u="sng">
                <a:latin typeface="Arial" charset="0"/>
                <a:cs typeface="Arial" charset="0"/>
              </a:rPr>
              <a:t>Profits for Bail Bond Firm</a:t>
            </a:r>
            <a:r>
              <a:rPr lang="en-US" sz="2800">
                <a:latin typeface="Arial" charset="0"/>
                <a:cs typeface="Arial" charset="0"/>
              </a:rPr>
              <a:t>:</a:t>
            </a:r>
          </a:p>
        </p:txBody>
      </p:sp>
      <p:sp>
        <p:nvSpPr>
          <p:cNvPr id="4102" name="Text Box 7"/>
          <p:cNvSpPr txBox="1">
            <a:spLocks noChangeArrowheads="1"/>
          </p:cNvSpPr>
          <p:nvPr/>
        </p:nvSpPr>
        <p:spPr bwMode="auto">
          <a:xfrm>
            <a:off x="1295400" y="5287963"/>
            <a:ext cx="18049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800" u="sng">
                <a:latin typeface="Arial" charset="0"/>
                <a:cs typeface="Arial" charset="0"/>
              </a:rPr>
              <a:t>Revenues</a:t>
            </a:r>
          </a:p>
        </p:txBody>
      </p:sp>
      <p:sp>
        <p:nvSpPr>
          <p:cNvPr id="4103" name="Text Box 8"/>
          <p:cNvSpPr txBox="1">
            <a:spLocks noChangeArrowheads="1"/>
          </p:cNvSpPr>
          <p:nvPr/>
        </p:nvSpPr>
        <p:spPr bwMode="auto">
          <a:xfrm>
            <a:off x="4359275" y="5287963"/>
            <a:ext cx="3048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800">
                <a:latin typeface="Arial" charset="0"/>
                <a:cs typeface="Arial" charset="0"/>
              </a:rPr>
              <a:t>-</a:t>
            </a:r>
          </a:p>
        </p:txBody>
      </p:sp>
      <p:sp>
        <p:nvSpPr>
          <p:cNvPr id="4104" name="Text Box 9"/>
          <p:cNvSpPr txBox="1">
            <a:spLocks noChangeArrowheads="1"/>
          </p:cNvSpPr>
          <p:nvPr/>
        </p:nvSpPr>
        <p:spPr bwMode="auto">
          <a:xfrm>
            <a:off x="5921375" y="5287963"/>
            <a:ext cx="11033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800" u="sng">
                <a:latin typeface="Arial" charset="0"/>
                <a:cs typeface="Arial" charset="0"/>
              </a:rPr>
              <a:t>Costs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3"/>
          <p:cNvSpPr txBox="1">
            <a:spLocks noChangeArrowheads="1"/>
          </p:cNvSpPr>
          <p:nvPr/>
        </p:nvSpPr>
        <p:spPr bwMode="auto">
          <a:xfrm>
            <a:off x="615950" y="1219200"/>
            <a:ext cx="791210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2800">
                <a:latin typeface="Arial" charset="0"/>
                <a:cs typeface="Arial" charset="0"/>
              </a:rPr>
              <a:t>H &amp; H’s Profitable Operation Based on Expertise</a:t>
            </a:r>
          </a:p>
          <a:p>
            <a:pPr algn="ctr" eaLnBrk="0" hangingPunct="0"/>
            <a:r>
              <a:rPr lang="en-US" sz="2800">
                <a:latin typeface="Arial" charset="0"/>
                <a:cs typeface="Arial" charset="0"/>
              </a:rPr>
              <a:t>in Finding and Returning No-Shows Efficiently</a:t>
            </a:r>
          </a:p>
        </p:txBody>
      </p:sp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895350" y="3833813"/>
            <a:ext cx="7353300" cy="1219200"/>
            <a:chOff x="914400" y="3962400"/>
            <a:chExt cx="7354868" cy="1220133"/>
          </a:xfrm>
        </p:grpSpPr>
        <p:sp>
          <p:nvSpPr>
            <p:cNvPr id="8200" name="Text Box 5"/>
            <p:cNvSpPr txBox="1">
              <a:spLocks noChangeArrowheads="1"/>
            </p:cNvSpPr>
            <p:nvPr/>
          </p:nvSpPr>
          <p:spPr bwMode="auto">
            <a:xfrm>
              <a:off x="914400" y="3962400"/>
              <a:ext cx="6785255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buFontTx/>
                <a:buChar char="•"/>
              </a:pPr>
              <a:r>
                <a:rPr lang="en-US" sz="2800">
                  <a:latin typeface="Arial" charset="0"/>
                  <a:cs typeface="Arial" charset="0"/>
                </a:rPr>
                <a:t> Aggressively attract more clients upfront</a:t>
              </a:r>
            </a:p>
          </p:txBody>
        </p:sp>
        <p:sp>
          <p:nvSpPr>
            <p:cNvPr id="8201" name="Text Box 6"/>
            <p:cNvSpPr txBox="1">
              <a:spLocks noChangeArrowheads="1"/>
            </p:cNvSpPr>
            <p:nvPr/>
          </p:nvSpPr>
          <p:spPr bwMode="auto">
            <a:xfrm>
              <a:off x="917575" y="4659313"/>
              <a:ext cx="7351693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buFontTx/>
                <a:buChar char="•"/>
              </a:pPr>
              <a:r>
                <a:rPr lang="en-US" sz="2800">
                  <a:latin typeface="Arial" charset="0"/>
                  <a:cs typeface="Arial" charset="0"/>
                </a:rPr>
                <a:t> Expand geographically through acquisitions</a:t>
              </a:r>
            </a:p>
          </p:txBody>
        </p:sp>
      </p:grpSp>
      <p:sp>
        <p:nvSpPr>
          <p:cNvPr id="8196" name="Text Box 7"/>
          <p:cNvSpPr txBox="1">
            <a:spLocks noChangeArrowheads="1"/>
          </p:cNvSpPr>
          <p:nvPr/>
        </p:nvSpPr>
        <p:spPr bwMode="auto">
          <a:xfrm>
            <a:off x="311150" y="5638800"/>
            <a:ext cx="852170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2800">
                <a:latin typeface="Arial" charset="0"/>
                <a:cs typeface="Arial" charset="0"/>
              </a:rPr>
              <a:t>Question:  Under what conditions will increasing the </a:t>
            </a:r>
          </a:p>
          <a:p>
            <a:pPr algn="ctr" eaLnBrk="0" hangingPunct="0"/>
            <a:r>
              <a:rPr lang="en-US" sz="2800">
                <a:latin typeface="Arial" charset="0"/>
                <a:cs typeface="Arial" charset="0"/>
              </a:rPr>
              <a:t>size of H &amp; H lead to higher profits?</a:t>
            </a:r>
          </a:p>
        </p:txBody>
      </p:sp>
      <p:sp>
        <p:nvSpPr>
          <p:cNvPr id="8197" name="Rectangle 8"/>
          <p:cNvSpPr>
            <a:spLocks noChangeArrowheads="1"/>
          </p:cNvSpPr>
          <p:nvPr/>
        </p:nvSpPr>
        <p:spPr bwMode="auto">
          <a:xfrm>
            <a:off x="0" y="2538413"/>
            <a:ext cx="9144000" cy="2667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 sz="2800">
              <a:latin typeface="Arial" charset="0"/>
              <a:cs typeface="Arial" charset="0"/>
            </a:endParaRPr>
          </a:p>
        </p:txBody>
      </p:sp>
      <p:sp>
        <p:nvSpPr>
          <p:cNvPr id="8198" name="Text Box 2"/>
          <p:cNvSpPr txBox="1">
            <a:spLocks noChangeArrowheads="1"/>
          </p:cNvSpPr>
          <p:nvPr/>
        </p:nvSpPr>
        <p:spPr bwMode="auto">
          <a:xfrm>
            <a:off x="273050" y="304800"/>
            <a:ext cx="85979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3600" u="sng">
                <a:latin typeface="Arial" charset="0"/>
                <a:cs typeface="Arial" charset="0"/>
              </a:rPr>
              <a:t>Mini-Case: Building a Bail Bonds Empire</a:t>
            </a:r>
          </a:p>
        </p:txBody>
      </p:sp>
      <p:sp>
        <p:nvSpPr>
          <p:cNvPr id="8199" name="Text Box 4"/>
          <p:cNvSpPr txBox="1">
            <a:spLocks noChangeArrowheads="1"/>
          </p:cNvSpPr>
          <p:nvPr/>
        </p:nvSpPr>
        <p:spPr bwMode="auto">
          <a:xfrm>
            <a:off x="198438" y="2614613"/>
            <a:ext cx="8931275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 typeface="Symbol" pitchFamily="18" charset="2"/>
              <a:buChar char="®"/>
            </a:pPr>
            <a:r>
              <a:rPr lang="en-US" sz="2800">
                <a:latin typeface="Arial" charset="0"/>
                <a:cs typeface="Arial" charset="0"/>
                <a:sym typeface="Symbol" pitchFamily="18" charset="2"/>
              </a:rPr>
              <a:t>  IDEA:  	Enhance the profitability of the organization</a:t>
            </a:r>
          </a:p>
          <a:p>
            <a:pPr eaLnBrk="0" hangingPunct="0">
              <a:buFont typeface="Symbol" pitchFamily="18" charset="2"/>
              <a:buNone/>
            </a:pPr>
            <a:r>
              <a:rPr lang="en-US" sz="2800">
                <a:latin typeface="Arial" charset="0"/>
                <a:cs typeface="Arial" charset="0"/>
              </a:rPr>
              <a:t>		by increasing the scale of the operation.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4"/>
          <p:cNvSpPr txBox="1">
            <a:spLocks noChangeArrowheads="1"/>
          </p:cNvSpPr>
          <p:nvPr/>
        </p:nvSpPr>
        <p:spPr bwMode="auto">
          <a:xfrm>
            <a:off x="354013" y="3352800"/>
            <a:ext cx="8066087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800">
                <a:latin typeface="Arial" charset="0"/>
                <a:cs typeface="Arial" charset="0"/>
              </a:rPr>
              <a:t>Question:  How is the REST of the Profit Function</a:t>
            </a:r>
          </a:p>
          <a:p>
            <a:pPr eaLnBrk="0" hangingPunct="0"/>
            <a:r>
              <a:rPr lang="en-US" sz="2800">
                <a:latin typeface="Arial" charset="0"/>
                <a:cs typeface="Arial" charset="0"/>
              </a:rPr>
              <a:t>	Affected by Additional Scale of Operation??</a:t>
            </a:r>
          </a:p>
        </p:txBody>
      </p:sp>
      <p:sp>
        <p:nvSpPr>
          <p:cNvPr id="10243" name="Rectangle 5"/>
          <p:cNvSpPr>
            <a:spLocks noChangeArrowheads="1"/>
          </p:cNvSpPr>
          <p:nvPr/>
        </p:nvSpPr>
        <p:spPr bwMode="auto">
          <a:xfrm>
            <a:off x="0" y="1219200"/>
            <a:ext cx="9144000" cy="1828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 sz="2800">
              <a:latin typeface="Arial" charset="0"/>
              <a:cs typeface="Arial" charset="0"/>
            </a:endParaRPr>
          </a:p>
        </p:txBody>
      </p:sp>
      <p:sp>
        <p:nvSpPr>
          <p:cNvPr id="10244" name="Text Box 10"/>
          <p:cNvSpPr txBox="1">
            <a:spLocks noChangeArrowheads="1"/>
          </p:cNvSpPr>
          <p:nvPr/>
        </p:nvSpPr>
        <p:spPr bwMode="auto">
          <a:xfrm>
            <a:off x="-38100" y="1295400"/>
            <a:ext cx="898525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800">
                <a:latin typeface="Arial" charset="0"/>
                <a:cs typeface="Arial" charset="0"/>
              </a:rPr>
              <a:t> </a:t>
            </a:r>
            <a:r>
              <a:rPr lang="en-US" b="1">
                <a:latin typeface="Arial" charset="0"/>
                <a:cs typeface="Arial" charset="0"/>
              </a:rPr>
              <a:t>Revenues:  (10% payment) * </a:t>
            </a:r>
            <a:r>
              <a:rPr lang="en-US" b="1">
                <a:solidFill>
                  <a:srgbClr val="A50021"/>
                </a:solidFill>
                <a:latin typeface="Arial" charset="0"/>
                <a:cs typeface="Arial" charset="0"/>
              </a:rPr>
              <a:t>(# of clients)</a:t>
            </a:r>
            <a:r>
              <a:rPr lang="en-US" b="1">
                <a:latin typeface="Arial" charset="0"/>
                <a:cs typeface="Arial" charset="0"/>
              </a:rPr>
              <a:t> </a:t>
            </a:r>
            <a:r>
              <a:rPr lang="en-US" b="1">
                <a:solidFill>
                  <a:srgbClr val="A50021"/>
                </a:solidFill>
                <a:latin typeface="Arial" charset="0"/>
                <a:cs typeface="Arial" charset="0"/>
              </a:rPr>
              <a:t>↑</a:t>
            </a:r>
          </a:p>
          <a:p>
            <a:pPr eaLnBrk="0" hangingPunct="0"/>
            <a:endParaRPr lang="en-US" b="1">
              <a:latin typeface="Arial" charset="0"/>
              <a:cs typeface="Arial" charset="0"/>
            </a:endParaRPr>
          </a:p>
          <a:p>
            <a:pPr eaLnBrk="0" hangingPunct="0"/>
            <a:r>
              <a:rPr lang="en-US" b="1">
                <a:latin typeface="Arial" charset="0"/>
                <a:cs typeface="Arial" charset="0"/>
              </a:rPr>
              <a:t> Costs: (Full Bond Amount) * (# of no shows you can’t find) +</a:t>
            </a:r>
          </a:p>
          <a:p>
            <a:pPr eaLnBrk="0" hangingPunct="0"/>
            <a:r>
              <a:rPr lang="en-US" b="1">
                <a:latin typeface="Arial" charset="0"/>
                <a:cs typeface="Arial" charset="0"/>
              </a:rPr>
              <a:t>		(costs associated with finding the no-shows</a:t>
            </a:r>
            <a:r>
              <a:rPr lang="en-US" sz="2800" b="1">
                <a:latin typeface="Arial" charset="0"/>
                <a:cs typeface="Arial" charset="0"/>
              </a:rPr>
              <a:t>)</a:t>
            </a:r>
            <a:endParaRPr lang="en-US" sz="2800" b="1">
              <a:solidFill>
                <a:srgbClr val="0099FF"/>
              </a:solidFill>
              <a:latin typeface="Arial" charset="0"/>
              <a:cs typeface="Arial" charset="0"/>
            </a:endParaRPr>
          </a:p>
        </p:txBody>
      </p:sp>
      <p:sp>
        <p:nvSpPr>
          <p:cNvPr id="10245" name="Text Box 2"/>
          <p:cNvSpPr txBox="1">
            <a:spLocks noChangeArrowheads="1"/>
          </p:cNvSpPr>
          <p:nvPr/>
        </p:nvSpPr>
        <p:spPr bwMode="auto">
          <a:xfrm>
            <a:off x="273050" y="304800"/>
            <a:ext cx="85979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3600" u="sng">
                <a:latin typeface="Arial" charset="0"/>
                <a:cs typeface="Arial" charset="0"/>
              </a:rPr>
              <a:t>Mini-Case: Building a Bail Bonds Empire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 descr="50%"/>
          <p:cNvSpPr>
            <a:spLocks noChangeArrowheads="1"/>
          </p:cNvSpPr>
          <p:nvPr/>
        </p:nvSpPr>
        <p:spPr bwMode="auto">
          <a:xfrm>
            <a:off x="0" y="976184"/>
            <a:ext cx="9144000" cy="2631989"/>
          </a:xfrm>
          <a:prstGeom prst="rect">
            <a:avLst/>
          </a:prstGeom>
          <a:pattFill prst="pct50">
            <a:fgClr>
              <a:srgbClr val="FFFF00">
                <a:alpha val="50195"/>
              </a:srgbClr>
            </a:fgClr>
            <a:bgClr>
              <a:srgbClr val="FFFFFF">
                <a:alpha val="50195"/>
              </a:srgbClr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>
              <a:latin typeface="Arial" charset="0"/>
            </a:endParaRPr>
          </a:p>
        </p:txBody>
      </p:sp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272137" y="1073964"/>
            <a:ext cx="859972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000" u="sng" dirty="0">
                <a:latin typeface="Arial" charset="0"/>
              </a:rPr>
              <a:t>Part I: Strategy </a:t>
            </a:r>
            <a:r>
              <a:rPr lang="en-US" sz="2000" u="sng" dirty="0" smtClean="0">
                <a:latin typeface="Arial" charset="0"/>
              </a:rPr>
              <a:t>&amp; Profitability: </a:t>
            </a:r>
            <a:r>
              <a:rPr lang="en-US" sz="2000" u="sng" dirty="0">
                <a:latin typeface="Arial" charset="0"/>
              </a:rPr>
              <a:t>Analytical Frameworks and Diagnostic Tools</a:t>
            </a:r>
            <a:endParaRPr lang="en-US" sz="2000" dirty="0">
              <a:latin typeface="Arial" charset="0"/>
            </a:endParaRPr>
          </a:p>
        </p:txBody>
      </p:sp>
      <p:sp>
        <p:nvSpPr>
          <p:cNvPr id="16391" name="Text Box 7"/>
          <p:cNvSpPr txBox="1">
            <a:spLocks noChangeArrowheads="1"/>
          </p:cNvSpPr>
          <p:nvPr/>
        </p:nvSpPr>
        <p:spPr bwMode="auto">
          <a:xfrm>
            <a:off x="470586" y="2041094"/>
            <a:ext cx="466050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 sz="2000" dirty="0">
                <a:latin typeface="Arial" charset="0"/>
              </a:rPr>
              <a:t>  Industry </a:t>
            </a:r>
            <a:r>
              <a:rPr lang="en-US" sz="2000" dirty="0" smtClean="0">
                <a:latin typeface="Arial" charset="0"/>
              </a:rPr>
              <a:t>Profitability </a:t>
            </a:r>
            <a:r>
              <a:rPr lang="en-US" sz="2000" dirty="0">
                <a:solidFill>
                  <a:schemeClr val="accent2"/>
                </a:solidFill>
                <a:latin typeface="Arial" charset="0"/>
              </a:rPr>
              <a:t>– Boeing / Airbus</a:t>
            </a:r>
          </a:p>
        </p:txBody>
      </p:sp>
      <p:sp>
        <p:nvSpPr>
          <p:cNvPr id="16392" name="Text Box 8"/>
          <p:cNvSpPr txBox="1">
            <a:spLocks noChangeArrowheads="1"/>
          </p:cNvSpPr>
          <p:nvPr/>
        </p:nvSpPr>
        <p:spPr bwMode="auto">
          <a:xfrm>
            <a:off x="470586" y="2564969"/>
            <a:ext cx="587237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 sz="2000" dirty="0">
                <a:latin typeface="Arial" charset="0"/>
              </a:rPr>
              <a:t>  </a:t>
            </a:r>
            <a:r>
              <a:rPr lang="en-US" sz="2000" dirty="0" smtClean="0">
                <a:latin typeface="Arial" charset="0"/>
              </a:rPr>
              <a:t>Competitive Advantage </a:t>
            </a:r>
            <a:r>
              <a:rPr lang="en-US" sz="2000" dirty="0" smtClean="0">
                <a:solidFill>
                  <a:schemeClr val="accent2"/>
                </a:solidFill>
                <a:latin typeface="Arial" charset="0"/>
              </a:rPr>
              <a:t>– </a:t>
            </a:r>
            <a:r>
              <a:rPr lang="en-US" sz="2000" dirty="0">
                <a:solidFill>
                  <a:schemeClr val="accent2"/>
                </a:solidFill>
                <a:latin typeface="Arial" charset="0"/>
              </a:rPr>
              <a:t>Enterprise Rent-A-Car</a:t>
            </a:r>
          </a:p>
        </p:txBody>
      </p:sp>
      <p:sp>
        <p:nvSpPr>
          <p:cNvPr id="16393" name="Rectangle 9" descr="50%"/>
          <p:cNvSpPr>
            <a:spLocks noChangeArrowheads="1"/>
          </p:cNvSpPr>
          <p:nvPr/>
        </p:nvSpPr>
        <p:spPr bwMode="auto">
          <a:xfrm>
            <a:off x="0" y="3744098"/>
            <a:ext cx="9144000" cy="3028178"/>
          </a:xfrm>
          <a:prstGeom prst="rect">
            <a:avLst/>
          </a:prstGeom>
          <a:pattFill prst="pct50">
            <a:fgClr>
              <a:srgbClr val="FF9900">
                <a:alpha val="39999"/>
              </a:srgbClr>
            </a:fgClr>
            <a:bgClr>
              <a:srgbClr val="FFFFFF">
                <a:alpha val="39999"/>
              </a:srgbClr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>
              <a:latin typeface="Arial" charset="0"/>
            </a:endParaRPr>
          </a:p>
        </p:txBody>
      </p:sp>
      <p:sp>
        <p:nvSpPr>
          <p:cNvPr id="16394" name="Text Box 10"/>
          <p:cNvSpPr txBox="1">
            <a:spLocks noChangeArrowheads="1"/>
          </p:cNvSpPr>
          <p:nvPr/>
        </p:nvSpPr>
        <p:spPr bwMode="auto">
          <a:xfrm>
            <a:off x="30163" y="3845435"/>
            <a:ext cx="90820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000" u="sng" dirty="0">
                <a:latin typeface="Arial" charset="0"/>
              </a:rPr>
              <a:t>Part II: Strategy Formulation: Economic Fundamentals for Successful Initiatives</a:t>
            </a:r>
            <a:endParaRPr lang="en-US" sz="2000" dirty="0">
              <a:latin typeface="Arial" charset="0"/>
            </a:endParaRPr>
          </a:p>
        </p:txBody>
      </p:sp>
      <p:sp>
        <p:nvSpPr>
          <p:cNvPr id="16395" name="Text Box 11"/>
          <p:cNvSpPr txBox="1">
            <a:spLocks noChangeArrowheads="1"/>
          </p:cNvSpPr>
          <p:nvPr/>
        </p:nvSpPr>
        <p:spPr bwMode="auto">
          <a:xfrm>
            <a:off x="470586" y="3093950"/>
            <a:ext cx="289694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 sz="2000" dirty="0" smtClean="0">
                <a:latin typeface="Arial" charset="0"/>
              </a:rPr>
              <a:t>  Sustainability </a:t>
            </a:r>
            <a:r>
              <a:rPr lang="en-US" sz="2000" dirty="0">
                <a:solidFill>
                  <a:schemeClr val="accent2"/>
                </a:solidFill>
                <a:latin typeface="Arial" charset="0"/>
              </a:rPr>
              <a:t>– </a:t>
            </a:r>
            <a:r>
              <a:rPr lang="en-US" sz="2000" dirty="0" smtClean="0">
                <a:solidFill>
                  <a:schemeClr val="accent2"/>
                </a:solidFill>
                <a:latin typeface="Arial" charset="0"/>
              </a:rPr>
              <a:t>Nucor</a:t>
            </a:r>
            <a:endParaRPr lang="en-US" sz="2000" dirty="0">
              <a:solidFill>
                <a:schemeClr val="accent2"/>
              </a:solidFill>
              <a:latin typeface="Arial" charset="0"/>
            </a:endParaRPr>
          </a:p>
        </p:txBody>
      </p:sp>
      <p:sp>
        <p:nvSpPr>
          <p:cNvPr id="16396" name="Text Box 12"/>
          <p:cNvSpPr txBox="1">
            <a:spLocks noChangeArrowheads="1"/>
          </p:cNvSpPr>
          <p:nvPr/>
        </p:nvSpPr>
        <p:spPr bwMode="auto">
          <a:xfrm>
            <a:off x="470586" y="4760218"/>
            <a:ext cx="85693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 sz="2000" dirty="0">
                <a:latin typeface="Arial" charset="0"/>
              </a:rPr>
              <a:t>  Strategic Positioning for Competitive Advantage </a:t>
            </a:r>
            <a:r>
              <a:rPr lang="en-US" sz="2000" dirty="0">
                <a:solidFill>
                  <a:schemeClr val="accent2"/>
                </a:solidFill>
                <a:latin typeface="Arial" charset="0"/>
              </a:rPr>
              <a:t>– </a:t>
            </a:r>
            <a:r>
              <a:rPr lang="en-US" sz="2000" dirty="0" err="1">
                <a:solidFill>
                  <a:schemeClr val="accent2"/>
                </a:solidFill>
                <a:latin typeface="Arial" charset="0"/>
              </a:rPr>
              <a:t>Supermercados</a:t>
            </a:r>
            <a:r>
              <a:rPr lang="en-US" sz="2000" dirty="0">
                <a:solidFill>
                  <a:schemeClr val="accent2"/>
                </a:solidFill>
                <a:latin typeface="Arial" charset="0"/>
              </a:rPr>
              <a:t> Disco</a:t>
            </a:r>
          </a:p>
        </p:txBody>
      </p:sp>
      <p:sp>
        <p:nvSpPr>
          <p:cNvPr id="16397" name="Text Box 13"/>
          <p:cNvSpPr txBox="1">
            <a:spLocks noChangeArrowheads="1"/>
          </p:cNvSpPr>
          <p:nvPr/>
        </p:nvSpPr>
        <p:spPr bwMode="auto">
          <a:xfrm>
            <a:off x="470586" y="6264275"/>
            <a:ext cx="746871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 sz="2000" dirty="0">
                <a:latin typeface="Arial" charset="0"/>
              </a:rPr>
              <a:t>  </a:t>
            </a:r>
            <a:r>
              <a:rPr lang="en-US" sz="2000" dirty="0" smtClean="0">
                <a:latin typeface="Arial" charset="0"/>
              </a:rPr>
              <a:t>Strategy and Change </a:t>
            </a:r>
            <a:r>
              <a:rPr lang="en-US" sz="2000" dirty="0" smtClean="0">
                <a:solidFill>
                  <a:schemeClr val="accent2"/>
                </a:solidFill>
                <a:latin typeface="Arial" charset="0"/>
              </a:rPr>
              <a:t>– Financial Planning / Services Industry</a:t>
            </a:r>
            <a:r>
              <a:rPr lang="en-US" sz="2000" dirty="0" smtClean="0">
                <a:latin typeface="Arial" charset="0"/>
              </a:rPr>
              <a:t> </a:t>
            </a:r>
            <a:endParaRPr lang="en-US" sz="2000" dirty="0">
              <a:latin typeface="Arial" charset="0"/>
            </a:endParaRPr>
          </a:p>
        </p:txBody>
      </p:sp>
      <p:sp>
        <p:nvSpPr>
          <p:cNvPr id="16398" name="Text Box 14"/>
          <p:cNvSpPr txBox="1">
            <a:spLocks noChangeArrowheads="1"/>
          </p:cNvSpPr>
          <p:nvPr/>
        </p:nvSpPr>
        <p:spPr bwMode="auto">
          <a:xfrm>
            <a:off x="1597025" y="624840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endParaRPr lang="en-US">
              <a:latin typeface="Arial" charset="0"/>
            </a:endParaRPr>
          </a:p>
        </p:txBody>
      </p:sp>
      <p:sp>
        <p:nvSpPr>
          <p:cNvPr id="16399" name="Text Box 15"/>
          <p:cNvSpPr txBox="1">
            <a:spLocks noChangeArrowheads="1"/>
          </p:cNvSpPr>
          <p:nvPr/>
        </p:nvSpPr>
        <p:spPr bwMode="auto">
          <a:xfrm>
            <a:off x="470586" y="4286672"/>
            <a:ext cx="482119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 sz="2000" dirty="0" smtClean="0">
                <a:latin typeface="Arial" charset="0"/>
              </a:rPr>
              <a:t>  Game Theory and Added Value </a:t>
            </a:r>
            <a:r>
              <a:rPr lang="en-US" sz="2000" dirty="0">
                <a:solidFill>
                  <a:schemeClr val="accent2"/>
                </a:solidFill>
                <a:latin typeface="Arial" charset="0"/>
              </a:rPr>
              <a:t>– </a:t>
            </a:r>
            <a:r>
              <a:rPr lang="en-US" sz="2000" dirty="0" smtClean="0">
                <a:solidFill>
                  <a:schemeClr val="accent2"/>
                </a:solidFill>
                <a:latin typeface="Arial" charset="0"/>
              </a:rPr>
              <a:t>Intel</a:t>
            </a:r>
            <a:r>
              <a:rPr lang="en-US" sz="2000" dirty="0" smtClean="0">
                <a:latin typeface="Arial" charset="0"/>
              </a:rPr>
              <a:t> </a:t>
            </a:r>
            <a:endParaRPr lang="en-US" sz="2000" dirty="0">
              <a:latin typeface="Arial" charset="0"/>
            </a:endParaRPr>
          </a:p>
        </p:txBody>
      </p:sp>
      <p:sp>
        <p:nvSpPr>
          <p:cNvPr id="16400" name="Text Box 16"/>
          <p:cNvSpPr txBox="1">
            <a:spLocks noChangeArrowheads="1"/>
          </p:cNvSpPr>
          <p:nvPr/>
        </p:nvSpPr>
        <p:spPr bwMode="auto">
          <a:xfrm>
            <a:off x="470586" y="1526744"/>
            <a:ext cx="76612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 sz="2000" dirty="0">
                <a:latin typeface="Arial" charset="0"/>
              </a:rPr>
              <a:t>  Economics &amp; Strategy:  An Introduction </a:t>
            </a:r>
            <a:r>
              <a:rPr lang="en-US" sz="2000" dirty="0">
                <a:solidFill>
                  <a:schemeClr val="accent2"/>
                </a:solidFill>
                <a:latin typeface="Arial" charset="0"/>
              </a:rPr>
              <a:t>– Performance Indicator</a:t>
            </a:r>
          </a:p>
        </p:txBody>
      </p:sp>
      <p:sp>
        <p:nvSpPr>
          <p:cNvPr id="16401" name="Text Box 17"/>
          <p:cNvSpPr txBox="1">
            <a:spLocks noChangeArrowheads="1"/>
          </p:cNvSpPr>
          <p:nvPr/>
        </p:nvSpPr>
        <p:spPr bwMode="auto">
          <a:xfrm>
            <a:off x="470586" y="5776442"/>
            <a:ext cx="495706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 sz="2000" dirty="0">
                <a:latin typeface="Arial" charset="0"/>
              </a:rPr>
              <a:t>  Vertical </a:t>
            </a:r>
            <a:r>
              <a:rPr lang="en-US" sz="2000" dirty="0" smtClean="0">
                <a:latin typeface="Arial" charset="0"/>
              </a:rPr>
              <a:t>Integration </a:t>
            </a:r>
            <a:r>
              <a:rPr lang="en-US" sz="2000" dirty="0" smtClean="0">
                <a:solidFill>
                  <a:schemeClr val="accent2"/>
                </a:solidFill>
                <a:latin typeface="Arial" charset="0"/>
              </a:rPr>
              <a:t>– Soft Drink Bottlers</a:t>
            </a:r>
            <a:r>
              <a:rPr lang="en-US" sz="2000" dirty="0" smtClean="0">
                <a:latin typeface="Arial" charset="0"/>
              </a:rPr>
              <a:t> </a:t>
            </a:r>
            <a:endParaRPr lang="en-US" sz="2000" dirty="0">
              <a:latin typeface="Arial" charset="0"/>
            </a:endParaRPr>
          </a:p>
        </p:txBody>
      </p:sp>
      <p:sp>
        <p:nvSpPr>
          <p:cNvPr id="18" name="Text Box 17"/>
          <p:cNvSpPr txBox="1">
            <a:spLocks noChangeArrowheads="1"/>
          </p:cNvSpPr>
          <p:nvPr/>
        </p:nvSpPr>
        <p:spPr bwMode="auto">
          <a:xfrm>
            <a:off x="474702" y="5249207"/>
            <a:ext cx="430598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 sz="2000" dirty="0">
                <a:latin typeface="Arial" charset="0"/>
              </a:rPr>
              <a:t>  </a:t>
            </a:r>
            <a:r>
              <a:rPr lang="en-US" sz="2000" dirty="0" smtClean="0">
                <a:latin typeface="Arial" charset="0"/>
              </a:rPr>
              <a:t>Synergy and </a:t>
            </a:r>
            <a:r>
              <a:rPr lang="en-US" sz="2000" dirty="0">
                <a:latin typeface="Arial" charset="0"/>
              </a:rPr>
              <a:t>Firm Scope </a:t>
            </a:r>
            <a:r>
              <a:rPr lang="en-US" sz="2000" dirty="0">
                <a:solidFill>
                  <a:schemeClr val="accent2"/>
                </a:solidFill>
                <a:latin typeface="Arial" charset="0"/>
              </a:rPr>
              <a:t>– </a:t>
            </a:r>
            <a:r>
              <a:rPr lang="en-US" sz="2000" dirty="0" smtClean="0">
                <a:solidFill>
                  <a:schemeClr val="accent2"/>
                </a:solidFill>
                <a:latin typeface="Arial" charset="0"/>
              </a:rPr>
              <a:t>Disney</a:t>
            </a:r>
            <a:endParaRPr lang="en-US" sz="2000" dirty="0">
              <a:latin typeface="Arial" charset="0"/>
            </a:endParaRPr>
          </a:p>
        </p:txBody>
      </p:sp>
      <p:sp>
        <p:nvSpPr>
          <p:cNvPr id="19" name="Rectangle 3"/>
          <p:cNvSpPr>
            <a:spLocks noChangeArrowheads="1"/>
          </p:cNvSpPr>
          <p:nvPr/>
        </p:nvSpPr>
        <p:spPr bwMode="auto">
          <a:xfrm>
            <a:off x="0" y="170676"/>
            <a:ext cx="9144000" cy="685800"/>
          </a:xfrm>
          <a:prstGeom prst="rect">
            <a:avLst/>
          </a:prstGeom>
          <a:solidFill>
            <a:schemeClr val="accent5">
              <a:lumMod val="75000"/>
              <a:alpha val="30196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20" name="Text Box 4"/>
          <p:cNvSpPr txBox="1">
            <a:spLocks noChangeArrowheads="1"/>
          </p:cNvSpPr>
          <p:nvPr/>
        </p:nvSpPr>
        <p:spPr bwMode="auto">
          <a:xfrm>
            <a:off x="3100283" y="248121"/>
            <a:ext cx="294343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800" dirty="0" smtClean="0">
                <a:latin typeface="Arial" charset="0"/>
              </a:rPr>
              <a:t>Course Overview</a:t>
            </a:r>
            <a:endParaRPr lang="en-US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4"/>
          <p:cNvSpPr txBox="1">
            <a:spLocks noChangeArrowheads="1"/>
          </p:cNvSpPr>
          <p:nvPr/>
        </p:nvSpPr>
        <p:spPr bwMode="auto">
          <a:xfrm>
            <a:off x="354013" y="3352800"/>
            <a:ext cx="8066087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800">
                <a:latin typeface="Arial" charset="0"/>
                <a:cs typeface="Arial" charset="0"/>
              </a:rPr>
              <a:t>Question:  How is the REST of the Profit Function</a:t>
            </a:r>
          </a:p>
          <a:p>
            <a:pPr eaLnBrk="0" hangingPunct="0"/>
            <a:r>
              <a:rPr lang="en-US" sz="2800">
                <a:latin typeface="Arial" charset="0"/>
                <a:cs typeface="Arial" charset="0"/>
              </a:rPr>
              <a:t>	Affected by Additional Scale of Operation??</a:t>
            </a:r>
          </a:p>
        </p:txBody>
      </p:sp>
      <p:sp>
        <p:nvSpPr>
          <p:cNvPr id="12291" name="Rectangle 5"/>
          <p:cNvSpPr>
            <a:spLocks noChangeArrowheads="1"/>
          </p:cNvSpPr>
          <p:nvPr/>
        </p:nvSpPr>
        <p:spPr bwMode="auto">
          <a:xfrm>
            <a:off x="0" y="1219200"/>
            <a:ext cx="9144000" cy="1828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 sz="2800">
              <a:latin typeface="Arial" charset="0"/>
              <a:cs typeface="Arial" charset="0"/>
            </a:endParaRPr>
          </a:p>
        </p:txBody>
      </p:sp>
      <p:sp>
        <p:nvSpPr>
          <p:cNvPr id="12292" name="Text Box 6"/>
          <p:cNvSpPr txBox="1">
            <a:spLocks noChangeArrowheads="1"/>
          </p:cNvSpPr>
          <p:nvPr/>
        </p:nvSpPr>
        <p:spPr bwMode="auto">
          <a:xfrm>
            <a:off x="0" y="4572000"/>
            <a:ext cx="63325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 typeface="Symbol" pitchFamily="18" charset="2"/>
              <a:buChar char="®"/>
            </a:pPr>
            <a:r>
              <a:rPr lang="en-US" sz="2800">
                <a:latin typeface="Arial" charset="0"/>
                <a:cs typeface="Arial" charset="0"/>
                <a:sym typeface="Symbol" pitchFamily="18" charset="2"/>
              </a:rPr>
              <a:t>   Revenue:  Payment Plans for 10%</a:t>
            </a:r>
            <a:endParaRPr lang="en-US" sz="2800">
              <a:latin typeface="Arial" charset="0"/>
              <a:cs typeface="Arial" charset="0"/>
            </a:endParaRPr>
          </a:p>
        </p:txBody>
      </p:sp>
      <p:sp>
        <p:nvSpPr>
          <p:cNvPr id="12293" name="Line 9"/>
          <p:cNvSpPr>
            <a:spLocks noChangeShapeType="1"/>
          </p:cNvSpPr>
          <p:nvPr/>
        </p:nvSpPr>
        <p:spPr bwMode="auto">
          <a:xfrm>
            <a:off x="304800" y="4495800"/>
            <a:ext cx="8534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294" name="Text Box 10"/>
          <p:cNvSpPr txBox="1">
            <a:spLocks noChangeArrowheads="1"/>
          </p:cNvSpPr>
          <p:nvPr/>
        </p:nvSpPr>
        <p:spPr bwMode="auto">
          <a:xfrm>
            <a:off x="-38100" y="1295400"/>
            <a:ext cx="898525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800">
                <a:latin typeface="Arial" charset="0"/>
                <a:cs typeface="Arial" charset="0"/>
              </a:rPr>
              <a:t> </a:t>
            </a:r>
            <a:r>
              <a:rPr lang="en-US" b="1">
                <a:solidFill>
                  <a:srgbClr val="00B050"/>
                </a:solidFill>
                <a:latin typeface="Arial" charset="0"/>
                <a:cs typeface="Arial" charset="0"/>
              </a:rPr>
              <a:t>Revenues:  (10% payment) ↓ </a:t>
            </a:r>
            <a:r>
              <a:rPr lang="en-US" b="1">
                <a:latin typeface="Arial" charset="0"/>
                <a:cs typeface="Arial" charset="0"/>
              </a:rPr>
              <a:t>* </a:t>
            </a:r>
            <a:r>
              <a:rPr lang="en-US" b="1">
                <a:solidFill>
                  <a:srgbClr val="A50021"/>
                </a:solidFill>
                <a:latin typeface="Arial" charset="0"/>
                <a:cs typeface="Arial" charset="0"/>
              </a:rPr>
              <a:t>(# of clients)</a:t>
            </a:r>
            <a:r>
              <a:rPr lang="en-US" b="1">
                <a:latin typeface="Arial" charset="0"/>
                <a:cs typeface="Arial" charset="0"/>
              </a:rPr>
              <a:t> </a:t>
            </a:r>
            <a:r>
              <a:rPr lang="en-US" b="1">
                <a:solidFill>
                  <a:srgbClr val="A50021"/>
                </a:solidFill>
                <a:latin typeface="Arial" charset="0"/>
                <a:cs typeface="Arial" charset="0"/>
              </a:rPr>
              <a:t>↑</a:t>
            </a:r>
          </a:p>
          <a:p>
            <a:pPr eaLnBrk="0" hangingPunct="0"/>
            <a:endParaRPr lang="en-US" b="1">
              <a:latin typeface="Arial" charset="0"/>
              <a:cs typeface="Arial" charset="0"/>
            </a:endParaRPr>
          </a:p>
          <a:p>
            <a:pPr eaLnBrk="0" hangingPunct="0"/>
            <a:r>
              <a:rPr lang="en-US" b="1">
                <a:latin typeface="Arial" charset="0"/>
                <a:cs typeface="Arial" charset="0"/>
              </a:rPr>
              <a:t> Costs: (Full Bond Amount) * (# of no shows you can’t find) +</a:t>
            </a:r>
          </a:p>
          <a:p>
            <a:pPr eaLnBrk="0" hangingPunct="0"/>
            <a:r>
              <a:rPr lang="en-US" b="1">
                <a:latin typeface="Arial" charset="0"/>
                <a:cs typeface="Arial" charset="0"/>
              </a:rPr>
              <a:t>		(costs associated with finding the no-shows</a:t>
            </a:r>
            <a:r>
              <a:rPr lang="en-US" sz="2800" b="1">
                <a:latin typeface="Arial" charset="0"/>
                <a:cs typeface="Arial" charset="0"/>
              </a:rPr>
              <a:t>)</a:t>
            </a:r>
          </a:p>
        </p:txBody>
      </p:sp>
      <p:sp>
        <p:nvSpPr>
          <p:cNvPr id="12295" name="Text Box 2"/>
          <p:cNvSpPr txBox="1">
            <a:spLocks noChangeArrowheads="1"/>
          </p:cNvSpPr>
          <p:nvPr/>
        </p:nvSpPr>
        <p:spPr bwMode="auto">
          <a:xfrm>
            <a:off x="273050" y="304800"/>
            <a:ext cx="85979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3600" u="sng">
                <a:latin typeface="Arial" charset="0"/>
                <a:cs typeface="Arial" charset="0"/>
              </a:rPr>
              <a:t>Mini-Case: Building a Bail Bonds Empire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4"/>
          <p:cNvSpPr txBox="1">
            <a:spLocks noChangeArrowheads="1"/>
          </p:cNvSpPr>
          <p:nvPr/>
        </p:nvSpPr>
        <p:spPr bwMode="auto">
          <a:xfrm>
            <a:off x="354013" y="3352800"/>
            <a:ext cx="8066087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800">
                <a:latin typeface="Arial" charset="0"/>
                <a:cs typeface="Arial" charset="0"/>
              </a:rPr>
              <a:t>Question:  How is the REST of the Profit Function</a:t>
            </a:r>
          </a:p>
          <a:p>
            <a:pPr eaLnBrk="0" hangingPunct="0"/>
            <a:r>
              <a:rPr lang="en-US" sz="2800">
                <a:latin typeface="Arial" charset="0"/>
                <a:cs typeface="Arial" charset="0"/>
              </a:rPr>
              <a:t>	Affected by Additional Scale of Operation??</a:t>
            </a:r>
          </a:p>
        </p:txBody>
      </p:sp>
      <p:sp>
        <p:nvSpPr>
          <p:cNvPr id="14339" name="Rectangle 5"/>
          <p:cNvSpPr>
            <a:spLocks noChangeArrowheads="1"/>
          </p:cNvSpPr>
          <p:nvPr/>
        </p:nvSpPr>
        <p:spPr bwMode="auto">
          <a:xfrm>
            <a:off x="0" y="1219200"/>
            <a:ext cx="9144000" cy="1828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 sz="2800">
              <a:latin typeface="Arial" charset="0"/>
              <a:cs typeface="Arial" charset="0"/>
            </a:endParaRPr>
          </a:p>
        </p:txBody>
      </p:sp>
      <p:sp>
        <p:nvSpPr>
          <p:cNvPr id="14340" name="Text Box 6"/>
          <p:cNvSpPr txBox="1">
            <a:spLocks noChangeArrowheads="1"/>
          </p:cNvSpPr>
          <p:nvPr/>
        </p:nvSpPr>
        <p:spPr bwMode="auto">
          <a:xfrm>
            <a:off x="0" y="4572000"/>
            <a:ext cx="63325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 typeface="Symbol" pitchFamily="18" charset="2"/>
              <a:buChar char="®"/>
            </a:pPr>
            <a:r>
              <a:rPr lang="en-US" sz="2800">
                <a:latin typeface="Arial" charset="0"/>
                <a:cs typeface="Arial" charset="0"/>
                <a:sym typeface="Symbol" pitchFamily="18" charset="2"/>
              </a:rPr>
              <a:t>   Revenue:  Payment Plans for 10%</a:t>
            </a:r>
            <a:endParaRPr lang="en-US" sz="2800">
              <a:latin typeface="Arial" charset="0"/>
              <a:cs typeface="Arial" charset="0"/>
            </a:endParaRPr>
          </a:p>
        </p:txBody>
      </p:sp>
      <p:sp>
        <p:nvSpPr>
          <p:cNvPr id="14341" name="Line 9"/>
          <p:cNvSpPr>
            <a:spLocks noChangeShapeType="1"/>
          </p:cNvSpPr>
          <p:nvPr/>
        </p:nvSpPr>
        <p:spPr bwMode="auto">
          <a:xfrm>
            <a:off x="304800" y="4495800"/>
            <a:ext cx="8534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4342" name="Text Box 10"/>
          <p:cNvSpPr txBox="1">
            <a:spLocks noChangeArrowheads="1"/>
          </p:cNvSpPr>
          <p:nvPr/>
        </p:nvSpPr>
        <p:spPr bwMode="auto">
          <a:xfrm>
            <a:off x="-38100" y="1295400"/>
            <a:ext cx="9221788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800">
                <a:latin typeface="Arial" charset="0"/>
                <a:cs typeface="Arial" charset="0"/>
              </a:rPr>
              <a:t> </a:t>
            </a:r>
            <a:r>
              <a:rPr lang="en-US" b="1">
                <a:latin typeface="Arial" charset="0"/>
                <a:cs typeface="Arial" charset="0"/>
              </a:rPr>
              <a:t>Revenues:  (10% payment) * </a:t>
            </a:r>
            <a:r>
              <a:rPr lang="en-US" b="1">
                <a:solidFill>
                  <a:srgbClr val="A50021"/>
                </a:solidFill>
                <a:latin typeface="Arial" charset="0"/>
                <a:cs typeface="Arial" charset="0"/>
              </a:rPr>
              <a:t>(# of clients)</a:t>
            </a:r>
            <a:r>
              <a:rPr lang="en-US" b="1">
                <a:latin typeface="Arial" charset="0"/>
                <a:cs typeface="Arial" charset="0"/>
              </a:rPr>
              <a:t> </a:t>
            </a:r>
            <a:r>
              <a:rPr lang="en-US" b="1">
                <a:solidFill>
                  <a:srgbClr val="A50021"/>
                </a:solidFill>
                <a:latin typeface="Arial" charset="0"/>
                <a:cs typeface="Arial" charset="0"/>
              </a:rPr>
              <a:t>↑</a:t>
            </a:r>
          </a:p>
          <a:p>
            <a:pPr eaLnBrk="0" hangingPunct="0"/>
            <a:endParaRPr lang="en-US" b="1">
              <a:latin typeface="Arial" charset="0"/>
              <a:cs typeface="Arial" charset="0"/>
            </a:endParaRPr>
          </a:p>
          <a:p>
            <a:pPr eaLnBrk="0" hangingPunct="0"/>
            <a:r>
              <a:rPr lang="en-US" b="1">
                <a:latin typeface="Arial" charset="0"/>
                <a:cs typeface="Arial" charset="0"/>
              </a:rPr>
              <a:t> Costs: (Full Bond Amount) * </a:t>
            </a:r>
            <a:r>
              <a:rPr lang="en-US" b="1">
                <a:solidFill>
                  <a:srgbClr val="7030A0"/>
                </a:solidFill>
                <a:latin typeface="Arial" charset="0"/>
                <a:cs typeface="Arial" charset="0"/>
              </a:rPr>
              <a:t>(# of no shows you can’t find) ↑ </a:t>
            </a:r>
            <a:r>
              <a:rPr lang="en-US" b="1">
                <a:latin typeface="Arial" charset="0"/>
                <a:cs typeface="Arial" charset="0"/>
              </a:rPr>
              <a:t>+</a:t>
            </a:r>
          </a:p>
          <a:p>
            <a:pPr eaLnBrk="0" hangingPunct="0"/>
            <a:r>
              <a:rPr lang="en-US" b="1">
                <a:latin typeface="Arial" charset="0"/>
                <a:cs typeface="Arial" charset="0"/>
              </a:rPr>
              <a:t>		(costs associated with finding the no-shows</a:t>
            </a:r>
            <a:r>
              <a:rPr lang="en-US" sz="2800" b="1">
                <a:latin typeface="Arial" charset="0"/>
                <a:cs typeface="Arial" charset="0"/>
              </a:rPr>
              <a:t>)</a:t>
            </a:r>
          </a:p>
        </p:txBody>
      </p:sp>
      <p:sp>
        <p:nvSpPr>
          <p:cNvPr id="14343" name="Text Box 2"/>
          <p:cNvSpPr txBox="1">
            <a:spLocks noChangeArrowheads="1"/>
          </p:cNvSpPr>
          <p:nvPr/>
        </p:nvSpPr>
        <p:spPr bwMode="auto">
          <a:xfrm>
            <a:off x="273050" y="304800"/>
            <a:ext cx="85979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3600" u="sng">
                <a:latin typeface="Arial" charset="0"/>
                <a:cs typeface="Arial" charset="0"/>
              </a:rPr>
              <a:t>Mini-Case: Building a Bail Bonds Empire</a:t>
            </a:r>
          </a:p>
        </p:txBody>
      </p:sp>
      <p:sp>
        <p:nvSpPr>
          <p:cNvPr id="14344" name="Text Box 7"/>
          <p:cNvSpPr txBox="1">
            <a:spLocks noChangeArrowheads="1"/>
          </p:cNvSpPr>
          <p:nvPr/>
        </p:nvSpPr>
        <p:spPr bwMode="auto">
          <a:xfrm>
            <a:off x="0" y="5364163"/>
            <a:ext cx="83073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 typeface="Symbol" pitchFamily="18" charset="2"/>
              <a:buChar char="®"/>
            </a:pPr>
            <a:r>
              <a:rPr lang="en-US" sz="2800">
                <a:latin typeface="Arial" charset="0"/>
                <a:cs typeface="Arial" charset="0"/>
                <a:sym typeface="Symbol" pitchFamily="18" charset="2"/>
              </a:rPr>
              <a:t>   # of No-Shows:  Have to Accept Riskier Clients</a:t>
            </a:r>
            <a:endParaRPr lang="en-US" sz="2800"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4"/>
          <p:cNvSpPr txBox="1">
            <a:spLocks noChangeArrowheads="1"/>
          </p:cNvSpPr>
          <p:nvPr/>
        </p:nvSpPr>
        <p:spPr bwMode="auto">
          <a:xfrm>
            <a:off x="354013" y="3352800"/>
            <a:ext cx="8066087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800">
                <a:latin typeface="Arial" charset="0"/>
                <a:cs typeface="Arial" charset="0"/>
              </a:rPr>
              <a:t>Question:  How is the REST of the Profit Function</a:t>
            </a:r>
          </a:p>
          <a:p>
            <a:pPr eaLnBrk="0" hangingPunct="0"/>
            <a:r>
              <a:rPr lang="en-US" sz="2800">
                <a:latin typeface="Arial" charset="0"/>
                <a:cs typeface="Arial" charset="0"/>
              </a:rPr>
              <a:t>	Affected by Additional Scale of Operation??</a:t>
            </a:r>
          </a:p>
        </p:txBody>
      </p:sp>
      <p:sp>
        <p:nvSpPr>
          <p:cNvPr id="16387" name="Rectangle 5"/>
          <p:cNvSpPr>
            <a:spLocks noChangeArrowheads="1"/>
          </p:cNvSpPr>
          <p:nvPr/>
        </p:nvSpPr>
        <p:spPr bwMode="auto">
          <a:xfrm>
            <a:off x="0" y="1219200"/>
            <a:ext cx="9144000" cy="1828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 sz="2800">
              <a:latin typeface="Arial" charset="0"/>
              <a:cs typeface="Arial" charset="0"/>
            </a:endParaRPr>
          </a:p>
        </p:txBody>
      </p:sp>
      <p:sp>
        <p:nvSpPr>
          <p:cNvPr id="16388" name="Text Box 6"/>
          <p:cNvSpPr txBox="1">
            <a:spLocks noChangeArrowheads="1"/>
          </p:cNvSpPr>
          <p:nvPr/>
        </p:nvSpPr>
        <p:spPr bwMode="auto">
          <a:xfrm>
            <a:off x="0" y="4572000"/>
            <a:ext cx="63325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 typeface="Symbol" pitchFamily="18" charset="2"/>
              <a:buChar char="®"/>
            </a:pPr>
            <a:r>
              <a:rPr lang="en-US" sz="2800">
                <a:latin typeface="Arial" charset="0"/>
                <a:cs typeface="Arial" charset="0"/>
                <a:sym typeface="Symbol" pitchFamily="18" charset="2"/>
              </a:rPr>
              <a:t>   Revenue:  Payment Plans for 10%</a:t>
            </a:r>
            <a:endParaRPr lang="en-US" sz="2800">
              <a:latin typeface="Arial" charset="0"/>
              <a:cs typeface="Arial" charset="0"/>
            </a:endParaRPr>
          </a:p>
        </p:txBody>
      </p:sp>
      <p:sp>
        <p:nvSpPr>
          <p:cNvPr id="16389" name="Text Box 7"/>
          <p:cNvSpPr txBox="1">
            <a:spLocks noChangeArrowheads="1"/>
          </p:cNvSpPr>
          <p:nvPr/>
        </p:nvSpPr>
        <p:spPr bwMode="auto">
          <a:xfrm>
            <a:off x="0" y="5364163"/>
            <a:ext cx="83073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 typeface="Symbol" pitchFamily="18" charset="2"/>
              <a:buChar char="®"/>
            </a:pPr>
            <a:r>
              <a:rPr lang="en-US" sz="2800">
                <a:latin typeface="Arial" charset="0"/>
                <a:cs typeface="Arial" charset="0"/>
                <a:sym typeface="Symbol" pitchFamily="18" charset="2"/>
              </a:rPr>
              <a:t>   # of No-Shows:  Have to Accept Riskier Clients</a:t>
            </a:r>
            <a:endParaRPr lang="en-US" sz="2800">
              <a:latin typeface="Arial" charset="0"/>
              <a:cs typeface="Arial" charset="0"/>
            </a:endParaRPr>
          </a:p>
        </p:txBody>
      </p:sp>
      <p:sp>
        <p:nvSpPr>
          <p:cNvPr id="16390" name="Text Box 8"/>
          <p:cNvSpPr txBox="1">
            <a:spLocks noChangeArrowheads="1"/>
          </p:cNvSpPr>
          <p:nvPr/>
        </p:nvSpPr>
        <p:spPr bwMode="auto">
          <a:xfrm>
            <a:off x="0" y="6126163"/>
            <a:ext cx="86042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 typeface="Symbol" pitchFamily="18" charset="2"/>
              <a:buChar char="®"/>
            </a:pPr>
            <a:r>
              <a:rPr lang="en-US" sz="2800">
                <a:latin typeface="Arial" charset="0"/>
                <a:cs typeface="Arial" charset="0"/>
                <a:sym typeface="Symbol" pitchFamily="18" charset="2"/>
              </a:rPr>
              <a:t>   Finding Costs: Different Clients May Raise Costs</a:t>
            </a:r>
            <a:endParaRPr lang="en-US" sz="2800">
              <a:latin typeface="Arial" charset="0"/>
              <a:cs typeface="Arial" charset="0"/>
            </a:endParaRPr>
          </a:p>
        </p:txBody>
      </p:sp>
      <p:sp>
        <p:nvSpPr>
          <p:cNvPr id="16391" name="Line 9"/>
          <p:cNvSpPr>
            <a:spLocks noChangeShapeType="1"/>
          </p:cNvSpPr>
          <p:nvPr/>
        </p:nvSpPr>
        <p:spPr bwMode="auto">
          <a:xfrm>
            <a:off x="304800" y="4495800"/>
            <a:ext cx="8534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6392" name="Text Box 10"/>
          <p:cNvSpPr txBox="1">
            <a:spLocks noChangeArrowheads="1"/>
          </p:cNvSpPr>
          <p:nvPr/>
        </p:nvSpPr>
        <p:spPr bwMode="auto">
          <a:xfrm>
            <a:off x="-38100" y="1295400"/>
            <a:ext cx="898525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800">
                <a:latin typeface="Arial" charset="0"/>
                <a:cs typeface="Arial" charset="0"/>
              </a:rPr>
              <a:t> </a:t>
            </a:r>
            <a:r>
              <a:rPr lang="en-US" b="1">
                <a:latin typeface="Arial" charset="0"/>
                <a:cs typeface="Arial" charset="0"/>
              </a:rPr>
              <a:t>Revenues:  (10% payment) * </a:t>
            </a:r>
            <a:r>
              <a:rPr lang="en-US" b="1">
                <a:solidFill>
                  <a:srgbClr val="A50021"/>
                </a:solidFill>
                <a:latin typeface="Arial" charset="0"/>
                <a:cs typeface="Arial" charset="0"/>
              </a:rPr>
              <a:t>(# of clients)</a:t>
            </a:r>
            <a:r>
              <a:rPr lang="en-US" b="1">
                <a:latin typeface="Arial" charset="0"/>
                <a:cs typeface="Arial" charset="0"/>
              </a:rPr>
              <a:t> </a:t>
            </a:r>
            <a:r>
              <a:rPr lang="en-US" b="1">
                <a:solidFill>
                  <a:srgbClr val="A50021"/>
                </a:solidFill>
                <a:latin typeface="Arial" charset="0"/>
                <a:cs typeface="Arial" charset="0"/>
              </a:rPr>
              <a:t>↑</a:t>
            </a:r>
          </a:p>
          <a:p>
            <a:pPr eaLnBrk="0" hangingPunct="0"/>
            <a:endParaRPr lang="en-US" b="1">
              <a:latin typeface="Arial" charset="0"/>
              <a:cs typeface="Arial" charset="0"/>
            </a:endParaRPr>
          </a:p>
          <a:p>
            <a:pPr eaLnBrk="0" hangingPunct="0"/>
            <a:r>
              <a:rPr lang="en-US" b="1">
                <a:latin typeface="Arial" charset="0"/>
                <a:cs typeface="Arial" charset="0"/>
              </a:rPr>
              <a:t> Costs: (Full Bond Amount) * (# of no shows you can’t find) +</a:t>
            </a:r>
          </a:p>
          <a:p>
            <a:pPr eaLnBrk="0" hangingPunct="0"/>
            <a:r>
              <a:rPr lang="en-US" b="1">
                <a:latin typeface="Arial" charset="0"/>
                <a:cs typeface="Arial" charset="0"/>
              </a:rPr>
              <a:t>		</a:t>
            </a:r>
            <a:r>
              <a:rPr lang="en-US" b="1">
                <a:solidFill>
                  <a:srgbClr val="0099FF"/>
                </a:solidFill>
                <a:latin typeface="Arial" charset="0"/>
                <a:cs typeface="Arial" charset="0"/>
              </a:rPr>
              <a:t>(costs associated with finding the no-shows</a:t>
            </a:r>
            <a:r>
              <a:rPr lang="en-US" sz="2800" b="1">
                <a:solidFill>
                  <a:srgbClr val="0099FF"/>
                </a:solidFill>
                <a:latin typeface="Arial" charset="0"/>
                <a:cs typeface="Arial" charset="0"/>
              </a:rPr>
              <a:t>) ↑</a:t>
            </a:r>
          </a:p>
        </p:txBody>
      </p:sp>
      <p:sp>
        <p:nvSpPr>
          <p:cNvPr id="16393" name="Text Box 2"/>
          <p:cNvSpPr txBox="1">
            <a:spLocks noChangeArrowheads="1"/>
          </p:cNvSpPr>
          <p:nvPr/>
        </p:nvSpPr>
        <p:spPr bwMode="auto">
          <a:xfrm>
            <a:off x="273050" y="304800"/>
            <a:ext cx="85979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3600" u="sng">
                <a:latin typeface="Arial" charset="0"/>
                <a:cs typeface="Arial" charset="0"/>
              </a:rPr>
              <a:t>Mini-Case: Building a Bail Bonds Empire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2"/>
          <p:cNvSpPr txBox="1">
            <a:spLocks noChangeArrowheads="1"/>
          </p:cNvSpPr>
          <p:nvPr/>
        </p:nvSpPr>
        <p:spPr bwMode="auto">
          <a:xfrm>
            <a:off x="273050" y="304800"/>
            <a:ext cx="85979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3600" u="sng">
                <a:latin typeface="Arial" charset="0"/>
                <a:cs typeface="Arial" charset="0"/>
              </a:rPr>
              <a:t>Mini-Case: Building a Bail Bonds Empire</a:t>
            </a:r>
          </a:p>
        </p:txBody>
      </p:sp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676275" y="1355725"/>
            <a:ext cx="779145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3200">
                <a:latin typeface="Arial" charset="0"/>
                <a:cs typeface="Arial" charset="0"/>
              </a:rPr>
              <a:t>Lessons:  Implications of Strategy on </a:t>
            </a:r>
          </a:p>
          <a:p>
            <a:pPr algn="ctr" eaLnBrk="0" hangingPunct="0"/>
            <a:r>
              <a:rPr lang="en-US" sz="3200">
                <a:latin typeface="Arial" charset="0"/>
                <a:cs typeface="Arial" charset="0"/>
              </a:rPr>
              <a:t>Entire Profit Function Must be Considered</a:t>
            </a:r>
          </a:p>
        </p:txBody>
      </p:sp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382588" y="2743200"/>
            <a:ext cx="8588375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 typeface="Symbol" pitchFamily="18" charset="2"/>
              <a:buChar char="®"/>
            </a:pPr>
            <a:r>
              <a:rPr lang="en-US" sz="3200">
                <a:sym typeface="Symbol" pitchFamily="18" charset="2"/>
              </a:rPr>
              <a:t> </a:t>
            </a:r>
            <a:r>
              <a:rPr lang="en-US" sz="3200">
                <a:latin typeface="Arial" charset="0"/>
                <a:cs typeface="Arial" charset="0"/>
                <a:sym typeface="Symbol" pitchFamily="18" charset="2"/>
              </a:rPr>
              <a:t>Costs may go down with large quantities if</a:t>
            </a:r>
          </a:p>
          <a:p>
            <a:pPr eaLnBrk="0" hangingPunct="0">
              <a:buFont typeface="Symbol" pitchFamily="18" charset="2"/>
              <a:buNone/>
            </a:pPr>
            <a:r>
              <a:rPr lang="en-US" sz="3200">
                <a:latin typeface="Arial" charset="0"/>
                <a:cs typeface="Arial" charset="0"/>
              </a:rPr>
              <a:t>	there are compelling economies-of-scale</a:t>
            </a:r>
            <a:r>
              <a:rPr lang="en-US" sz="3200"/>
              <a:t>.</a:t>
            </a:r>
          </a:p>
        </p:txBody>
      </p:sp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382588" y="4068763"/>
            <a:ext cx="8662987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 typeface="Symbol" pitchFamily="18" charset="2"/>
              <a:buChar char="®"/>
            </a:pPr>
            <a:r>
              <a:rPr lang="en-US" sz="3200">
                <a:sym typeface="Symbol" pitchFamily="18" charset="2"/>
              </a:rPr>
              <a:t> </a:t>
            </a:r>
            <a:r>
              <a:rPr lang="en-US" sz="3200">
                <a:latin typeface="Arial" charset="0"/>
                <a:cs typeface="Arial" charset="0"/>
                <a:sym typeface="Symbol" pitchFamily="18" charset="2"/>
              </a:rPr>
              <a:t>Prices may fall to attract enough customers</a:t>
            </a:r>
          </a:p>
          <a:p>
            <a:pPr eaLnBrk="0" hangingPunct="0">
              <a:buFont typeface="Symbol" pitchFamily="18" charset="2"/>
              <a:buNone/>
            </a:pPr>
            <a:r>
              <a:rPr lang="en-US" sz="3200">
                <a:latin typeface="Arial" charset="0"/>
                <a:cs typeface="Arial" charset="0"/>
              </a:rPr>
              <a:t>	to achieve costs savings.</a:t>
            </a:r>
          </a:p>
        </p:txBody>
      </p:sp>
      <p:sp>
        <p:nvSpPr>
          <p:cNvPr id="20486" name="Text Box 6"/>
          <p:cNvSpPr txBox="1">
            <a:spLocks noChangeArrowheads="1"/>
          </p:cNvSpPr>
          <p:nvPr/>
        </p:nvSpPr>
        <p:spPr bwMode="auto">
          <a:xfrm>
            <a:off x="382588" y="5410200"/>
            <a:ext cx="8678862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 typeface="Symbol" pitchFamily="18" charset="2"/>
              <a:buChar char="®"/>
            </a:pPr>
            <a:r>
              <a:rPr lang="en-US" sz="3200">
                <a:latin typeface="Arial" charset="0"/>
                <a:cs typeface="Arial" charset="0"/>
                <a:sym typeface="Symbol" pitchFamily="18" charset="2"/>
              </a:rPr>
              <a:t> Additional risk is likely involved with “clients”</a:t>
            </a:r>
          </a:p>
          <a:p>
            <a:pPr eaLnBrk="0" hangingPunct="0"/>
            <a:r>
              <a:rPr lang="en-US" sz="3200">
                <a:latin typeface="Arial" charset="0"/>
                <a:cs typeface="Arial" charset="0"/>
                <a:sym typeface="Symbol" pitchFamily="18" charset="2"/>
              </a:rPr>
              <a:t>	who weren’t previously served by H &amp; H.</a:t>
            </a:r>
            <a:endParaRPr lang="en-US" sz="3200">
              <a:latin typeface="Arial" charset="0"/>
              <a:cs typeface="Arial" charset="0"/>
            </a:endParaRPr>
          </a:p>
        </p:txBody>
      </p:sp>
      <p:sp>
        <p:nvSpPr>
          <p:cNvPr id="20487" name="Rectangle 7"/>
          <p:cNvSpPr>
            <a:spLocks noChangeArrowheads="1"/>
          </p:cNvSpPr>
          <p:nvPr/>
        </p:nvSpPr>
        <p:spPr bwMode="auto">
          <a:xfrm>
            <a:off x="384175" y="1219200"/>
            <a:ext cx="8229600" cy="1295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2"/>
          <p:cNvSpPr txBox="1">
            <a:spLocks noChangeArrowheads="1"/>
          </p:cNvSpPr>
          <p:nvPr/>
        </p:nvSpPr>
        <p:spPr bwMode="auto">
          <a:xfrm>
            <a:off x="187325" y="892175"/>
            <a:ext cx="84518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1. “Operational Effectiveness” is necessary, but not sufficient:</a:t>
            </a:r>
          </a:p>
        </p:txBody>
      </p:sp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193675" y="1439863"/>
            <a:ext cx="8804275" cy="51228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 rot="-5400000">
            <a:off x="-943769" y="3501232"/>
            <a:ext cx="30956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1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“B” Delivered to Consumers</a:t>
            </a:r>
          </a:p>
        </p:txBody>
      </p:sp>
      <p:sp>
        <p:nvSpPr>
          <p:cNvPr id="23557" name="Oval 5" descr="50%"/>
          <p:cNvSpPr>
            <a:spLocks noChangeArrowheads="1"/>
          </p:cNvSpPr>
          <p:nvPr/>
        </p:nvSpPr>
        <p:spPr bwMode="auto">
          <a:xfrm>
            <a:off x="5700713" y="1563688"/>
            <a:ext cx="3155950" cy="2251075"/>
          </a:xfrm>
          <a:prstGeom prst="ellipse">
            <a:avLst/>
          </a:prstGeom>
          <a:pattFill prst="pct50">
            <a:fgClr>
              <a:srgbClr val="CC99FF">
                <a:alpha val="60001"/>
              </a:srgbClr>
            </a:fgClr>
            <a:bgClr>
              <a:srgbClr val="FFFFFF">
                <a:alpha val="60001"/>
              </a:srgbClr>
            </a:bgClr>
          </a:patt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558" name="Line 6"/>
          <p:cNvSpPr>
            <a:spLocks noChangeShapeType="1"/>
          </p:cNvSpPr>
          <p:nvPr/>
        </p:nvSpPr>
        <p:spPr bwMode="auto">
          <a:xfrm>
            <a:off x="1455738" y="1743075"/>
            <a:ext cx="0" cy="40068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559" name="Line 7"/>
          <p:cNvSpPr>
            <a:spLocks noChangeShapeType="1"/>
          </p:cNvSpPr>
          <p:nvPr/>
        </p:nvSpPr>
        <p:spPr bwMode="auto">
          <a:xfrm>
            <a:off x="1455738" y="5749925"/>
            <a:ext cx="546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560" name="Arc 8"/>
          <p:cNvSpPr>
            <a:spLocks/>
          </p:cNvSpPr>
          <p:nvPr/>
        </p:nvSpPr>
        <p:spPr bwMode="auto">
          <a:xfrm>
            <a:off x="1906588" y="2171700"/>
            <a:ext cx="4119562" cy="3262313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>
              <a:solidFill>
                <a:srgbClr val="FF5050"/>
              </a:solidFill>
            </a:endParaRPr>
          </a:p>
        </p:txBody>
      </p:sp>
      <p:sp>
        <p:nvSpPr>
          <p:cNvPr id="23561" name="Text Box 9"/>
          <p:cNvSpPr txBox="1">
            <a:spLocks noChangeArrowheads="1"/>
          </p:cNvSpPr>
          <p:nvPr/>
        </p:nvSpPr>
        <p:spPr bwMode="auto">
          <a:xfrm>
            <a:off x="2513013" y="6086475"/>
            <a:ext cx="2876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1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Firm’s Production Cost “C”</a:t>
            </a:r>
          </a:p>
        </p:txBody>
      </p:sp>
      <p:sp>
        <p:nvSpPr>
          <p:cNvPr id="23562" name="Text Box 10"/>
          <p:cNvSpPr txBox="1">
            <a:spLocks noChangeArrowheads="1"/>
          </p:cNvSpPr>
          <p:nvPr/>
        </p:nvSpPr>
        <p:spPr bwMode="auto">
          <a:xfrm>
            <a:off x="1746250" y="5783263"/>
            <a:ext cx="6286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14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HIGH</a:t>
            </a:r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3563" name="Text Box 11"/>
          <p:cNvSpPr txBox="1">
            <a:spLocks noChangeArrowheads="1"/>
          </p:cNvSpPr>
          <p:nvPr/>
        </p:nvSpPr>
        <p:spPr bwMode="auto">
          <a:xfrm>
            <a:off x="5686425" y="5783263"/>
            <a:ext cx="5889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14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LOW</a:t>
            </a:r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3564" name="Text Box 12"/>
          <p:cNvSpPr txBox="1">
            <a:spLocks noChangeArrowheads="1"/>
          </p:cNvSpPr>
          <p:nvPr/>
        </p:nvSpPr>
        <p:spPr bwMode="auto">
          <a:xfrm>
            <a:off x="768350" y="2019300"/>
            <a:ext cx="6286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14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HIGH</a:t>
            </a:r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3565" name="Text Box 13"/>
          <p:cNvSpPr txBox="1">
            <a:spLocks noChangeArrowheads="1"/>
          </p:cNvSpPr>
          <p:nvPr/>
        </p:nvSpPr>
        <p:spPr bwMode="auto">
          <a:xfrm>
            <a:off x="768350" y="5297488"/>
            <a:ext cx="5889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14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LOW</a:t>
            </a:r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3566" name="Text Box 14"/>
          <p:cNvSpPr txBox="1">
            <a:spLocks noChangeArrowheads="1"/>
          </p:cNvSpPr>
          <p:nvPr/>
        </p:nvSpPr>
        <p:spPr bwMode="auto">
          <a:xfrm>
            <a:off x="5910263" y="1671638"/>
            <a:ext cx="2693987" cy="155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1600"/>
              <a:t>   </a:t>
            </a:r>
            <a:r>
              <a:rPr lang="en-US" sz="1600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Best Practices</a:t>
            </a:r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</a:p>
          <a:p>
            <a:pPr algn="ctr" eaLnBrk="0" hangingPunct="0">
              <a:buFontTx/>
              <a:buChar char="•"/>
            </a:pPr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Delivering a given “B”at</a:t>
            </a:r>
          </a:p>
          <a:p>
            <a:pPr algn="ctr" eaLnBrk="0" hangingPunct="0"/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as Low a “C” as possible</a:t>
            </a:r>
          </a:p>
          <a:p>
            <a:pPr algn="ctr" eaLnBrk="0" hangingPunct="0"/>
            <a:r>
              <a:rPr lang="en-US" sz="1600" b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or</a:t>
            </a:r>
            <a:endParaRPr lang="en-US" sz="160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 eaLnBrk="0" hangingPunct="0">
              <a:buFontTx/>
              <a:buChar char="•"/>
            </a:pPr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Delivering as high a “B” as</a:t>
            </a:r>
          </a:p>
          <a:p>
            <a:pPr algn="ctr" eaLnBrk="0" hangingPunct="0"/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possible for a given “C”</a:t>
            </a:r>
          </a:p>
        </p:txBody>
      </p:sp>
      <p:sp>
        <p:nvSpPr>
          <p:cNvPr id="23567" name="Line 15"/>
          <p:cNvSpPr>
            <a:spLocks noChangeShapeType="1"/>
          </p:cNvSpPr>
          <p:nvPr/>
        </p:nvSpPr>
        <p:spPr bwMode="auto">
          <a:xfrm flipH="1">
            <a:off x="6035675" y="3946525"/>
            <a:ext cx="1411288" cy="508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568" name="Line 16"/>
          <p:cNvSpPr>
            <a:spLocks noChangeShapeType="1"/>
          </p:cNvSpPr>
          <p:nvPr/>
        </p:nvSpPr>
        <p:spPr bwMode="auto">
          <a:xfrm flipH="1">
            <a:off x="4527550" y="2028825"/>
            <a:ext cx="1343025" cy="6619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569" name="Oval 17" descr="50%"/>
          <p:cNvSpPr>
            <a:spLocks noChangeArrowheads="1"/>
          </p:cNvSpPr>
          <p:nvPr/>
        </p:nvSpPr>
        <p:spPr bwMode="auto">
          <a:xfrm>
            <a:off x="1633538" y="3205163"/>
            <a:ext cx="3498850" cy="1416050"/>
          </a:xfrm>
          <a:prstGeom prst="ellipse">
            <a:avLst/>
          </a:prstGeom>
          <a:pattFill prst="pct50">
            <a:fgClr>
              <a:srgbClr val="FFCC00">
                <a:alpha val="60001"/>
              </a:srgbClr>
            </a:fgClr>
            <a:bgClr>
              <a:srgbClr val="FFFFFF">
                <a:alpha val="60001"/>
              </a:srgbClr>
            </a:bgClr>
          </a:patt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570" name="Text Box 18"/>
          <p:cNvSpPr txBox="1">
            <a:spLocks noChangeArrowheads="1"/>
          </p:cNvSpPr>
          <p:nvPr/>
        </p:nvSpPr>
        <p:spPr bwMode="auto">
          <a:xfrm>
            <a:off x="1851025" y="3389313"/>
            <a:ext cx="3074988" cy="106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1600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Inside Productivity Frontier</a:t>
            </a:r>
            <a:endParaRPr lang="en-US" sz="160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 eaLnBrk="0" hangingPunct="0"/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Possible to Improve Operational</a:t>
            </a:r>
          </a:p>
          <a:p>
            <a:pPr algn="ctr" eaLnBrk="0" hangingPunct="0"/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Effectiveness by Adopting </a:t>
            </a:r>
          </a:p>
          <a:p>
            <a:pPr algn="ctr" eaLnBrk="0" hangingPunct="0"/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Better Practices</a:t>
            </a:r>
          </a:p>
        </p:txBody>
      </p:sp>
      <p:sp>
        <p:nvSpPr>
          <p:cNvPr id="23571" name="Rectangle 19"/>
          <p:cNvSpPr>
            <a:spLocks noChangeArrowheads="1"/>
          </p:cNvSpPr>
          <p:nvPr/>
        </p:nvSpPr>
        <p:spPr bwMode="auto">
          <a:xfrm>
            <a:off x="0" y="142875"/>
            <a:ext cx="9144000" cy="584200"/>
          </a:xfrm>
          <a:prstGeom prst="rect">
            <a:avLst/>
          </a:prstGeom>
          <a:solidFill>
            <a:schemeClr val="accent1">
              <a:alpha val="39999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572" name="Text Box 20"/>
          <p:cNvSpPr txBox="1">
            <a:spLocks noChangeArrowheads="1"/>
          </p:cNvSpPr>
          <p:nvPr/>
        </p:nvSpPr>
        <p:spPr bwMode="auto">
          <a:xfrm>
            <a:off x="0" y="166688"/>
            <a:ext cx="91440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2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Some Basic Intuitions for Effective Strategy</a:t>
            </a:r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2"/>
          <p:cNvSpPr txBox="1">
            <a:spLocks noChangeArrowheads="1"/>
          </p:cNvSpPr>
          <p:nvPr/>
        </p:nvSpPr>
        <p:spPr bwMode="auto">
          <a:xfrm>
            <a:off x="187325" y="892175"/>
            <a:ext cx="86550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1. Be efficient – it is better to be operationally effective than not</a:t>
            </a:r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193675" y="1506538"/>
            <a:ext cx="8804275" cy="51228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604" name="Text Box 4"/>
          <p:cNvSpPr txBox="1">
            <a:spLocks noChangeArrowheads="1"/>
          </p:cNvSpPr>
          <p:nvPr/>
        </p:nvSpPr>
        <p:spPr bwMode="auto">
          <a:xfrm rot="-5400000">
            <a:off x="-943769" y="3567907"/>
            <a:ext cx="30956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1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“B” Delivered to Consumers</a:t>
            </a:r>
          </a:p>
        </p:txBody>
      </p:sp>
      <p:sp>
        <p:nvSpPr>
          <p:cNvPr id="25605" name="Oval 5" descr="50%"/>
          <p:cNvSpPr>
            <a:spLocks noChangeArrowheads="1"/>
          </p:cNvSpPr>
          <p:nvPr/>
        </p:nvSpPr>
        <p:spPr bwMode="auto">
          <a:xfrm>
            <a:off x="5700713" y="1630363"/>
            <a:ext cx="3155950" cy="2251075"/>
          </a:xfrm>
          <a:prstGeom prst="ellipse">
            <a:avLst/>
          </a:prstGeom>
          <a:pattFill prst="pct50">
            <a:fgClr>
              <a:srgbClr val="CC99FF">
                <a:alpha val="60001"/>
              </a:srgbClr>
            </a:fgClr>
            <a:bgClr>
              <a:srgbClr val="FFFFFF">
                <a:alpha val="60001"/>
              </a:srgbClr>
            </a:bgClr>
          </a:patt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606" name="Line 6"/>
          <p:cNvSpPr>
            <a:spLocks noChangeShapeType="1"/>
          </p:cNvSpPr>
          <p:nvPr/>
        </p:nvSpPr>
        <p:spPr bwMode="auto">
          <a:xfrm>
            <a:off x="1455738" y="1809750"/>
            <a:ext cx="0" cy="40068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607" name="Line 7"/>
          <p:cNvSpPr>
            <a:spLocks noChangeShapeType="1"/>
          </p:cNvSpPr>
          <p:nvPr/>
        </p:nvSpPr>
        <p:spPr bwMode="auto">
          <a:xfrm>
            <a:off x="1455738" y="5816600"/>
            <a:ext cx="546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608" name="Arc 8"/>
          <p:cNvSpPr>
            <a:spLocks/>
          </p:cNvSpPr>
          <p:nvPr/>
        </p:nvSpPr>
        <p:spPr bwMode="auto">
          <a:xfrm>
            <a:off x="1906588" y="2238375"/>
            <a:ext cx="4119562" cy="3262313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>
              <a:solidFill>
                <a:srgbClr val="FF5050"/>
              </a:solidFill>
            </a:endParaRPr>
          </a:p>
        </p:txBody>
      </p:sp>
      <p:sp>
        <p:nvSpPr>
          <p:cNvPr id="25609" name="Text Box 9"/>
          <p:cNvSpPr txBox="1">
            <a:spLocks noChangeArrowheads="1"/>
          </p:cNvSpPr>
          <p:nvPr/>
        </p:nvSpPr>
        <p:spPr bwMode="auto">
          <a:xfrm>
            <a:off x="2513013" y="6153150"/>
            <a:ext cx="2876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1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Firm’s Production Cost “C”</a:t>
            </a:r>
          </a:p>
        </p:txBody>
      </p:sp>
      <p:sp>
        <p:nvSpPr>
          <p:cNvPr id="25610" name="Text Box 10"/>
          <p:cNvSpPr txBox="1">
            <a:spLocks noChangeArrowheads="1"/>
          </p:cNvSpPr>
          <p:nvPr/>
        </p:nvSpPr>
        <p:spPr bwMode="auto">
          <a:xfrm>
            <a:off x="1746250" y="5849938"/>
            <a:ext cx="6286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14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HIGH</a:t>
            </a:r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5611" name="Text Box 11"/>
          <p:cNvSpPr txBox="1">
            <a:spLocks noChangeArrowheads="1"/>
          </p:cNvSpPr>
          <p:nvPr/>
        </p:nvSpPr>
        <p:spPr bwMode="auto">
          <a:xfrm>
            <a:off x="5686425" y="5849938"/>
            <a:ext cx="5889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14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LOW</a:t>
            </a:r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5612" name="Text Box 12"/>
          <p:cNvSpPr txBox="1">
            <a:spLocks noChangeArrowheads="1"/>
          </p:cNvSpPr>
          <p:nvPr/>
        </p:nvSpPr>
        <p:spPr bwMode="auto">
          <a:xfrm>
            <a:off x="768350" y="2085975"/>
            <a:ext cx="6286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14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HIGH</a:t>
            </a:r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5613" name="Text Box 13"/>
          <p:cNvSpPr txBox="1">
            <a:spLocks noChangeArrowheads="1"/>
          </p:cNvSpPr>
          <p:nvPr/>
        </p:nvSpPr>
        <p:spPr bwMode="auto">
          <a:xfrm>
            <a:off x="768350" y="5364163"/>
            <a:ext cx="5889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14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LOW</a:t>
            </a:r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5614" name="Text Box 14"/>
          <p:cNvSpPr txBox="1">
            <a:spLocks noChangeArrowheads="1"/>
          </p:cNvSpPr>
          <p:nvPr/>
        </p:nvSpPr>
        <p:spPr bwMode="auto">
          <a:xfrm>
            <a:off x="5907088" y="1738313"/>
            <a:ext cx="2701925" cy="155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1600"/>
              <a:t>   </a:t>
            </a:r>
            <a:r>
              <a:rPr lang="en-US" sz="1600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Best Practices</a:t>
            </a:r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</a:p>
          <a:p>
            <a:pPr algn="ctr" eaLnBrk="0" hangingPunct="0">
              <a:buFontTx/>
              <a:buChar char="•"/>
            </a:pPr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Delivering a given “B”at</a:t>
            </a:r>
          </a:p>
          <a:p>
            <a:pPr algn="ctr" eaLnBrk="0" hangingPunct="0"/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as Low a “C” as possible</a:t>
            </a:r>
          </a:p>
          <a:p>
            <a:pPr algn="ctr" eaLnBrk="0" hangingPunct="0"/>
            <a:r>
              <a:rPr lang="en-US" sz="1600" b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or</a:t>
            </a:r>
            <a:endParaRPr lang="en-US" sz="160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 eaLnBrk="0" hangingPunct="0">
              <a:buFontTx/>
              <a:buChar char="•"/>
            </a:pPr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Delivering as high a “B” as</a:t>
            </a:r>
          </a:p>
          <a:p>
            <a:pPr algn="ctr" eaLnBrk="0" hangingPunct="0"/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possible for a given “C”</a:t>
            </a:r>
          </a:p>
        </p:txBody>
      </p:sp>
      <p:sp>
        <p:nvSpPr>
          <p:cNvPr id="25615" name="Line 15"/>
          <p:cNvSpPr>
            <a:spLocks noChangeShapeType="1"/>
          </p:cNvSpPr>
          <p:nvPr/>
        </p:nvSpPr>
        <p:spPr bwMode="auto">
          <a:xfrm flipH="1">
            <a:off x="6035675" y="4013200"/>
            <a:ext cx="1411288" cy="508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616" name="Line 16"/>
          <p:cNvSpPr>
            <a:spLocks noChangeShapeType="1"/>
          </p:cNvSpPr>
          <p:nvPr/>
        </p:nvSpPr>
        <p:spPr bwMode="auto">
          <a:xfrm flipH="1">
            <a:off x="4527550" y="2095500"/>
            <a:ext cx="1343025" cy="6619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617" name="Oval 17"/>
          <p:cNvSpPr>
            <a:spLocks noChangeArrowheads="1"/>
          </p:cNvSpPr>
          <p:nvPr/>
        </p:nvSpPr>
        <p:spPr bwMode="auto">
          <a:xfrm>
            <a:off x="2963863" y="2789238"/>
            <a:ext cx="228600" cy="2286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618" name="Oval 18"/>
          <p:cNvSpPr>
            <a:spLocks noChangeArrowheads="1"/>
          </p:cNvSpPr>
          <p:nvPr/>
        </p:nvSpPr>
        <p:spPr bwMode="auto">
          <a:xfrm>
            <a:off x="4840288" y="4532313"/>
            <a:ext cx="228600" cy="2286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619" name="Oval 19" descr="50%"/>
          <p:cNvSpPr>
            <a:spLocks noChangeArrowheads="1"/>
          </p:cNvSpPr>
          <p:nvPr/>
        </p:nvSpPr>
        <p:spPr bwMode="auto">
          <a:xfrm>
            <a:off x="1633538" y="3271838"/>
            <a:ext cx="3498850" cy="1416050"/>
          </a:xfrm>
          <a:prstGeom prst="ellipse">
            <a:avLst/>
          </a:prstGeom>
          <a:pattFill prst="pct50">
            <a:fgClr>
              <a:srgbClr val="FFCC00">
                <a:alpha val="60001"/>
              </a:srgbClr>
            </a:fgClr>
            <a:bgClr>
              <a:srgbClr val="FFFFFF">
                <a:alpha val="60001"/>
              </a:srgbClr>
            </a:bgClr>
          </a:patt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620" name="Text Box 20"/>
          <p:cNvSpPr txBox="1">
            <a:spLocks noChangeArrowheads="1"/>
          </p:cNvSpPr>
          <p:nvPr/>
        </p:nvSpPr>
        <p:spPr bwMode="auto">
          <a:xfrm>
            <a:off x="1847850" y="3455988"/>
            <a:ext cx="3081338" cy="106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1600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Inside Productivity Frontier</a:t>
            </a:r>
            <a:endParaRPr lang="en-US" sz="160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 eaLnBrk="0" hangingPunct="0"/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Possible to Improve Operational</a:t>
            </a:r>
          </a:p>
          <a:p>
            <a:pPr algn="ctr" eaLnBrk="0" hangingPunct="0"/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Effectiveness by Adopting </a:t>
            </a:r>
          </a:p>
          <a:p>
            <a:pPr algn="ctr" eaLnBrk="0" hangingPunct="0"/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Better Practices</a:t>
            </a:r>
          </a:p>
        </p:txBody>
      </p:sp>
      <p:sp>
        <p:nvSpPr>
          <p:cNvPr id="25621" name="Rectangle 21"/>
          <p:cNvSpPr>
            <a:spLocks noChangeArrowheads="1"/>
          </p:cNvSpPr>
          <p:nvPr/>
        </p:nvSpPr>
        <p:spPr bwMode="auto">
          <a:xfrm>
            <a:off x="0" y="142875"/>
            <a:ext cx="9144000" cy="584200"/>
          </a:xfrm>
          <a:prstGeom prst="rect">
            <a:avLst/>
          </a:prstGeom>
          <a:solidFill>
            <a:schemeClr val="accent1">
              <a:alpha val="39999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622" name="Text Box 22"/>
          <p:cNvSpPr txBox="1">
            <a:spLocks noChangeArrowheads="1"/>
          </p:cNvSpPr>
          <p:nvPr/>
        </p:nvSpPr>
        <p:spPr bwMode="auto">
          <a:xfrm>
            <a:off x="0" y="166688"/>
            <a:ext cx="91440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2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Some Basic Intuitions for Effective Strategy</a:t>
            </a:r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2"/>
          <p:cNvSpPr txBox="1">
            <a:spLocks noChangeArrowheads="1"/>
          </p:cNvSpPr>
          <p:nvPr/>
        </p:nvSpPr>
        <p:spPr bwMode="auto">
          <a:xfrm>
            <a:off x="187325" y="892175"/>
            <a:ext cx="86550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1. Be efficient – it is better to be operationally effective than not</a:t>
            </a:r>
          </a:p>
        </p:txBody>
      </p:sp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193675" y="1506538"/>
            <a:ext cx="8804275" cy="51228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652" name="Text Box 4"/>
          <p:cNvSpPr txBox="1">
            <a:spLocks noChangeArrowheads="1"/>
          </p:cNvSpPr>
          <p:nvPr/>
        </p:nvSpPr>
        <p:spPr bwMode="auto">
          <a:xfrm rot="-5400000">
            <a:off x="-943769" y="3567907"/>
            <a:ext cx="30956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1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“B” Delivered to Consumers</a:t>
            </a:r>
          </a:p>
        </p:txBody>
      </p:sp>
      <p:sp>
        <p:nvSpPr>
          <p:cNvPr id="27653" name="Oval 5" descr="50%"/>
          <p:cNvSpPr>
            <a:spLocks noChangeArrowheads="1"/>
          </p:cNvSpPr>
          <p:nvPr/>
        </p:nvSpPr>
        <p:spPr bwMode="auto">
          <a:xfrm>
            <a:off x="5700713" y="1630363"/>
            <a:ext cx="3155950" cy="2251075"/>
          </a:xfrm>
          <a:prstGeom prst="ellipse">
            <a:avLst/>
          </a:prstGeom>
          <a:pattFill prst="pct50">
            <a:fgClr>
              <a:srgbClr val="CC99FF">
                <a:alpha val="60001"/>
              </a:srgbClr>
            </a:fgClr>
            <a:bgClr>
              <a:srgbClr val="FFFFFF">
                <a:alpha val="60001"/>
              </a:srgbClr>
            </a:bgClr>
          </a:patt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654" name="Line 6"/>
          <p:cNvSpPr>
            <a:spLocks noChangeShapeType="1"/>
          </p:cNvSpPr>
          <p:nvPr/>
        </p:nvSpPr>
        <p:spPr bwMode="auto">
          <a:xfrm>
            <a:off x="1455738" y="1809750"/>
            <a:ext cx="0" cy="40068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655" name="Line 7"/>
          <p:cNvSpPr>
            <a:spLocks noChangeShapeType="1"/>
          </p:cNvSpPr>
          <p:nvPr/>
        </p:nvSpPr>
        <p:spPr bwMode="auto">
          <a:xfrm>
            <a:off x="1455738" y="5816600"/>
            <a:ext cx="546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656" name="Arc 8"/>
          <p:cNvSpPr>
            <a:spLocks/>
          </p:cNvSpPr>
          <p:nvPr/>
        </p:nvSpPr>
        <p:spPr bwMode="auto">
          <a:xfrm>
            <a:off x="1906588" y="2238375"/>
            <a:ext cx="4119562" cy="3262313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>
              <a:solidFill>
                <a:srgbClr val="FF5050"/>
              </a:solidFill>
            </a:endParaRPr>
          </a:p>
        </p:txBody>
      </p:sp>
      <p:sp>
        <p:nvSpPr>
          <p:cNvPr id="27657" name="Text Box 9"/>
          <p:cNvSpPr txBox="1">
            <a:spLocks noChangeArrowheads="1"/>
          </p:cNvSpPr>
          <p:nvPr/>
        </p:nvSpPr>
        <p:spPr bwMode="auto">
          <a:xfrm>
            <a:off x="2513013" y="6153150"/>
            <a:ext cx="2876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1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Firm’s Production Cost “C”</a:t>
            </a:r>
          </a:p>
        </p:txBody>
      </p:sp>
      <p:sp>
        <p:nvSpPr>
          <p:cNvPr id="27658" name="Text Box 10"/>
          <p:cNvSpPr txBox="1">
            <a:spLocks noChangeArrowheads="1"/>
          </p:cNvSpPr>
          <p:nvPr/>
        </p:nvSpPr>
        <p:spPr bwMode="auto">
          <a:xfrm>
            <a:off x="1746250" y="5849938"/>
            <a:ext cx="6286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14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HIGH</a:t>
            </a:r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7659" name="Text Box 11"/>
          <p:cNvSpPr txBox="1">
            <a:spLocks noChangeArrowheads="1"/>
          </p:cNvSpPr>
          <p:nvPr/>
        </p:nvSpPr>
        <p:spPr bwMode="auto">
          <a:xfrm>
            <a:off x="5686425" y="5849938"/>
            <a:ext cx="5889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14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LOW</a:t>
            </a:r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7660" name="Text Box 12"/>
          <p:cNvSpPr txBox="1">
            <a:spLocks noChangeArrowheads="1"/>
          </p:cNvSpPr>
          <p:nvPr/>
        </p:nvSpPr>
        <p:spPr bwMode="auto">
          <a:xfrm>
            <a:off x="768350" y="2085975"/>
            <a:ext cx="6286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14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HIGH</a:t>
            </a:r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7661" name="Text Box 13"/>
          <p:cNvSpPr txBox="1">
            <a:spLocks noChangeArrowheads="1"/>
          </p:cNvSpPr>
          <p:nvPr/>
        </p:nvSpPr>
        <p:spPr bwMode="auto">
          <a:xfrm>
            <a:off x="768350" y="5364163"/>
            <a:ext cx="5889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14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LOW</a:t>
            </a:r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7662" name="Text Box 14"/>
          <p:cNvSpPr txBox="1">
            <a:spLocks noChangeArrowheads="1"/>
          </p:cNvSpPr>
          <p:nvPr/>
        </p:nvSpPr>
        <p:spPr bwMode="auto">
          <a:xfrm>
            <a:off x="5907088" y="1738313"/>
            <a:ext cx="2701925" cy="155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1600"/>
              <a:t>   </a:t>
            </a:r>
            <a:r>
              <a:rPr lang="en-US" sz="1600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Best Practices</a:t>
            </a:r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</a:p>
          <a:p>
            <a:pPr algn="ctr" eaLnBrk="0" hangingPunct="0">
              <a:buFontTx/>
              <a:buChar char="•"/>
            </a:pPr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Delivering a given “B”at</a:t>
            </a:r>
          </a:p>
          <a:p>
            <a:pPr algn="ctr" eaLnBrk="0" hangingPunct="0"/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as Low a “C” as possible</a:t>
            </a:r>
          </a:p>
          <a:p>
            <a:pPr algn="ctr" eaLnBrk="0" hangingPunct="0"/>
            <a:r>
              <a:rPr lang="en-US" sz="1600" b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or</a:t>
            </a:r>
            <a:endParaRPr lang="en-US" sz="160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 eaLnBrk="0" hangingPunct="0">
              <a:buFontTx/>
              <a:buChar char="•"/>
            </a:pPr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Delivering as high a “B” as</a:t>
            </a:r>
          </a:p>
          <a:p>
            <a:pPr algn="ctr" eaLnBrk="0" hangingPunct="0"/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possible for a given “C”</a:t>
            </a:r>
          </a:p>
        </p:txBody>
      </p:sp>
      <p:sp>
        <p:nvSpPr>
          <p:cNvPr id="27663" name="Line 15"/>
          <p:cNvSpPr>
            <a:spLocks noChangeShapeType="1"/>
          </p:cNvSpPr>
          <p:nvPr/>
        </p:nvSpPr>
        <p:spPr bwMode="auto">
          <a:xfrm flipH="1">
            <a:off x="6035675" y="4013200"/>
            <a:ext cx="1411288" cy="508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664" name="Line 16"/>
          <p:cNvSpPr>
            <a:spLocks noChangeShapeType="1"/>
          </p:cNvSpPr>
          <p:nvPr/>
        </p:nvSpPr>
        <p:spPr bwMode="auto">
          <a:xfrm flipH="1">
            <a:off x="4527550" y="2095500"/>
            <a:ext cx="1343025" cy="6619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665" name="Line 17"/>
          <p:cNvSpPr>
            <a:spLocks noChangeShapeType="1"/>
          </p:cNvSpPr>
          <p:nvPr/>
        </p:nvSpPr>
        <p:spPr bwMode="auto">
          <a:xfrm>
            <a:off x="5000625" y="4659313"/>
            <a:ext cx="8159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7666" name="Line 18"/>
          <p:cNvSpPr>
            <a:spLocks noChangeShapeType="1"/>
          </p:cNvSpPr>
          <p:nvPr/>
        </p:nvSpPr>
        <p:spPr bwMode="auto">
          <a:xfrm flipV="1">
            <a:off x="4970463" y="3414713"/>
            <a:ext cx="0" cy="11763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7667" name="Line 19"/>
          <p:cNvSpPr>
            <a:spLocks noChangeShapeType="1"/>
          </p:cNvSpPr>
          <p:nvPr/>
        </p:nvSpPr>
        <p:spPr bwMode="auto">
          <a:xfrm>
            <a:off x="3192463" y="2879725"/>
            <a:ext cx="10969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7668" name="Line 20"/>
          <p:cNvSpPr>
            <a:spLocks noChangeShapeType="1"/>
          </p:cNvSpPr>
          <p:nvPr/>
        </p:nvSpPr>
        <p:spPr bwMode="auto">
          <a:xfrm flipH="1" flipV="1">
            <a:off x="3082925" y="2432050"/>
            <a:ext cx="0" cy="3698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7669" name="Oval 21"/>
          <p:cNvSpPr>
            <a:spLocks noChangeArrowheads="1"/>
          </p:cNvSpPr>
          <p:nvPr/>
        </p:nvSpPr>
        <p:spPr bwMode="auto">
          <a:xfrm>
            <a:off x="2963863" y="2789238"/>
            <a:ext cx="228600" cy="2286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670" name="Oval 22"/>
          <p:cNvSpPr>
            <a:spLocks noChangeArrowheads="1"/>
          </p:cNvSpPr>
          <p:nvPr/>
        </p:nvSpPr>
        <p:spPr bwMode="auto">
          <a:xfrm>
            <a:off x="4840288" y="4532313"/>
            <a:ext cx="228600" cy="2286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671" name="Oval 23"/>
          <p:cNvSpPr>
            <a:spLocks noChangeArrowheads="1"/>
          </p:cNvSpPr>
          <p:nvPr/>
        </p:nvSpPr>
        <p:spPr bwMode="auto">
          <a:xfrm>
            <a:off x="5815013" y="4552950"/>
            <a:ext cx="228600" cy="228600"/>
          </a:xfrm>
          <a:prstGeom prst="ellipse">
            <a:avLst/>
          </a:prstGeom>
          <a:solidFill>
            <a:srgbClr val="00FF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672" name="Oval 24"/>
          <p:cNvSpPr>
            <a:spLocks noChangeArrowheads="1"/>
          </p:cNvSpPr>
          <p:nvPr/>
        </p:nvSpPr>
        <p:spPr bwMode="auto">
          <a:xfrm>
            <a:off x="4872038" y="3200400"/>
            <a:ext cx="228600" cy="228600"/>
          </a:xfrm>
          <a:prstGeom prst="ellipse">
            <a:avLst/>
          </a:prstGeom>
          <a:solidFill>
            <a:srgbClr val="00FF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673" name="Oval 25"/>
          <p:cNvSpPr>
            <a:spLocks noChangeArrowheads="1"/>
          </p:cNvSpPr>
          <p:nvPr/>
        </p:nvSpPr>
        <p:spPr bwMode="auto">
          <a:xfrm>
            <a:off x="4278313" y="2763838"/>
            <a:ext cx="228600" cy="228600"/>
          </a:xfrm>
          <a:prstGeom prst="ellipse">
            <a:avLst/>
          </a:prstGeom>
          <a:solidFill>
            <a:srgbClr val="00FF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674" name="Oval 26"/>
          <p:cNvSpPr>
            <a:spLocks noChangeArrowheads="1"/>
          </p:cNvSpPr>
          <p:nvPr/>
        </p:nvSpPr>
        <p:spPr bwMode="auto">
          <a:xfrm>
            <a:off x="2959100" y="2217738"/>
            <a:ext cx="228600" cy="228600"/>
          </a:xfrm>
          <a:prstGeom prst="ellipse">
            <a:avLst/>
          </a:prstGeom>
          <a:solidFill>
            <a:srgbClr val="00FF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675" name="Rectangle 27"/>
          <p:cNvSpPr>
            <a:spLocks noChangeArrowheads="1"/>
          </p:cNvSpPr>
          <p:nvPr/>
        </p:nvSpPr>
        <p:spPr bwMode="auto">
          <a:xfrm>
            <a:off x="0" y="142875"/>
            <a:ext cx="9144000" cy="584200"/>
          </a:xfrm>
          <a:prstGeom prst="rect">
            <a:avLst/>
          </a:prstGeom>
          <a:solidFill>
            <a:schemeClr val="accent1">
              <a:alpha val="39999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676" name="Text Box 28"/>
          <p:cNvSpPr txBox="1">
            <a:spLocks noChangeArrowheads="1"/>
          </p:cNvSpPr>
          <p:nvPr/>
        </p:nvSpPr>
        <p:spPr bwMode="auto">
          <a:xfrm>
            <a:off x="0" y="166688"/>
            <a:ext cx="91440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2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Some Basic Intuitions for Effective Strategy</a:t>
            </a:r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2"/>
          <p:cNvSpPr txBox="1">
            <a:spLocks noChangeArrowheads="1"/>
          </p:cNvSpPr>
          <p:nvPr/>
        </p:nvSpPr>
        <p:spPr bwMode="auto">
          <a:xfrm>
            <a:off x="187325" y="892175"/>
            <a:ext cx="80343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2. Be unique – avoid combinations of B&amp;C already chosen</a:t>
            </a:r>
          </a:p>
        </p:txBody>
      </p:sp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193675" y="1506538"/>
            <a:ext cx="8804275" cy="51228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700" name="Text Box 4"/>
          <p:cNvSpPr txBox="1">
            <a:spLocks noChangeArrowheads="1"/>
          </p:cNvSpPr>
          <p:nvPr/>
        </p:nvSpPr>
        <p:spPr bwMode="auto">
          <a:xfrm rot="-5400000">
            <a:off x="-943769" y="3567907"/>
            <a:ext cx="30956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1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“B” Delivered to Consumers</a:t>
            </a:r>
          </a:p>
        </p:txBody>
      </p:sp>
      <p:sp>
        <p:nvSpPr>
          <p:cNvPr id="29701" name="Oval 5" descr="50%"/>
          <p:cNvSpPr>
            <a:spLocks noChangeArrowheads="1"/>
          </p:cNvSpPr>
          <p:nvPr/>
        </p:nvSpPr>
        <p:spPr bwMode="auto">
          <a:xfrm>
            <a:off x="5700713" y="1630363"/>
            <a:ext cx="3155950" cy="2251075"/>
          </a:xfrm>
          <a:prstGeom prst="ellipse">
            <a:avLst/>
          </a:prstGeom>
          <a:pattFill prst="pct50">
            <a:fgClr>
              <a:srgbClr val="CC99FF">
                <a:alpha val="60001"/>
              </a:srgbClr>
            </a:fgClr>
            <a:bgClr>
              <a:srgbClr val="FFFFFF">
                <a:alpha val="60001"/>
              </a:srgbClr>
            </a:bgClr>
          </a:patt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702" name="Line 6"/>
          <p:cNvSpPr>
            <a:spLocks noChangeShapeType="1"/>
          </p:cNvSpPr>
          <p:nvPr/>
        </p:nvSpPr>
        <p:spPr bwMode="auto">
          <a:xfrm>
            <a:off x="1455738" y="1809750"/>
            <a:ext cx="0" cy="40068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703" name="Line 7"/>
          <p:cNvSpPr>
            <a:spLocks noChangeShapeType="1"/>
          </p:cNvSpPr>
          <p:nvPr/>
        </p:nvSpPr>
        <p:spPr bwMode="auto">
          <a:xfrm>
            <a:off x="1455738" y="5816600"/>
            <a:ext cx="546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704" name="Arc 8"/>
          <p:cNvSpPr>
            <a:spLocks/>
          </p:cNvSpPr>
          <p:nvPr/>
        </p:nvSpPr>
        <p:spPr bwMode="auto">
          <a:xfrm>
            <a:off x="1906588" y="2238375"/>
            <a:ext cx="4119562" cy="3262313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>
              <a:solidFill>
                <a:srgbClr val="FF5050"/>
              </a:solidFill>
            </a:endParaRPr>
          </a:p>
        </p:txBody>
      </p:sp>
      <p:sp>
        <p:nvSpPr>
          <p:cNvPr id="29705" name="Text Box 9"/>
          <p:cNvSpPr txBox="1">
            <a:spLocks noChangeArrowheads="1"/>
          </p:cNvSpPr>
          <p:nvPr/>
        </p:nvSpPr>
        <p:spPr bwMode="auto">
          <a:xfrm>
            <a:off x="2513013" y="6153150"/>
            <a:ext cx="2876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1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Firm’s Production Cost “C”</a:t>
            </a:r>
          </a:p>
        </p:txBody>
      </p:sp>
      <p:sp>
        <p:nvSpPr>
          <p:cNvPr id="29706" name="Text Box 10"/>
          <p:cNvSpPr txBox="1">
            <a:spLocks noChangeArrowheads="1"/>
          </p:cNvSpPr>
          <p:nvPr/>
        </p:nvSpPr>
        <p:spPr bwMode="auto">
          <a:xfrm>
            <a:off x="1746250" y="5849938"/>
            <a:ext cx="6286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14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HIGH</a:t>
            </a:r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9707" name="Text Box 11"/>
          <p:cNvSpPr txBox="1">
            <a:spLocks noChangeArrowheads="1"/>
          </p:cNvSpPr>
          <p:nvPr/>
        </p:nvSpPr>
        <p:spPr bwMode="auto">
          <a:xfrm>
            <a:off x="5686425" y="5849938"/>
            <a:ext cx="5889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14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LOW</a:t>
            </a:r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9708" name="Text Box 12"/>
          <p:cNvSpPr txBox="1">
            <a:spLocks noChangeArrowheads="1"/>
          </p:cNvSpPr>
          <p:nvPr/>
        </p:nvSpPr>
        <p:spPr bwMode="auto">
          <a:xfrm>
            <a:off x="768350" y="2085975"/>
            <a:ext cx="6286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14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HIGH</a:t>
            </a:r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9709" name="Text Box 13"/>
          <p:cNvSpPr txBox="1">
            <a:spLocks noChangeArrowheads="1"/>
          </p:cNvSpPr>
          <p:nvPr/>
        </p:nvSpPr>
        <p:spPr bwMode="auto">
          <a:xfrm>
            <a:off x="768350" y="5364163"/>
            <a:ext cx="5889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14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LOW</a:t>
            </a:r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9710" name="Text Box 14"/>
          <p:cNvSpPr txBox="1">
            <a:spLocks noChangeArrowheads="1"/>
          </p:cNvSpPr>
          <p:nvPr/>
        </p:nvSpPr>
        <p:spPr bwMode="auto">
          <a:xfrm>
            <a:off x="5907088" y="1738313"/>
            <a:ext cx="2701925" cy="155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1600"/>
              <a:t>   </a:t>
            </a:r>
            <a:r>
              <a:rPr lang="en-US" sz="1600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Best Practices</a:t>
            </a:r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</a:p>
          <a:p>
            <a:pPr algn="ctr" eaLnBrk="0" hangingPunct="0">
              <a:buFontTx/>
              <a:buChar char="•"/>
            </a:pPr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Delivering a given “B”at</a:t>
            </a:r>
          </a:p>
          <a:p>
            <a:pPr algn="ctr" eaLnBrk="0" hangingPunct="0"/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as Low a “C” as possible</a:t>
            </a:r>
          </a:p>
          <a:p>
            <a:pPr algn="ctr" eaLnBrk="0" hangingPunct="0"/>
            <a:r>
              <a:rPr lang="en-US" sz="1600" b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or</a:t>
            </a:r>
            <a:endParaRPr lang="en-US" sz="160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 eaLnBrk="0" hangingPunct="0">
              <a:buFontTx/>
              <a:buChar char="•"/>
            </a:pPr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Delivering as high a “B” as</a:t>
            </a:r>
          </a:p>
          <a:p>
            <a:pPr algn="ctr" eaLnBrk="0" hangingPunct="0"/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possible for a given “C”</a:t>
            </a:r>
          </a:p>
        </p:txBody>
      </p:sp>
      <p:sp>
        <p:nvSpPr>
          <p:cNvPr id="29711" name="Line 15"/>
          <p:cNvSpPr>
            <a:spLocks noChangeShapeType="1"/>
          </p:cNvSpPr>
          <p:nvPr/>
        </p:nvSpPr>
        <p:spPr bwMode="auto">
          <a:xfrm flipH="1">
            <a:off x="6035675" y="4013200"/>
            <a:ext cx="1411288" cy="508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712" name="Line 16"/>
          <p:cNvSpPr>
            <a:spLocks noChangeShapeType="1"/>
          </p:cNvSpPr>
          <p:nvPr/>
        </p:nvSpPr>
        <p:spPr bwMode="auto">
          <a:xfrm flipH="1">
            <a:off x="4527550" y="2095500"/>
            <a:ext cx="1343025" cy="6619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713" name="Oval 17"/>
          <p:cNvSpPr>
            <a:spLocks noChangeArrowheads="1"/>
          </p:cNvSpPr>
          <p:nvPr/>
        </p:nvSpPr>
        <p:spPr bwMode="auto">
          <a:xfrm>
            <a:off x="2963863" y="2789238"/>
            <a:ext cx="228600" cy="2286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714" name="Oval 18"/>
          <p:cNvSpPr>
            <a:spLocks noChangeArrowheads="1"/>
          </p:cNvSpPr>
          <p:nvPr/>
        </p:nvSpPr>
        <p:spPr bwMode="auto">
          <a:xfrm>
            <a:off x="4840288" y="4532313"/>
            <a:ext cx="228600" cy="2286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715" name="Oval 19"/>
          <p:cNvSpPr>
            <a:spLocks noChangeArrowheads="1"/>
          </p:cNvSpPr>
          <p:nvPr/>
        </p:nvSpPr>
        <p:spPr bwMode="auto">
          <a:xfrm>
            <a:off x="2836863" y="2178050"/>
            <a:ext cx="228600" cy="228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716" name="Oval 20"/>
          <p:cNvSpPr>
            <a:spLocks noChangeArrowheads="1"/>
          </p:cNvSpPr>
          <p:nvPr/>
        </p:nvSpPr>
        <p:spPr bwMode="auto">
          <a:xfrm>
            <a:off x="3079750" y="2293938"/>
            <a:ext cx="228600" cy="228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717" name="Oval 21"/>
          <p:cNvSpPr>
            <a:spLocks noChangeArrowheads="1"/>
          </p:cNvSpPr>
          <p:nvPr/>
        </p:nvSpPr>
        <p:spPr bwMode="auto">
          <a:xfrm>
            <a:off x="3478213" y="2381250"/>
            <a:ext cx="228600" cy="228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718" name="Oval 22"/>
          <p:cNvSpPr>
            <a:spLocks noChangeArrowheads="1"/>
          </p:cNvSpPr>
          <p:nvPr/>
        </p:nvSpPr>
        <p:spPr bwMode="auto">
          <a:xfrm>
            <a:off x="3673475" y="2508250"/>
            <a:ext cx="228600" cy="228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719" name="Oval 23"/>
          <p:cNvSpPr>
            <a:spLocks noChangeArrowheads="1"/>
          </p:cNvSpPr>
          <p:nvPr/>
        </p:nvSpPr>
        <p:spPr bwMode="auto">
          <a:xfrm>
            <a:off x="3394075" y="2314575"/>
            <a:ext cx="228600" cy="228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720" name="Oval 24"/>
          <p:cNvSpPr>
            <a:spLocks noChangeArrowheads="1"/>
          </p:cNvSpPr>
          <p:nvPr/>
        </p:nvSpPr>
        <p:spPr bwMode="auto">
          <a:xfrm>
            <a:off x="2487613" y="2139950"/>
            <a:ext cx="228600" cy="228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721" name="Oval 25"/>
          <p:cNvSpPr>
            <a:spLocks noChangeArrowheads="1"/>
          </p:cNvSpPr>
          <p:nvPr/>
        </p:nvSpPr>
        <p:spPr bwMode="auto">
          <a:xfrm>
            <a:off x="4802188" y="3081338"/>
            <a:ext cx="228600" cy="228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722" name="Oval 26"/>
          <p:cNvSpPr>
            <a:spLocks noChangeArrowheads="1"/>
          </p:cNvSpPr>
          <p:nvPr/>
        </p:nvSpPr>
        <p:spPr bwMode="auto">
          <a:xfrm>
            <a:off x="5045075" y="3354388"/>
            <a:ext cx="228600" cy="228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723" name="Oval 27"/>
          <p:cNvSpPr>
            <a:spLocks noChangeArrowheads="1"/>
          </p:cNvSpPr>
          <p:nvPr/>
        </p:nvSpPr>
        <p:spPr bwMode="auto">
          <a:xfrm>
            <a:off x="5211763" y="3540125"/>
            <a:ext cx="228600" cy="228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724" name="Rectangle 28"/>
          <p:cNvSpPr>
            <a:spLocks noChangeArrowheads="1"/>
          </p:cNvSpPr>
          <p:nvPr/>
        </p:nvSpPr>
        <p:spPr bwMode="auto">
          <a:xfrm>
            <a:off x="0" y="142875"/>
            <a:ext cx="9144000" cy="584200"/>
          </a:xfrm>
          <a:prstGeom prst="rect">
            <a:avLst/>
          </a:prstGeom>
          <a:solidFill>
            <a:schemeClr val="accent1">
              <a:alpha val="39999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725" name="Text Box 29"/>
          <p:cNvSpPr txBox="1">
            <a:spLocks noChangeArrowheads="1"/>
          </p:cNvSpPr>
          <p:nvPr/>
        </p:nvSpPr>
        <p:spPr bwMode="auto">
          <a:xfrm>
            <a:off x="0" y="166688"/>
            <a:ext cx="91440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2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Some Basic Intuitions for Effective Strategy</a:t>
            </a:r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2"/>
          <p:cNvSpPr txBox="1">
            <a:spLocks noChangeArrowheads="1"/>
          </p:cNvSpPr>
          <p:nvPr/>
        </p:nvSpPr>
        <p:spPr bwMode="auto">
          <a:xfrm>
            <a:off x="187325" y="892175"/>
            <a:ext cx="80343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2. Be unique – avoid combinations of B&amp;C already chosen</a:t>
            </a:r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193675" y="1506538"/>
            <a:ext cx="8804275" cy="51228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48" name="Text Box 4"/>
          <p:cNvSpPr txBox="1">
            <a:spLocks noChangeArrowheads="1"/>
          </p:cNvSpPr>
          <p:nvPr/>
        </p:nvSpPr>
        <p:spPr bwMode="auto">
          <a:xfrm rot="-5400000">
            <a:off x="-943769" y="3567907"/>
            <a:ext cx="30956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1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“B” Delivered to Consumers</a:t>
            </a:r>
          </a:p>
        </p:txBody>
      </p:sp>
      <p:sp>
        <p:nvSpPr>
          <p:cNvPr id="31749" name="Oval 5" descr="50%"/>
          <p:cNvSpPr>
            <a:spLocks noChangeArrowheads="1"/>
          </p:cNvSpPr>
          <p:nvPr/>
        </p:nvSpPr>
        <p:spPr bwMode="auto">
          <a:xfrm>
            <a:off x="5700713" y="1630363"/>
            <a:ext cx="3155950" cy="2251075"/>
          </a:xfrm>
          <a:prstGeom prst="ellipse">
            <a:avLst/>
          </a:prstGeom>
          <a:pattFill prst="pct50">
            <a:fgClr>
              <a:srgbClr val="CC99FF">
                <a:alpha val="60001"/>
              </a:srgbClr>
            </a:fgClr>
            <a:bgClr>
              <a:srgbClr val="FFFFFF">
                <a:alpha val="60001"/>
              </a:srgbClr>
            </a:bgClr>
          </a:patt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50" name="Line 6"/>
          <p:cNvSpPr>
            <a:spLocks noChangeShapeType="1"/>
          </p:cNvSpPr>
          <p:nvPr/>
        </p:nvSpPr>
        <p:spPr bwMode="auto">
          <a:xfrm>
            <a:off x="1455738" y="1809750"/>
            <a:ext cx="0" cy="40068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51" name="Line 7"/>
          <p:cNvSpPr>
            <a:spLocks noChangeShapeType="1"/>
          </p:cNvSpPr>
          <p:nvPr/>
        </p:nvSpPr>
        <p:spPr bwMode="auto">
          <a:xfrm>
            <a:off x="1455738" y="5816600"/>
            <a:ext cx="546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52" name="Arc 8"/>
          <p:cNvSpPr>
            <a:spLocks/>
          </p:cNvSpPr>
          <p:nvPr/>
        </p:nvSpPr>
        <p:spPr bwMode="auto">
          <a:xfrm>
            <a:off x="1906588" y="2238375"/>
            <a:ext cx="4119562" cy="3262313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>
              <a:solidFill>
                <a:srgbClr val="FF5050"/>
              </a:solidFill>
            </a:endParaRPr>
          </a:p>
        </p:txBody>
      </p:sp>
      <p:sp>
        <p:nvSpPr>
          <p:cNvPr id="31753" name="Text Box 9"/>
          <p:cNvSpPr txBox="1">
            <a:spLocks noChangeArrowheads="1"/>
          </p:cNvSpPr>
          <p:nvPr/>
        </p:nvSpPr>
        <p:spPr bwMode="auto">
          <a:xfrm>
            <a:off x="2513013" y="6153150"/>
            <a:ext cx="2876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1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Firm’s Production Cost “C”</a:t>
            </a:r>
          </a:p>
        </p:txBody>
      </p:sp>
      <p:sp>
        <p:nvSpPr>
          <p:cNvPr id="31754" name="Text Box 10"/>
          <p:cNvSpPr txBox="1">
            <a:spLocks noChangeArrowheads="1"/>
          </p:cNvSpPr>
          <p:nvPr/>
        </p:nvSpPr>
        <p:spPr bwMode="auto">
          <a:xfrm>
            <a:off x="1746250" y="5849938"/>
            <a:ext cx="6286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14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HIGH</a:t>
            </a:r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1755" name="Text Box 11"/>
          <p:cNvSpPr txBox="1">
            <a:spLocks noChangeArrowheads="1"/>
          </p:cNvSpPr>
          <p:nvPr/>
        </p:nvSpPr>
        <p:spPr bwMode="auto">
          <a:xfrm>
            <a:off x="5686425" y="5849938"/>
            <a:ext cx="5889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14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LOW</a:t>
            </a:r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1756" name="Text Box 12"/>
          <p:cNvSpPr txBox="1">
            <a:spLocks noChangeArrowheads="1"/>
          </p:cNvSpPr>
          <p:nvPr/>
        </p:nvSpPr>
        <p:spPr bwMode="auto">
          <a:xfrm>
            <a:off x="768350" y="2085975"/>
            <a:ext cx="6286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14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HIGH</a:t>
            </a:r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1757" name="Text Box 13"/>
          <p:cNvSpPr txBox="1">
            <a:spLocks noChangeArrowheads="1"/>
          </p:cNvSpPr>
          <p:nvPr/>
        </p:nvSpPr>
        <p:spPr bwMode="auto">
          <a:xfrm>
            <a:off x="768350" y="5364163"/>
            <a:ext cx="5889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14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LOW</a:t>
            </a:r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1758" name="Text Box 14"/>
          <p:cNvSpPr txBox="1">
            <a:spLocks noChangeArrowheads="1"/>
          </p:cNvSpPr>
          <p:nvPr/>
        </p:nvSpPr>
        <p:spPr bwMode="auto">
          <a:xfrm>
            <a:off x="5907088" y="1738313"/>
            <a:ext cx="2701925" cy="155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1600"/>
              <a:t>   </a:t>
            </a:r>
            <a:r>
              <a:rPr lang="en-US" sz="1600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Best Practices</a:t>
            </a:r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</a:p>
          <a:p>
            <a:pPr algn="ctr" eaLnBrk="0" hangingPunct="0">
              <a:buFontTx/>
              <a:buChar char="•"/>
            </a:pPr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Delivering a given “B”at</a:t>
            </a:r>
          </a:p>
          <a:p>
            <a:pPr algn="ctr" eaLnBrk="0" hangingPunct="0"/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as Low a “C” as possible</a:t>
            </a:r>
          </a:p>
          <a:p>
            <a:pPr algn="ctr" eaLnBrk="0" hangingPunct="0"/>
            <a:r>
              <a:rPr lang="en-US" sz="1600" b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or</a:t>
            </a:r>
            <a:endParaRPr lang="en-US" sz="160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 eaLnBrk="0" hangingPunct="0">
              <a:buFontTx/>
              <a:buChar char="•"/>
            </a:pPr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Delivering as high a “B” as</a:t>
            </a:r>
          </a:p>
          <a:p>
            <a:pPr algn="ctr" eaLnBrk="0" hangingPunct="0"/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possible for a given “C”</a:t>
            </a:r>
          </a:p>
        </p:txBody>
      </p:sp>
      <p:sp>
        <p:nvSpPr>
          <p:cNvPr id="31759" name="Line 15"/>
          <p:cNvSpPr>
            <a:spLocks noChangeShapeType="1"/>
          </p:cNvSpPr>
          <p:nvPr/>
        </p:nvSpPr>
        <p:spPr bwMode="auto">
          <a:xfrm flipH="1">
            <a:off x="6035675" y="4013200"/>
            <a:ext cx="1411288" cy="508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60" name="Line 16"/>
          <p:cNvSpPr>
            <a:spLocks noChangeShapeType="1"/>
          </p:cNvSpPr>
          <p:nvPr/>
        </p:nvSpPr>
        <p:spPr bwMode="auto">
          <a:xfrm flipH="1">
            <a:off x="4527550" y="2095500"/>
            <a:ext cx="1343025" cy="6619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61" name="Line 17"/>
          <p:cNvSpPr>
            <a:spLocks noChangeShapeType="1"/>
          </p:cNvSpPr>
          <p:nvPr/>
        </p:nvSpPr>
        <p:spPr bwMode="auto">
          <a:xfrm>
            <a:off x="5000625" y="4659313"/>
            <a:ext cx="8159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1762" name="Line 18"/>
          <p:cNvSpPr>
            <a:spLocks noChangeShapeType="1"/>
          </p:cNvSpPr>
          <p:nvPr/>
        </p:nvSpPr>
        <p:spPr bwMode="auto">
          <a:xfrm flipV="1">
            <a:off x="4970463" y="3414713"/>
            <a:ext cx="0" cy="11763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1763" name="Line 19"/>
          <p:cNvSpPr>
            <a:spLocks noChangeShapeType="1"/>
          </p:cNvSpPr>
          <p:nvPr/>
        </p:nvSpPr>
        <p:spPr bwMode="auto">
          <a:xfrm>
            <a:off x="3192463" y="2879725"/>
            <a:ext cx="10969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1764" name="Line 20"/>
          <p:cNvSpPr>
            <a:spLocks noChangeShapeType="1"/>
          </p:cNvSpPr>
          <p:nvPr/>
        </p:nvSpPr>
        <p:spPr bwMode="auto">
          <a:xfrm flipH="1" flipV="1">
            <a:off x="3082925" y="2432050"/>
            <a:ext cx="0" cy="3698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1765" name="Oval 21"/>
          <p:cNvSpPr>
            <a:spLocks noChangeArrowheads="1"/>
          </p:cNvSpPr>
          <p:nvPr/>
        </p:nvSpPr>
        <p:spPr bwMode="auto">
          <a:xfrm>
            <a:off x="2963863" y="2789238"/>
            <a:ext cx="228600" cy="2286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66" name="Oval 22"/>
          <p:cNvSpPr>
            <a:spLocks noChangeArrowheads="1"/>
          </p:cNvSpPr>
          <p:nvPr/>
        </p:nvSpPr>
        <p:spPr bwMode="auto">
          <a:xfrm>
            <a:off x="4840288" y="4532313"/>
            <a:ext cx="228600" cy="2286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67" name="Oval 23"/>
          <p:cNvSpPr>
            <a:spLocks noChangeArrowheads="1"/>
          </p:cNvSpPr>
          <p:nvPr/>
        </p:nvSpPr>
        <p:spPr bwMode="auto">
          <a:xfrm>
            <a:off x="5815013" y="4552950"/>
            <a:ext cx="228600" cy="228600"/>
          </a:xfrm>
          <a:prstGeom prst="ellipse">
            <a:avLst/>
          </a:prstGeom>
          <a:solidFill>
            <a:srgbClr val="00FF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68" name="Oval 24"/>
          <p:cNvSpPr>
            <a:spLocks noChangeArrowheads="1"/>
          </p:cNvSpPr>
          <p:nvPr/>
        </p:nvSpPr>
        <p:spPr bwMode="auto">
          <a:xfrm>
            <a:off x="4872038" y="3200400"/>
            <a:ext cx="228600" cy="228600"/>
          </a:xfrm>
          <a:prstGeom prst="ellipse">
            <a:avLst/>
          </a:prstGeom>
          <a:solidFill>
            <a:srgbClr val="00FF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69" name="Oval 25"/>
          <p:cNvSpPr>
            <a:spLocks noChangeArrowheads="1"/>
          </p:cNvSpPr>
          <p:nvPr/>
        </p:nvSpPr>
        <p:spPr bwMode="auto">
          <a:xfrm>
            <a:off x="4278313" y="2763838"/>
            <a:ext cx="228600" cy="228600"/>
          </a:xfrm>
          <a:prstGeom prst="ellipse">
            <a:avLst/>
          </a:prstGeom>
          <a:solidFill>
            <a:srgbClr val="00FF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70" name="Oval 26"/>
          <p:cNvSpPr>
            <a:spLocks noChangeArrowheads="1"/>
          </p:cNvSpPr>
          <p:nvPr/>
        </p:nvSpPr>
        <p:spPr bwMode="auto">
          <a:xfrm>
            <a:off x="2959100" y="2217738"/>
            <a:ext cx="228600" cy="228600"/>
          </a:xfrm>
          <a:prstGeom prst="ellipse">
            <a:avLst/>
          </a:prstGeom>
          <a:solidFill>
            <a:srgbClr val="00FF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71" name="Oval 27"/>
          <p:cNvSpPr>
            <a:spLocks noChangeArrowheads="1"/>
          </p:cNvSpPr>
          <p:nvPr/>
        </p:nvSpPr>
        <p:spPr bwMode="auto">
          <a:xfrm>
            <a:off x="2836863" y="2178050"/>
            <a:ext cx="228600" cy="228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72" name="Oval 28"/>
          <p:cNvSpPr>
            <a:spLocks noChangeArrowheads="1"/>
          </p:cNvSpPr>
          <p:nvPr/>
        </p:nvSpPr>
        <p:spPr bwMode="auto">
          <a:xfrm>
            <a:off x="3079750" y="2293938"/>
            <a:ext cx="228600" cy="228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73" name="Oval 29"/>
          <p:cNvSpPr>
            <a:spLocks noChangeArrowheads="1"/>
          </p:cNvSpPr>
          <p:nvPr/>
        </p:nvSpPr>
        <p:spPr bwMode="auto">
          <a:xfrm>
            <a:off x="3478213" y="2381250"/>
            <a:ext cx="228600" cy="228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74" name="Oval 30"/>
          <p:cNvSpPr>
            <a:spLocks noChangeArrowheads="1"/>
          </p:cNvSpPr>
          <p:nvPr/>
        </p:nvSpPr>
        <p:spPr bwMode="auto">
          <a:xfrm>
            <a:off x="3673475" y="2508250"/>
            <a:ext cx="228600" cy="228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75" name="Oval 31"/>
          <p:cNvSpPr>
            <a:spLocks noChangeArrowheads="1"/>
          </p:cNvSpPr>
          <p:nvPr/>
        </p:nvSpPr>
        <p:spPr bwMode="auto">
          <a:xfrm>
            <a:off x="3394075" y="2314575"/>
            <a:ext cx="228600" cy="228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76" name="Oval 32"/>
          <p:cNvSpPr>
            <a:spLocks noChangeArrowheads="1"/>
          </p:cNvSpPr>
          <p:nvPr/>
        </p:nvSpPr>
        <p:spPr bwMode="auto">
          <a:xfrm>
            <a:off x="2487613" y="2139950"/>
            <a:ext cx="228600" cy="228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77" name="Oval 33"/>
          <p:cNvSpPr>
            <a:spLocks noChangeArrowheads="1"/>
          </p:cNvSpPr>
          <p:nvPr/>
        </p:nvSpPr>
        <p:spPr bwMode="auto">
          <a:xfrm>
            <a:off x="4802188" y="3081338"/>
            <a:ext cx="228600" cy="228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78" name="Oval 34"/>
          <p:cNvSpPr>
            <a:spLocks noChangeArrowheads="1"/>
          </p:cNvSpPr>
          <p:nvPr/>
        </p:nvSpPr>
        <p:spPr bwMode="auto">
          <a:xfrm>
            <a:off x="5045075" y="3354388"/>
            <a:ext cx="228600" cy="228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79" name="Oval 35"/>
          <p:cNvSpPr>
            <a:spLocks noChangeArrowheads="1"/>
          </p:cNvSpPr>
          <p:nvPr/>
        </p:nvSpPr>
        <p:spPr bwMode="auto">
          <a:xfrm>
            <a:off x="5211763" y="3540125"/>
            <a:ext cx="228600" cy="228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80" name="Oval 36"/>
          <p:cNvSpPr>
            <a:spLocks noChangeArrowheads="1"/>
          </p:cNvSpPr>
          <p:nvPr/>
        </p:nvSpPr>
        <p:spPr bwMode="auto">
          <a:xfrm>
            <a:off x="3910013" y="2597150"/>
            <a:ext cx="1039812" cy="582613"/>
          </a:xfrm>
          <a:prstGeom prst="ellipse">
            <a:avLst/>
          </a:prstGeom>
          <a:noFill/>
          <a:ln w="12700">
            <a:solidFill>
              <a:srgbClr val="FF99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81" name="Oval 37"/>
          <p:cNvSpPr>
            <a:spLocks noChangeArrowheads="1"/>
          </p:cNvSpPr>
          <p:nvPr/>
        </p:nvSpPr>
        <p:spPr bwMode="auto">
          <a:xfrm>
            <a:off x="5405438" y="4373563"/>
            <a:ext cx="1039812" cy="582612"/>
          </a:xfrm>
          <a:prstGeom prst="ellipse">
            <a:avLst/>
          </a:prstGeom>
          <a:noFill/>
          <a:ln w="12700">
            <a:solidFill>
              <a:srgbClr val="FF99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82" name="Rectangle 38"/>
          <p:cNvSpPr>
            <a:spLocks noChangeArrowheads="1"/>
          </p:cNvSpPr>
          <p:nvPr/>
        </p:nvSpPr>
        <p:spPr bwMode="auto">
          <a:xfrm>
            <a:off x="0" y="142875"/>
            <a:ext cx="9144000" cy="584200"/>
          </a:xfrm>
          <a:prstGeom prst="rect">
            <a:avLst/>
          </a:prstGeom>
          <a:solidFill>
            <a:schemeClr val="accent1">
              <a:alpha val="39999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83" name="Text Box 39"/>
          <p:cNvSpPr txBox="1">
            <a:spLocks noChangeArrowheads="1"/>
          </p:cNvSpPr>
          <p:nvPr/>
        </p:nvSpPr>
        <p:spPr bwMode="auto">
          <a:xfrm>
            <a:off x="0" y="166688"/>
            <a:ext cx="91440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2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Some Basic Intuitions for Effective Strategy</a:t>
            </a:r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 descr="50%"/>
          <p:cNvSpPr>
            <a:spLocks noChangeArrowheads="1"/>
          </p:cNvSpPr>
          <p:nvPr/>
        </p:nvSpPr>
        <p:spPr bwMode="auto">
          <a:xfrm>
            <a:off x="1938338" y="2589213"/>
            <a:ext cx="5265737" cy="1441450"/>
          </a:xfrm>
          <a:prstGeom prst="rect">
            <a:avLst/>
          </a:prstGeom>
          <a:pattFill prst="pct50">
            <a:fgClr>
              <a:srgbClr val="FF99CC">
                <a:alpha val="70000"/>
              </a:srgbClr>
            </a:fgClr>
            <a:bgClr>
              <a:srgbClr val="FFFFFF">
                <a:alpha val="70000"/>
              </a:srgbClr>
            </a:bgClr>
          </a:patt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3795" name="Text Box 3"/>
          <p:cNvSpPr txBox="1">
            <a:spLocks noChangeArrowheads="1"/>
          </p:cNvSpPr>
          <p:nvPr/>
        </p:nvSpPr>
        <p:spPr bwMode="auto">
          <a:xfrm>
            <a:off x="74613" y="1031875"/>
            <a:ext cx="9017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2.  A Unique “Value Creation Proposition” is Critical to Profitability</a:t>
            </a:r>
          </a:p>
        </p:txBody>
      </p:sp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1155700" y="1751013"/>
            <a:ext cx="6832600" cy="466725"/>
          </a:xfrm>
          <a:prstGeom prst="rect">
            <a:avLst/>
          </a:prstGeom>
          <a:noFill/>
          <a:ln w="9525">
            <a:solidFill>
              <a:srgbClr val="CC99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  </a:t>
            </a:r>
            <a:r>
              <a:rPr lang="en-US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More Efficient Way of Performing Activities  </a:t>
            </a:r>
            <a:r>
              <a:rPr lang="en-US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</a:t>
            </a:r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3797" name="Text Box 5"/>
          <p:cNvSpPr txBox="1">
            <a:spLocks noChangeArrowheads="1"/>
          </p:cNvSpPr>
          <p:nvPr/>
        </p:nvSpPr>
        <p:spPr bwMode="auto">
          <a:xfrm>
            <a:off x="2051050" y="2684463"/>
            <a:ext cx="503555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1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Example:</a:t>
            </a:r>
          </a:p>
          <a:p>
            <a:pPr algn="ctr" eaLnBrk="0" hangingPunct="0"/>
            <a:r>
              <a:rPr lang="en-US" sz="1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Wal-Mart Exploits Scale, Distribution and </a:t>
            </a:r>
          </a:p>
          <a:p>
            <a:pPr algn="ctr" eaLnBrk="0" hangingPunct="0"/>
            <a:r>
              <a:rPr lang="en-US" sz="1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Information Technology to Achieve Lower Costs</a:t>
            </a:r>
          </a:p>
          <a:p>
            <a:pPr algn="ctr" eaLnBrk="0" hangingPunct="0"/>
            <a:r>
              <a:rPr lang="en-US" sz="1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than Rivals in the Discount Retail Industry</a:t>
            </a:r>
          </a:p>
        </p:txBody>
      </p:sp>
      <p:sp>
        <p:nvSpPr>
          <p:cNvPr id="33798" name="Rectangle 6" descr="50%"/>
          <p:cNvSpPr>
            <a:spLocks noChangeArrowheads="1"/>
          </p:cNvSpPr>
          <p:nvPr/>
        </p:nvSpPr>
        <p:spPr bwMode="auto">
          <a:xfrm>
            <a:off x="1938338" y="5180013"/>
            <a:ext cx="5265737" cy="1441450"/>
          </a:xfrm>
          <a:prstGeom prst="rect">
            <a:avLst/>
          </a:prstGeom>
          <a:pattFill prst="pct50">
            <a:fgClr>
              <a:srgbClr val="FF99CC">
                <a:alpha val="70000"/>
              </a:srgbClr>
            </a:fgClr>
            <a:bgClr>
              <a:srgbClr val="FFFFFF">
                <a:alpha val="70000"/>
              </a:srgbClr>
            </a:bgClr>
          </a:patt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3799" name="Text Box 7"/>
          <p:cNvSpPr txBox="1">
            <a:spLocks noChangeArrowheads="1"/>
          </p:cNvSpPr>
          <p:nvPr/>
        </p:nvSpPr>
        <p:spPr bwMode="auto">
          <a:xfrm>
            <a:off x="544513" y="4341813"/>
            <a:ext cx="8054975" cy="466725"/>
          </a:xfrm>
          <a:prstGeom prst="rect">
            <a:avLst/>
          </a:prstGeom>
          <a:noFill/>
          <a:ln w="9525">
            <a:solidFill>
              <a:srgbClr val="CC99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  </a:t>
            </a:r>
            <a:r>
              <a:rPr lang="en-US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Different Set of Products or Characteristics Provided </a:t>
            </a:r>
            <a:r>
              <a:rPr lang="en-US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</a:t>
            </a:r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3800" name="Text Box 8"/>
          <p:cNvSpPr txBox="1">
            <a:spLocks noChangeArrowheads="1"/>
          </p:cNvSpPr>
          <p:nvPr/>
        </p:nvSpPr>
        <p:spPr bwMode="auto">
          <a:xfrm>
            <a:off x="2087563" y="5275263"/>
            <a:ext cx="497205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1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Example:</a:t>
            </a:r>
          </a:p>
          <a:p>
            <a:pPr algn="ctr" eaLnBrk="0" hangingPunct="0"/>
            <a:r>
              <a:rPr lang="en-US" sz="1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IKEA Sells Standardized, “Cash-and-Carry”</a:t>
            </a:r>
          </a:p>
          <a:p>
            <a:pPr algn="ctr" eaLnBrk="0" hangingPunct="0"/>
            <a:r>
              <a:rPr lang="en-US" sz="1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Furniture.  Typical Furniture Store Sells</a:t>
            </a:r>
          </a:p>
          <a:p>
            <a:pPr algn="ctr" eaLnBrk="0" hangingPunct="0"/>
            <a:r>
              <a:rPr lang="en-US" sz="1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Customized Product, Assembled and Delivered</a:t>
            </a:r>
          </a:p>
        </p:txBody>
      </p:sp>
      <p:sp>
        <p:nvSpPr>
          <p:cNvPr id="33801" name="Rectangle 9"/>
          <p:cNvSpPr>
            <a:spLocks noChangeArrowheads="1"/>
          </p:cNvSpPr>
          <p:nvPr/>
        </p:nvSpPr>
        <p:spPr bwMode="auto">
          <a:xfrm>
            <a:off x="0" y="142875"/>
            <a:ext cx="9144000" cy="584200"/>
          </a:xfrm>
          <a:prstGeom prst="rect">
            <a:avLst/>
          </a:prstGeom>
          <a:solidFill>
            <a:schemeClr val="accent1">
              <a:alpha val="39999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3802" name="Text Box 10"/>
          <p:cNvSpPr txBox="1">
            <a:spLocks noChangeArrowheads="1"/>
          </p:cNvSpPr>
          <p:nvPr/>
        </p:nvSpPr>
        <p:spPr bwMode="auto">
          <a:xfrm>
            <a:off x="0" y="166688"/>
            <a:ext cx="91440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2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Some Basic Intuitions for Effective Strategy</a:t>
            </a:r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0" y="1004113"/>
            <a:ext cx="9144000" cy="5767387"/>
          </a:xfrm>
          <a:prstGeom prst="rect">
            <a:avLst/>
          </a:prstGeom>
          <a:solidFill>
            <a:srgbClr val="FFFF99">
              <a:alpha val="50195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233363" y="1025565"/>
            <a:ext cx="8642350" cy="572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eaLnBrk="0" hangingPunct="0">
              <a:buFontTx/>
              <a:buAutoNum type="arabicPeriod"/>
            </a:pPr>
            <a:r>
              <a:rPr lang="en-US" dirty="0">
                <a:latin typeface="Arial" charset="0"/>
              </a:rPr>
              <a:t>  Communication:</a:t>
            </a:r>
          </a:p>
          <a:p>
            <a:pPr marL="1371600" lvl="2" indent="-457200" eaLnBrk="0" hangingPunct="0">
              <a:buFontTx/>
              <a:buChar char="•"/>
            </a:pPr>
            <a:r>
              <a:rPr lang="en-US" dirty="0" smtClean="0">
                <a:latin typeface="Arial" charset="0"/>
              </a:rPr>
              <a:t>Blackboard site</a:t>
            </a:r>
            <a:endParaRPr lang="en-US" dirty="0">
              <a:latin typeface="Arial" charset="0"/>
            </a:endParaRPr>
          </a:p>
          <a:p>
            <a:pPr marL="1371600" lvl="2" indent="-457200" eaLnBrk="0" hangingPunct="0">
              <a:buFontTx/>
              <a:buChar char="•"/>
            </a:pPr>
            <a:r>
              <a:rPr lang="en-US" dirty="0">
                <a:latin typeface="Arial" charset="0"/>
              </a:rPr>
              <a:t>Office Hours Appointment Scheduling -- </a:t>
            </a:r>
            <a:r>
              <a:rPr lang="en-US" dirty="0" smtClean="0">
                <a:latin typeface="Arial" charset="0"/>
              </a:rPr>
              <a:t>Outlook</a:t>
            </a:r>
            <a:endParaRPr lang="en-US" dirty="0">
              <a:latin typeface="Arial" charset="0"/>
            </a:endParaRPr>
          </a:p>
          <a:p>
            <a:pPr marL="1371600" lvl="2" indent="-457200" eaLnBrk="0" hangingPunct="0">
              <a:buFontTx/>
              <a:buChar char="•"/>
            </a:pPr>
            <a:r>
              <a:rPr lang="en-US" dirty="0">
                <a:latin typeface="Arial" charset="0"/>
              </a:rPr>
              <a:t>Email me with other course questions</a:t>
            </a:r>
          </a:p>
          <a:p>
            <a:pPr marL="457200" indent="-457200" eaLnBrk="0" hangingPunct="0">
              <a:buFontTx/>
              <a:buAutoNum type="arabicPeriod"/>
            </a:pPr>
            <a:endParaRPr lang="en-US" sz="1800" dirty="0">
              <a:latin typeface="Arial" charset="0"/>
            </a:endParaRPr>
          </a:p>
          <a:p>
            <a:pPr marL="457200" indent="-457200" eaLnBrk="0" hangingPunct="0">
              <a:buFontTx/>
              <a:buAutoNum type="arabicPeriod"/>
            </a:pPr>
            <a:r>
              <a:rPr lang="en-US" dirty="0">
                <a:latin typeface="Arial" charset="0"/>
              </a:rPr>
              <a:t>  Important Dates:</a:t>
            </a:r>
          </a:p>
          <a:p>
            <a:pPr marL="1371600" lvl="2" indent="-457200" eaLnBrk="0" hangingPunct="0">
              <a:buFontTx/>
              <a:buChar char="•"/>
            </a:pPr>
            <a:r>
              <a:rPr lang="en-US" dirty="0">
                <a:latin typeface="Arial" charset="0"/>
                <a:sym typeface="Symbol" pitchFamily="18" charset="2"/>
              </a:rPr>
              <a:t>Exam I: Take home posted </a:t>
            </a:r>
            <a:r>
              <a:rPr lang="en-US" dirty="0" smtClean="0">
                <a:latin typeface="Arial" charset="0"/>
                <a:sym typeface="Symbol" pitchFamily="18" charset="2"/>
              </a:rPr>
              <a:t>10/21, </a:t>
            </a:r>
            <a:r>
              <a:rPr lang="en-US" dirty="0">
                <a:latin typeface="Arial" charset="0"/>
                <a:sym typeface="Symbol" pitchFamily="18" charset="2"/>
              </a:rPr>
              <a:t>due </a:t>
            </a:r>
            <a:r>
              <a:rPr lang="en-US" dirty="0" smtClean="0">
                <a:latin typeface="Arial" charset="0"/>
                <a:sym typeface="Symbol" pitchFamily="18" charset="2"/>
              </a:rPr>
              <a:t>10/22</a:t>
            </a:r>
            <a:endParaRPr lang="en-US" dirty="0">
              <a:latin typeface="Arial" charset="0"/>
              <a:sym typeface="Symbol" pitchFamily="18" charset="2"/>
            </a:endParaRPr>
          </a:p>
          <a:p>
            <a:pPr marL="1371600" lvl="2" indent="-457200" eaLnBrk="0" hangingPunct="0">
              <a:buFontTx/>
              <a:buChar char="•"/>
            </a:pPr>
            <a:r>
              <a:rPr lang="en-US" dirty="0">
                <a:latin typeface="Arial" charset="0"/>
                <a:sym typeface="Symbol" pitchFamily="18" charset="2"/>
              </a:rPr>
              <a:t>Exam II:  Tuesday, Dec 9</a:t>
            </a:r>
            <a:r>
              <a:rPr lang="en-US" baseline="30000" dirty="0" smtClean="0">
                <a:latin typeface="Arial" charset="0"/>
                <a:sym typeface="Symbol" pitchFamily="18" charset="2"/>
              </a:rPr>
              <a:t>th</a:t>
            </a:r>
            <a:r>
              <a:rPr lang="en-US" dirty="0" smtClean="0">
                <a:latin typeface="Arial" charset="0"/>
                <a:sym typeface="Symbol" pitchFamily="18" charset="2"/>
              </a:rPr>
              <a:t>  noon-2pm</a:t>
            </a:r>
          </a:p>
          <a:p>
            <a:pPr marL="1371600" lvl="2" indent="-457200" eaLnBrk="0" hangingPunct="0">
              <a:buFontTx/>
              <a:buChar char="•"/>
            </a:pPr>
            <a:r>
              <a:rPr lang="en-US" dirty="0" smtClean="0">
                <a:latin typeface="Arial" charset="0"/>
                <a:sym typeface="Symbol" pitchFamily="18" charset="2"/>
              </a:rPr>
              <a:t>Final Case Analysis due Dec 1</a:t>
            </a:r>
            <a:endParaRPr lang="en-US" dirty="0">
              <a:latin typeface="Arial" charset="0"/>
              <a:sym typeface="Symbol" pitchFamily="18" charset="2"/>
            </a:endParaRPr>
          </a:p>
          <a:p>
            <a:pPr marL="457200" indent="-457200" eaLnBrk="0" hangingPunct="0">
              <a:buFontTx/>
              <a:buAutoNum type="arabicPeriod"/>
            </a:pPr>
            <a:endParaRPr lang="en-US" sz="1800" dirty="0">
              <a:latin typeface="Arial" charset="0"/>
            </a:endParaRPr>
          </a:p>
          <a:p>
            <a:pPr marL="457200" indent="-457200" eaLnBrk="0" hangingPunct="0">
              <a:buFontTx/>
              <a:buAutoNum type="arabicPeriod"/>
            </a:pPr>
            <a:r>
              <a:rPr lang="en-US" dirty="0">
                <a:latin typeface="Arial" charset="0"/>
              </a:rPr>
              <a:t>  TA:  Ryan McDevitt  (</a:t>
            </a:r>
            <a:r>
              <a:rPr lang="en-US" dirty="0" smtClean="0">
                <a:latin typeface="Arial" charset="0"/>
              </a:rPr>
              <a:t>r-mcdevitt@northwestern.edu)</a:t>
            </a:r>
            <a:endParaRPr lang="en-US" dirty="0">
              <a:latin typeface="Arial" charset="0"/>
            </a:endParaRPr>
          </a:p>
          <a:p>
            <a:pPr marL="1371600" lvl="2" indent="-457200" eaLnBrk="0" hangingPunct="0">
              <a:buFont typeface="Arial" charset="0"/>
              <a:buChar char="•"/>
            </a:pPr>
            <a:r>
              <a:rPr lang="en-US" dirty="0">
                <a:latin typeface="Arial" charset="0"/>
              </a:rPr>
              <a:t>Weekly review sessions (W </a:t>
            </a:r>
            <a:r>
              <a:rPr lang="en-US" dirty="0" smtClean="0">
                <a:latin typeface="Arial" charset="0"/>
              </a:rPr>
              <a:t>8:55 &amp; 3:30 </a:t>
            </a:r>
            <a:r>
              <a:rPr lang="en-US" dirty="0">
                <a:latin typeface="Arial" charset="0"/>
              </a:rPr>
              <a:t>in 1246)</a:t>
            </a:r>
          </a:p>
          <a:p>
            <a:pPr marL="457200" indent="-457200" eaLnBrk="0" hangingPunct="0">
              <a:buFontTx/>
              <a:buAutoNum type="arabicPeriod"/>
            </a:pPr>
            <a:endParaRPr lang="en-US" sz="1800" dirty="0">
              <a:latin typeface="Arial" charset="0"/>
            </a:endParaRPr>
          </a:p>
          <a:p>
            <a:pPr marL="457200" indent="-457200" eaLnBrk="0" hangingPunct="0">
              <a:buFontTx/>
              <a:buAutoNum type="arabicPeriod"/>
            </a:pPr>
            <a:r>
              <a:rPr lang="en-US" dirty="0">
                <a:latin typeface="Arial" charset="0"/>
              </a:rPr>
              <a:t>  Groups</a:t>
            </a:r>
          </a:p>
          <a:p>
            <a:pPr marL="1371600" lvl="2" indent="-457200" eaLnBrk="0" hangingPunct="0">
              <a:buFontTx/>
              <a:buChar char="•"/>
            </a:pPr>
            <a:r>
              <a:rPr lang="en-US" dirty="0">
                <a:latin typeface="Arial" charset="0"/>
              </a:rPr>
              <a:t>For case discussion preparation &amp; assignments</a:t>
            </a:r>
          </a:p>
          <a:p>
            <a:pPr marL="1371600" lvl="2" indent="-457200" eaLnBrk="0" hangingPunct="0">
              <a:buFontTx/>
              <a:buChar char="•"/>
            </a:pPr>
            <a:r>
              <a:rPr lang="en-US" dirty="0">
                <a:latin typeface="Arial" charset="0"/>
              </a:rPr>
              <a:t>Are posted on </a:t>
            </a:r>
            <a:r>
              <a:rPr lang="en-US" dirty="0" smtClean="0">
                <a:latin typeface="Arial" charset="0"/>
              </a:rPr>
              <a:t>Blackboard (more </a:t>
            </a:r>
            <a:r>
              <a:rPr lang="en-US" dirty="0">
                <a:latin typeface="Arial" charset="0"/>
              </a:rPr>
              <a:t>below)</a:t>
            </a:r>
            <a:endParaRPr lang="en-US" sz="3600" dirty="0">
              <a:latin typeface="Arial" charset="0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179173"/>
            <a:ext cx="9144000" cy="685800"/>
          </a:xfrm>
          <a:prstGeom prst="rect">
            <a:avLst/>
          </a:prstGeom>
          <a:solidFill>
            <a:schemeClr val="accent5">
              <a:lumMod val="75000"/>
              <a:alpha val="30196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1008063" y="293688"/>
            <a:ext cx="71294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800" dirty="0">
                <a:latin typeface="Arial" charset="0"/>
              </a:rPr>
              <a:t>Syllabus – Key Points to Highlight (p. 1</a:t>
            </a:r>
            <a:r>
              <a:rPr lang="en-US" sz="2800" dirty="0" smtClean="0">
                <a:latin typeface="Arial" charset="0"/>
              </a:rPr>
              <a:t> </a:t>
            </a:r>
            <a:r>
              <a:rPr lang="en-US" sz="2800" dirty="0">
                <a:latin typeface="Arial" charset="0"/>
              </a:rPr>
              <a:t>of 3)</a:t>
            </a:r>
            <a:endParaRPr lang="en-US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Oval 2" descr="50%"/>
          <p:cNvSpPr>
            <a:spLocks noChangeArrowheads="1"/>
          </p:cNvSpPr>
          <p:nvPr/>
        </p:nvSpPr>
        <p:spPr bwMode="auto">
          <a:xfrm>
            <a:off x="2138363" y="3698875"/>
            <a:ext cx="3732212" cy="1416050"/>
          </a:xfrm>
          <a:prstGeom prst="ellipse">
            <a:avLst/>
          </a:prstGeom>
          <a:pattFill prst="pct50">
            <a:fgClr>
              <a:srgbClr val="FFCC00">
                <a:alpha val="60001"/>
              </a:srgbClr>
            </a:fgClr>
            <a:bgClr>
              <a:srgbClr val="FFFFFF">
                <a:alpha val="60001"/>
              </a:srgbClr>
            </a:bgClr>
          </a:patt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819" name="Oval 3" descr="50%"/>
          <p:cNvSpPr>
            <a:spLocks noChangeArrowheads="1"/>
          </p:cNvSpPr>
          <p:nvPr/>
        </p:nvSpPr>
        <p:spPr bwMode="auto">
          <a:xfrm>
            <a:off x="5946775" y="1922463"/>
            <a:ext cx="2909888" cy="1944687"/>
          </a:xfrm>
          <a:prstGeom prst="ellipse">
            <a:avLst/>
          </a:prstGeom>
          <a:pattFill prst="pct50">
            <a:fgClr>
              <a:srgbClr val="CC99FF">
                <a:alpha val="60001"/>
              </a:srgbClr>
            </a:fgClr>
            <a:bgClr>
              <a:srgbClr val="FFFFFF">
                <a:alpha val="60001"/>
              </a:srgbClr>
            </a:bgClr>
          </a:patt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187325" y="892175"/>
            <a:ext cx="85375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IKEA’s Positioning Strategy:  A “Lonely Place” on the Frontier:</a:t>
            </a:r>
          </a:p>
        </p:txBody>
      </p:sp>
      <p:sp>
        <p:nvSpPr>
          <p:cNvPr id="34821" name="Line 5"/>
          <p:cNvSpPr>
            <a:spLocks noChangeShapeType="1"/>
          </p:cNvSpPr>
          <p:nvPr/>
        </p:nvSpPr>
        <p:spPr bwMode="auto">
          <a:xfrm>
            <a:off x="2033588" y="2078038"/>
            <a:ext cx="0" cy="34607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822" name="Line 6"/>
          <p:cNvSpPr>
            <a:spLocks noChangeShapeType="1"/>
          </p:cNvSpPr>
          <p:nvPr/>
        </p:nvSpPr>
        <p:spPr bwMode="auto">
          <a:xfrm>
            <a:off x="2033588" y="5538788"/>
            <a:ext cx="50339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823" name="Arc 7"/>
          <p:cNvSpPr>
            <a:spLocks/>
          </p:cNvSpPr>
          <p:nvPr/>
        </p:nvSpPr>
        <p:spPr bwMode="auto">
          <a:xfrm>
            <a:off x="2449513" y="2447925"/>
            <a:ext cx="3797300" cy="2817813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>
              <a:solidFill>
                <a:srgbClr val="FF5050"/>
              </a:solidFill>
            </a:endParaRPr>
          </a:p>
        </p:txBody>
      </p:sp>
      <p:sp>
        <p:nvSpPr>
          <p:cNvPr id="34824" name="Text Box 8"/>
          <p:cNvSpPr txBox="1">
            <a:spLocks noChangeArrowheads="1"/>
          </p:cNvSpPr>
          <p:nvPr/>
        </p:nvSpPr>
        <p:spPr bwMode="auto">
          <a:xfrm>
            <a:off x="204788" y="3070225"/>
            <a:ext cx="16065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1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“B” Delivered </a:t>
            </a:r>
          </a:p>
          <a:p>
            <a:pPr algn="ctr" eaLnBrk="0" hangingPunct="0"/>
            <a:r>
              <a:rPr lang="en-US" sz="1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to Consumers</a:t>
            </a:r>
          </a:p>
        </p:txBody>
      </p:sp>
      <p:sp>
        <p:nvSpPr>
          <p:cNvPr id="34825" name="Text Box 9"/>
          <p:cNvSpPr txBox="1">
            <a:spLocks noChangeArrowheads="1"/>
          </p:cNvSpPr>
          <p:nvPr/>
        </p:nvSpPr>
        <p:spPr bwMode="auto">
          <a:xfrm>
            <a:off x="3008313" y="5829300"/>
            <a:ext cx="2876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1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Firm’s Production Cost “C”</a:t>
            </a:r>
          </a:p>
        </p:txBody>
      </p:sp>
      <p:sp>
        <p:nvSpPr>
          <p:cNvPr id="34826" name="Text Box 10"/>
          <p:cNvSpPr txBox="1">
            <a:spLocks noChangeArrowheads="1"/>
          </p:cNvSpPr>
          <p:nvPr/>
        </p:nvSpPr>
        <p:spPr bwMode="auto">
          <a:xfrm>
            <a:off x="2301875" y="5567363"/>
            <a:ext cx="6286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14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HIGH</a:t>
            </a:r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4827" name="Text Box 11"/>
          <p:cNvSpPr txBox="1">
            <a:spLocks noChangeArrowheads="1"/>
          </p:cNvSpPr>
          <p:nvPr/>
        </p:nvSpPr>
        <p:spPr bwMode="auto">
          <a:xfrm>
            <a:off x="5934075" y="5567363"/>
            <a:ext cx="5889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14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LOW</a:t>
            </a:r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4828" name="Text Box 12"/>
          <p:cNvSpPr txBox="1">
            <a:spLocks noChangeArrowheads="1"/>
          </p:cNvSpPr>
          <p:nvPr/>
        </p:nvSpPr>
        <p:spPr bwMode="auto">
          <a:xfrm>
            <a:off x="1400175" y="2316163"/>
            <a:ext cx="6286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14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HIGH</a:t>
            </a:r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4829" name="Text Box 13"/>
          <p:cNvSpPr txBox="1">
            <a:spLocks noChangeArrowheads="1"/>
          </p:cNvSpPr>
          <p:nvPr/>
        </p:nvSpPr>
        <p:spPr bwMode="auto">
          <a:xfrm>
            <a:off x="1400175" y="5148263"/>
            <a:ext cx="5889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14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LOW</a:t>
            </a:r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4830" name="Text Box 14"/>
          <p:cNvSpPr txBox="1">
            <a:spLocks noChangeArrowheads="1"/>
          </p:cNvSpPr>
          <p:nvPr/>
        </p:nvSpPr>
        <p:spPr bwMode="auto">
          <a:xfrm>
            <a:off x="6035675" y="2016125"/>
            <a:ext cx="2693988" cy="155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1600"/>
              <a:t>   </a:t>
            </a:r>
            <a:r>
              <a:rPr lang="en-US" sz="1600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Best Practices</a:t>
            </a:r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</a:p>
          <a:p>
            <a:pPr algn="ctr" eaLnBrk="0" hangingPunct="0">
              <a:buFontTx/>
              <a:buChar char="•"/>
            </a:pPr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Delivering a given “B”at</a:t>
            </a:r>
          </a:p>
          <a:p>
            <a:pPr algn="ctr" eaLnBrk="0" hangingPunct="0"/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as Low a “C” as possible</a:t>
            </a:r>
          </a:p>
          <a:p>
            <a:pPr algn="ctr" eaLnBrk="0" hangingPunct="0"/>
            <a:r>
              <a:rPr lang="en-US" sz="1600" b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or</a:t>
            </a:r>
            <a:endParaRPr lang="en-US" sz="160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 eaLnBrk="0" hangingPunct="0">
              <a:buFontTx/>
              <a:buChar char="•"/>
            </a:pPr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Delivering as high a “B” as</a:t>
            </a:r>
          </a:p>
          <a:p>
            <a:pPr algn="ctr" eaLnBrk="0" hangingPunct="0"/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possible for a given “C”</a:t>
            </a:r>
          </a:p>
        </p:txBody>
      </p:sp>
      <p:sp>
        <p:nvSpPr>
          <p:cNvPr id="34831" name="Line 15"/>
          <p:cNvSpPr>
            <a:spLocks noChangeShapeType="1"/>
          </p:cNvSpPr>
          <p:nvPr/>
        </p:nvSpPr>
        <p:spPr bwMode="auto">
          <a:xfrm flipH="1">
            <a:off x="6121400" y="3937000"/>
            <a:ext cx="842963" cy="2857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832" name="Text Box 16"/>
          <p:cNvSpPr txBox="1">
            <a:spLocks noChangeArrowheads="1"/>
          </p:cNvSpPr>
          <p:nvPr/>
        </p:nvSpPr>
        <p:spPr bwMode="auto">
          <a:xfrm>
            <a:off x="2465388" y="3883025"/>
            <a:ext cx="3074987" cy="106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1600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Inside Productivity Frontier</a:t>
            </a:r>
            <a:endParaRPr lang="en-US" sz="160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 eaLnBrk="0" hangingPunct="0"/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Possible to Improve Operational</a:t>
            </a:r>
          </a:p>
          <a:p>
            <a:pPr algn="ctr" eaLnBrk="0" hangingPunct="0"/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Effectiveness by Adopting </a:t>
            </a:r>
          </a:p>
          <a:p>
            <a:pPr algn="ctr" eaLnBrk="0" hangingPunct="0"/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Better Practices</a:t>
            </a:r>
          </a:p>
        </p:txBody>
      </p:sp>
      <p:sp>
        <p:nvSpPr>
          <p:cNvPr id="34833" name="Text Box 17"/>
          <p:cNvSpPr txBox="1">
            <a:spLocks noChangeArrowheads="1"/>
          </p:cNvSpPr>
          <p:nvPr/>
        </p:nvSpPr>
        <p:spPr bwMode="auto">
          <a:xfrm>
            <a:off x="465138" y="6327775"/>
            <a:ext cx="82121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Note:  Strategy Appeals most to IKEA’s “Target” Customers</a:t>
            </a:r>
          </a:p>
        </p:txBody>
      </p:sp>
      <p:sp>
        <p:nvSpPr>
          <p:cNvPr id="34834" name="Rectangle 18"/>
          <p:cNvSpPr>
            <a:spLocks noChangeArrowheads="1"/>
          </p:cNvSpPr>
          <p:nvPr/>
        </p:nvSpPr>
        <p:spPr bwMode="auto">
          <a:xfrm>
            <a:off x="193675" y="1506538"/>
            <a:ext cx="8804275" cy="4724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835" name="Oval 19"/>
          <p:cNvSpPr>
            <a:spLocks noChangeArrowheads="1"/>
          </p:cNvSpPr>
          <p:nvPr/>
        </p:nvSpPr>
        <p:spPr bwMode="auto">
          <a:xfrm>
            <a:off x="6781800" y="4724400"/>
            <a:ext cx="838200" cy="533400"/>
          </a:xfrm>
          <a:prstGeom prst="ellipse">
            <a:avLst/>
          </a:prstGeom>
          <a:solidFill>
            <a:srgbClr val="00FF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836" name="Oval 20"/>
          <p:cNvSpPr>
            <a:spLocks noChangeArrowheads="1"/>
          </p:cNvSpPr>
          <p:nvPr/>
        </p:nvSpPr>
        <p:spPr bwMode="auto">
          <a:xfrm>
            <a:off x="3111500" y="2406650"/>
            <a:ext cx="228600" cy="228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837" name="Oval 21"/>
          <p:cNvSpPr>
            <a:spLocks noChangeArrowheads="1"/>
          </p:cNvSpPr>
          <p:nvPr/>
        </p:nvSpPr>
        <p:spPr bwMode="auto">
          <a:xfrm>
            <a:off x="3276600" y="2438400"/>
            <a:ext cx="228600" cy="228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838" name="Oval 22"/>
          <p:cNvSpPr>
            <a:spLocks noChangeArrowheads="1"/>
          </p:cNvSpPr>
          <p:nvPr/>
        </p:nvSpPr>
        <p:spPr bwMode="auto">
          <a:xfrm>
            <a:off x="3475038" y="2503488"/>
            <a:ext cx="228600" cy="228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839" name="Oval 23"/>
          <p:cNvSpPr>
            <a:spLocks noChangeArrowheads="1"/>
          </p:cNvSpPr>
          <p:nvPr/>
        </p:nvSpPr>
        <p:spPr bwMode="auto">
          <a:xfrm>
            <a:off x="3662363" y="2547938"/>
            <a:ext cx="228600" cy="228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840" name="Oval 24"/>
          <p:cNvSpPr>
            <a:spLocks noChangeArrowheads="1"/>
          </p:cNvSpPr>
          <p:nvPr/>
        </p:nvSpPr>
        <p:spPr bwMode="auto">
          <a:xfrm>
            <a:off x="6000750" y="4419600"/>
            <a:ext cx="228600" cy="228600"/>
          </a:xfrm>
          <a:prstGeom prst="ellipse">
            <a:avLst/>
          </a:prstGeom>
          <a:solidFill>
            <a:srgbClr val="00FF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841" name="Text Box 25"/>
          <p:cNvSpPr txBox="1">
            <a:spLocks noChangeArrowheads="1"/>
          </p:cNvSpPr>
          <p:nvPr/>
        </p:nvSpPr>
        <p:spPr bwMode="auto">
          <a:xfrm>
            <a:off x="6858000" y="4802188"/>
            <a:ext cx="704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1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IKEA</a:t>
            </a:r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4842" name="Oval 26"/>
          <p:cNvSpPr>
            <a:spLocks noChangeArrowheads="1"/>
          </p:cNvSpPr>
          <p:nvPr/>
        </p:nvSpPr>
        <p:spPr bwMode="auto">
          <a:xfrm>
            <a:off x="2133600" y="1600200"/>
            <a:ext cx="3340100" cy="6858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843" name="Text Box 27"/>
          <p:cNvSpPr txBox="1">
            <a:spLocks noChangeArrowheads="1"/>
          </p:cNvSpPr>
          <p:nvPr/>
        </p:nvSpPr>
        <p:spPr bwMode="auto">
          <a:xfrm>
            <a:off x="2203450" y="1768475"/>
            <a:ext cx="31940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1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Traditional Furniture Retailers</a:t>
            </a:r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cxnSp>
        <p:nvCxnSpPr>
          <p:cNvPr id="34844" name="AutoShape 28"/>
          <p:cNvCxnSpPr>
            <a:cxnSpLocks noChangeShapeType="1"/>
            <a:stCxn id="34842" idx="5"/>
            <a:endCxn id="34839" idx="7"/>
          </p:cNvCxnSpPr>
          <p:nvPr/>
        </p:nvCxnSpPr>
        <p:spPr bwMode="auto">
          <a:xfrm flipH="1">
            <a:off x="3857625" y="2185988"/>
            <a:ext cx="1127125" cy="3952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34845" name="AutoShape 29"/>
          <p:cNvCxnSpPr>
            <a:cxnSpLocks noChangeShapeType="1"/>
            <a:stCxn id="34842" idx="3"/>
            <a:endCxn id="34836" idx="2"/>
          </p:cNvCxnSpPr>
          <p:nvPr/>
        </p:nvCxnSpPr>
        <p:spPr bwMode="auto">
          <a:xfrm>
            <a:off x="2622550" y="2185988"/>
            <a:ext cx="488950" cy="334962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34846" name="AutoShape 30"/>
          <p:cNvCxnSpPr>
            <a:cxnSpLocks noChangeShapeType="1"/>
            <a:stCxn id="34842" idx="4"/>
            <a:endCxn id="34837" idx="0"/>
          </p:cNvCxnSpPr>
          <p:nvPr/>
        </p:nvCxnSpPr>
        <p:spPr bwMode="auto">
          <a:xfrm flipH="1">
            <a:off x="3390900" y="2286000"/>
            <a:ext cx="412750" cy="1524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34847" name="AutoShape 31"/>
          <p:cNvCxnSpPr>
            <a:cxnSpLocks noChangeShapeType="1"/>
            <a:stCxn id="34842" idx="4"/>
            <a:endCxn id="34838" idx="0"/>
          </p:cNvCxnSpPr>
          <p:nvPr/>
        </p:nvCxnSpPr>
        <p:spPr bwMode="auto">
          <a:xfrm flipH="1">
            <a:off x="3589338" y="2286000"/>
            <a:ext cx="214312" cy="2174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34848" name="AutoShape 32"/>
          <p:cNvCxnSpPr>
            <a:cxnSpLocks noChangeShapeType="1"/>
            <a:endCxn id="34840" idx="6"/>
          </p:cNvCxnSpPr>
          <p:nvPr/>
        </p:nvCxnSpPr>
        <p:spPr bwMode="auto">
          <a:xfrm flipH="1" flipV="1">
            <a:off x="6229350" y="4533900"/>
            <a:ext cx="604838" cy="347663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34849" name="Line 33"/>
          <p:cNvSpPr>
            <a:spLocks noChangeShapeType="1"/>
          </p:cNvSpPr>
          <p:nvPr/>
        </p:nvSpPr>
        <p:spPr bwMode="auto">
          <a:xfrm flipH="1">
            <a:off x="4865688" y="2324100"/>
            <a:ext cx="1238250" cy="5715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850" name="Rectangle 34"/>
          <p:cNvSpPr>
            <a:spLocks noChangeArrowheads="1"/>
          </p:cNvSpPr>
          <p:nvPr/>
        </p:nvSpPr>
        <p:spPr bwMode="auto">
          <a:xfrm>
            <a:off x="0" y="142875"/>
            <a:ext cx="9144000" cy="584200"/>
          </a:xfrm>
          <a:prstGeom prst="rect">
            <a:avLst/>
          </a:prstGeom>
          <a:solidFill>
            <a:schemeClr val="accent1">
              <a:alpha val="39999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851" name="Text Box 35"/>
          <p:cNvSpPr txBox="1">
            <a:spLocks noChangeArrowheads="1"/>
          </p:cNvSpPr>
          <p:nvPr/>
        </p:nvSpPr>
        <p:spPr bwMode="auto">
          <a:xfrm>
            <a:off x="0" y="166688"/>
            <a:ext cx="91440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2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Some Basic Intuitions for Effective Strategy</a:t>
            </a:r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 Box 2"/>
          <p:cNvSpPr txBox="1">
            <a:spLocks noChangeArrowheads="1"/>
          </p:cNvSpPr>
          <p:nvPr/>
        </p:nvSpPr>
        <p:spPr bwMode="auto">
          <a:xfrm>
            <a:off x="187325" y="892175"/>
            <a:ext cx="86439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3. Stay unique – incorporating tradeoffs and complementarities</a:t>
            </a:r>
          </a:p>
        </p:txBody>
      </p:sp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193675" y="1506538"/>
            <a:ext cx="8804275" cy="51228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6868" name="Text Box 4"/>
          <p:cNvSpPr txBox="1">
            <a:spLocks noChangeArrowheads="1"/>
          </p:cNvSpPr>
          <p:nvPr/>
        </p:nvSpPr>
        <p:spPr bwMode="auto">
          <a:xfrm rot="-5400000">
            <a:off x="-943769" y="3567907"/>
            <a:ext cx="30956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1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“B” Delivered to Consumers</a:t>
            </a:r>
          </a:p>
        </p:txBody>
      </p:sp>
      <p:sp>
        <p:nvSpPr>
          <p:cNvPr id="36869" name="Oval 5" descr="50%"/>
          <p:cNvSpPr>
            <a:spLocks noChangeArrowheads="1"/>
          </p:cNvSpPr>
          <p:nvPr/>
        </p:nvSpPr>
        <p:spPr bwMode="auto">
          <a:xfrm>
            <a:off x="5700713" y="1630363"/>
            <a:ext cx="3155950" cy="2251075"/>
          </a:xfrm>
          <a:prstGeom prst="ellipse">
            <a:avLst/>
          </a:prstGeom>
          <a:pattFill prst="pct50">
            <a:fgClr>
              <a:srgbClr val="CC99FF">
                <a:alpha val="60001"/>
              </a:srgbClr>
            </a:fgClr>
            <a:bgClr>
              <a:srgbClr val="FFFFFF">
                <a:alpha val="60001"/>
              </a:srgbClr>
            </a:bgClr>
          </a:patt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6870" name="Line 6"/>
          <p:cNvSpPr>
            <a:spLocks noChangeShapeType="1"/>
          </p:cNvSpPr>
          <p:nvPr/>
        </p:nvSpPr>
        <p:spPr bwMode="auto">
          <a:xfrm>
            <a:off x="1455738" y="1809750"/>
            <a:ext cx="0" cy="40068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6871" name="Line 7"/>
          <p:cNvSpPr>
            <a:spLocks noChangeShapeType="1"/>
          </p:cNvSpPr>
          <p:nvPr/>
        </p:nvSpPr>
        <p:spPr bwMode="auto">
          <a:xfrm>
            <a:off x="1455738" y="5816600"/>
            <a:ext cx="546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6872" name="Arc 8"/>
          <p:cNvSpPr>
            <a:spLocks/>
          </p:cNvSpPr>
          <p:nvPr/>
        </p:nvSpPr>
        <p:spPr bwMode="auto">
          <a:xfrm>
            <a:off x="1906588" y="2238375"/>
            <a:ext cx="4119562" cy="3262313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>
              <a:solidFill>
                <a:srgbClr val="FF5050"/>
              </a:solidFill>
            </a:endParaRPr>
          </a:p>
        </p:txBody>
      </p:sp>
      <p:sp>
        <p:nvSpPr>
          <p:cNvPr id="36873" name="Text Box 9"/>
          <p:cNvSpPr txBox="1">
            <a:spLocks noChangeArrowheads="1"/>
          </p:cNvSpPr>
          <p:nvPr/>
        </p:nvSpPr>
        <p:spPr bwMode="auto">
          <a:xfrm>
            <a:off x="2513013" y="6153150"/>
            <a:ext cx="2876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1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Firm’s Production Cost “C”</a:t>
            </a:r>
          </a:p>
        </p:txBody>
      </p:sp>
      <p:sp>
        <p:nvSpPr>
          <p:cNvPr id="36874" name="Text Box 10"/>
          <p:cNvSpPr txBox="1">
            <a:spLocks noChangeArrowheads="1"/>
          </p:cNvSpPr>
          <p:nvPr/>
        </p:nvSpPr>
        <p:spPr bwMode="auto">
          <a:xfrm>
            <a:off x="1746250" y="5849938"/>
            <a:ext cx="6286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14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HIGH</a:t>
            </a:r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6875" name="Text Box 11"/>
          <p:cNvSpPr txBox="1">
            <a:spLocks noChangeArrowheads="1"/>
          </p:cNvSpPr>
          <p:nvPr/>
        </p:nvSpPr>
        <p:spPr bwMode="auto">
          <a:xfrm>
            <a:off x="5686425" y="5849938"/>
            <a:ext cx="5889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14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LOW</a:t>
            </a:r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6876" name="Text Box 12"/>
          <p:cNvSpPr txBox="1">
            <a:spLocks noChangeArrowheads="1"/>
          </p:cNvSpPr>
          <p:nvPr/>
        </p:nvSpPr>
        <p:spPr bwMode="auto">
          <a:xfrm>
            <a:off x="768350" y="2085975"/>
            <a:ext cx="6286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14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HIGH</a:t>
            </a:r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6877" name="Text Box 13"/>
          <p:cNvSpPr txBox="1">
            <a:spLocks noChangeArrowheads="1"/>
          </p:cNvSpPr>
          <p:nvPr/>
        </p:nvSpPr>
        <p:spPr bwMode="auto">
          <a:xfrm>
            <a:off x="768350" y="5364163"/>
            <a:ext cx="5889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14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LOW</a:t>
            </a:r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6878" name="Text Box 14"/>
          <p:cNvSpPr txBox="1">
            <a:spLocks noChangeArrowheads="1"/>
          </p:cNvSpPr>
          <p:nvPr/>
        </p:nvSpPr>
        <p:spPr bwMode="auto">
          <a:xfrm>
            <a:off x="5907088" y="1738313"/>
            <a:ext cx="2701925" cy="155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1600"/>
              <a:t>   </a:t>
            </a:r>
            <a:r>
              <a:rPr lang="en-US" sz="1600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Best Practices</a:t>
            </a:r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</a:p>
          <a:p>
            <a:pPr algn="ctr" eaLnBrk="0" hangingPunct="0">
              <a:buFontTx/>
              <a:buChar char="•"/>
            </a:pPr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Delivering a given “B”at</a:t>
            </a:r>
          </a:p>
          <a:p>
            <a:pPr algn="ctr" eaLnBrk="0" hangingPunct="0"/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as Low a “C” as possible</a:t>
            </a:r>
          </a:p>
          <a:p>
            <a:pPr algn="ctr" eaLnBrk="0" hangingPunct="0"/>
            <a:r>
              <a:rPr lang="en-US" sz="1600" b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or</a:t>
            </a:r>
            <a:endParaRPr lang="en-US" sz="160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 eaLnBrk="0" hangingPunct="0">
              <a:buFontTx/>
              <a:buChar char="•"/>
            </a:pPr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Delivering as high a “B” as</a:t>
            </a:r>
          </a:p>
          <a:p>
            <a:pPr algn="ctr" eaLnBrk="0" hangingPunct="0"/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possible for a given “C”</a:t>
            </a:r>
          </a:p>
        </p:txBody>
      </p:sp>
      <p:sp>
        <p:nvSpPr>
          <p:cNvPr id="36879" name="Line 15"/>
          <p:cNvSpPr>
            <a:spLocks noChangeShapeType="1"/>
          </p:cNvSpPr>
          <p:nvPr/>
        </p:nvSpPr>
        <p:spPr bwMode="auto">
          <a:xfrm flipH="1">
            <a:off x="6035675" y="4013200"/>
            <a:ext cx="1411288" cy="508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6880" name="Line 16"/>
          <p:cNvSpPr>
            <a:spLocks noChangeShapeType="1"/>
          </p:cNvSpPr>
          <p:nvPr/>
        </p:nvSpPr>
        <p:spPr bwMode="auto">
          <a:xfrm flipH="1">
            <a:off x="4527550" y="2095500"/>
            <a:ext cx="1343025" cy="6619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6881" name="Oval 17"/>
          <p:cNvSpPr>
            <a:spLocks noChangeArrowheads="1"/>
          </p:cNvSpPr>
          <p:nvPr/>
        </p:nvSpPr>
        <p:spPr bwMode="auto">
          <a:xfrm>
            <a:off x="5815013" y="4552950"/>
            <a:ext cx="228600" cy="228600"/>
          </a:xfrm>
          <a:prstGeom prst="ellipse">
            <a:avLst/>
          </a:prstGeom>
          <a:solidFill>
            <a:srgbClr val="00FF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6882" name="Oval 18"/>
          <p:cNvSpPr>
            <a:spLocks noChangeArrowheads="1"/>
          </p:cNvSpPr>
          <p:nvPr/>
        </p:nvSpPr>
        <p:spPr bwMode="auto">
          <a:xfrm>
            <a:off x="4278313" y="2763838"/>
            <a:ext cx="228600" cy="228600"/>
          </a:xfrm>
          <a:prstGeom prst="ellipse">
            <a:avLst/>
          </a:prstGeom>
          <a:solidFill>
            <a:srgbClr val="00FF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6883" name="Oval 19"/>
          <p:cNvSpPr>
            <a:spLocks noChangeArrowheads="1"/>
          </p:cNvSpPr>
          <p:nvPr/>
        </p:nvSpPr>
        <p:spPr bwMode="auto">
          <a:xfrm>
            <a:off x="2836863" y="2178050"/>
            <a:ext cx="228600" cy="228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6884" name="Oval 20"/>
          <p:cNvSpPr>
            <a:spLocks noChangeArrowheads="1"/>
          </p:cNvSpPr>
          <p:nvPr/>
        </p:nvSpPr>
        <p:spPr bwMode="auto">
          <a:xfrm>
            <a:off x="3079750" y="2293938"/>
            <a:ext cx="228600" cy="228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6885" name="Oval 21"/>
          <p:cNvSpPr>
            <a:spLocks noChangeArrowheads="1"/>
          </p:cNvSpPr>
          <p:nvPr/>
        </p:nvSpPr>
        <p:spPr bwMode="auto">
          <a:xfrm>
            <a:off x="3478213" y="2381250"/>
            <a:ext cx="228600" cy="228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6886" name="Oval 22"/>
          <p:cNvSpPr>
            <a:spLocks noChangeArrowheads="1"/>
          </p:cNvSpPr>
          <p:nvPr/>
        </p:nvSpPr>
        <p:spPr bwMode="auto">
          <a:xfrm>
            <a:off x="3673475" y="2508250"/>
            <a:ext cx="228600" cy="228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6887" name="Oval 23"/>
          <p:cNvSpPr>
            <a:spLocks noChangeArrowheads="1"/>
          </p:cNvSpPr>
          <p:nvPr/>
        </p:nvSpPr>
        <p:spPr bwMode="auto">
          <a:xfrm>
            <a:off x="3394075" y="2314575"/>
            <a:ext cx="228600" cy="228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6888" name="Oval 24"/>
          <p:cNvSpPr>
            <a:spLocks noChangeArrowheads="1"/>
          </p:cNvSpPr>
          <p:nvPr/>
        </p:nvSpPr>
        <p:spPr bwMode="auto">
          <a:xfrm>
            <a:off x="2487613" y="2139950"/>
            <a:ext cx="228600" cy="228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6889" name="Oval 25"/>
          <p:cNvSpPr>
            <a:spLocks noChangeArrowheads="1"/>
          </p:cNvSpPr>
          <p:nvPr/>
        </p:nvSpPr>
        <p:spPr bwMode="auto">
          <a:xfrm>
            <a:off x="4802188" y="3081338"/>
            <a:ext cx="228600" cy="228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6890" name="Oval 26"/>
          <p:cNvSpPr>
            <a:spLocks noChangeArrowheads="1"/>
          </p:cNvSpPr>
          <p:nvPr/>
        </p:nvSpPr>
        <p:spPr bwMode="auto">
          <a:xfrm>
            <a:off x="5045075" y="3354388"/>
            <a:ext cx="228600" cy="228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6891" name="Oval 27"/>
          <p:cNvSpPr>
            <a:spLocks noChangeArrowheads="1"/>
          </p:cNvSpPr>
          <p:nvPr/>
        </p:nvSpPr>
        <p:spPr bwMode="auto">
          <a:xfrm>
            <a:off x="5211763" y="3540125"/>
            <a:ext cx="228600" cy="228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6892" name="Oval 28"/>
          <p:cNvSpPr>
            <a:spLocks noChangeArrowheads="1"/>
          </p:cNvSpPr>
          <p:nvPr/>
        </p:nvSpPr>
        <p:spPr bwMode="auto">
          <a:xfrm>
            <a:off x="3910013" y="2597150"/>
            <a:ext cx="1039812" cy="582613"/>
          </a:xfrm>
          <a:prstGeom prst="ellipse">
            <a:avLst/>
          </a:prstGeom>
          <a:noFill/>
          <a:ln w="12700">
            <a:solidFill>
              <a:srgbClr val="FF99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6893" name="Oval 29"/>
          <p:cNvSpPr>
            <a:spLocks noChangeArrowheads="1"/>
          </p:cNvSpPr>
          <p:nvPr/>
        </p:nvSpPr>
        <p:spPr bwMode="auto">
          <a:xfrm>
            <a:off x="5405438" y="4373563"/>
            <a:ext cx="1039812" cy="582612"/>
          </a:xfrm>
          <a:prstGeom prst="ellipse">
            <a:avLst/>
          </a:prstGeom>
          <a:noFill/>
          <a:ln w="12700">
            <a:solidFill>
              <a:srgbClr val="FF99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6894" name="Oval 30"/>
          <p:cNvSpPr>
            <a:spLocks noChangeArrowheads="1"/>
          </p:cNvSpPr>
          <p:nvPr/>
        </p:nvSpPr>
        <p:spPr bwMode="auto">
          <a:xfrm>
            <a:off x="4608513" y="4575175"/>
            <a:ext cx="228600" cy="228600"/>
          </a:xfrm>
          <a:prstGeom prst="ellipse">
            <a:avLst/>
          </a:prstGeom>
          <a:solidFill>
            <a:srgbClr val="FF505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6895" name="Line 31"/>
          <p:cNvSpPr>
            <a:spLocks noChangeShapeType="1"/>
          </p:cNvSpPr>
          <p:nvPr/>
        </p:nvSpPr>
        <p:spPr bwMode="auto">
          <a:xfrm flipV="1">
            <a:off x="4830763" y="4679950"/>
            <a:ext cx="1011237" cy="111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6896" name="Rectangle 32"/>
          <p:cNvSpPr>
            <a:spLocks noChangeArrowheads="1"/>
          </p:cNvSpPr>
          <p:nvPr/>
        </p:nvSpPr>
        <p:spPr bwMode="auto">
          <a:xfrm>
            <a:off x="0" y="142875"/>
            <a:ext cx="9144000" cy="584200"/>
          </a:xfrm>
          <a:prstGeom prst="rect">
            <a:avLst/>
          </a:prstGeom>
          <a:solidFill>
            <a:schemeClr val="accent1">
              <a:alpha val="39999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6897" name="Text Box 33"/>
          <p:cNvSpPr txBox="1">
            <a:spLocks noChangeArrowheads="1"/>
          </p:cNvSpPr>
          <p:nvPr/>
        </p:nvSpPr>
        <p:spPr bwMode="auto">
          <a:xfrm>
            <a:off x="0" y="166688"/>
            <a:ext cx="91440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2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Some Basic Intuitions for Effective Strategy</a:t>
            </a:r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 Box 2"/>
          <p:cNvSpPr txBox="1">
            <a:spLocks noChangeArrowheads="1"/>
          </p:cNvSpPr>
          <p:nvPr/>
        </p:nvSpPr>
        <p:spPr bwMode="auto">
          <a:xfrm>
            <a:off x="187325" y="892175"/>
            <a:ext cx="86439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3. Stay unique – incorporating tradeoffs and complementarities</a:t>
            </a:r>
          </a:p>
        </p:txBody>
      </p:sp>
      <p:sp>
        <p:nvSpPr>
          <p:cNvPr id="38915" name="Rectangle 3"/>
          <p:cNvSpPr>
            <a:spLocks noChangeArrowheads="1"/>
          </p:cNvSpPr>
          <p:nvPr/>
        </p:nvSpPr>
        <p:spPr bwMode="auto">
          <a:xfrm>
            <a:off x="193675" y="1506538"/>
            <a:ext cx="8804275" cy="51228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916" name="Text Box 4"/>
          <p:cNvSpPr txBox="1">
            <a:spLocks noChangeArrowheads="1"/>
          </p:cNvSpPr>
          <p:nvPr/>
        </p:nvSpPr>
        <p:spPr bwMode="auto">
          <a:xfrm rot="-5400000">
            <a:off x="-943769" y="3567907"/>
            <a:ext cx="30956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1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“B” Delivered to Consumers</a:t>
            </a:r>
          </a:p>
        </p:txBody>
      </p:sp>
      <p:sp>
        <p:nvSpPr>
          <p:cNvPr id="38917" name="Oval 5" descr="50%"/>
          <p:cNvSpPr>
            <a:spLocks noChangeArrowheads="1"/>
          </p:cNvSpPr>
          <p:nvPr/>
        </p:nvSpPr>
        <p:spPr bwMode="auto">
          <a:xfrm>
            <a:off x="5700713" y="1630363"/>
            <a:ext cx="3155950" cy="2251075"/>
          </a:xfrm>
          <a:prstGeom prst="ellipse">
            <a:avLst/>
          </a:prstGeom>
          <a:pattFill prst="pct50">
            <a:fgClr>
              <a:srgbClr val="CC99FF">
                <a:alpha val="60001"/>
              </a:srgbClr>
            </a:fgClr>
            <a:bgClr>
              <a:srgbClr val="FFFFFF">
                <a:alpha val="60001"/>
              </a:srgbClr>
            </a:bgClr>
          </a:patt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918" name="Line 6"/>
          <p:cNvSpPr>
            <a:spLocks noChangeShapeType="1"/>
          </p:cNvSpPr>
          <p:nvPr/>
        </p:nvSpPr>
        <p:spPr bwMode="auto">
          <a:xfrm>
            <a:off x="1455738" y="1809750"/>
            <a:ext cx="0" cy="40068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919" name="Line 7"/>
          <p:cNvSpPr>
            <a:spLocks noChangeShapeType="1"/>
          </p:cNvSpPr>
          <p:nvPr/>
        </p:nvSpPr>
        <p:spPr bwMode="auto">
          <a:xfrm>
            <a:off x="1455738" y="5816600"/>
            <a:ext cx="546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920" name="Arc 8"/>
          <p:cNvSpPr>
            <a:spLocks/>
          </p:cNvSpPr>
          <p:nvPr/>
        </p:nvSpPr>
        <p:spPr bwMode="auto">
          <a:xfrm>
            <a:off x="1906588" y="2238375"/>
            <a:ext cx="4119562" cy="3262313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>
              <a:solidFill>
                <a:srgbClr val="FF5050"/>
              </a:solidFill>
            </a:endParaRPr>
          </a:p>
        </p:txBody>
      </p:sp>
      <p:sp>
        <p:nvSpPr>
          <p:cNvPr id="38921" name="Text Box 9"/>
          <p:cNvSpPr txBox="1">
            <a:spLocks noChangeArrowheads="1"/>
          </p:cNvSpPr>
          <p:nvPr/>
        </p:nvSpPr>
        <p:spPr bwMode="auto">
          <a:xfrm>
            <a:off x="2513013" y="6153150"/>
            <a:ext cx="2876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1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Firm’s Production Cost “C”</a:t>
            </a:r>
          </a:p>
        </p:txBody>
      </p:sp>
      <p:sp>
        <p:nvSpPr>
          <p:cNvPr id="38922" name="Text Box 10"/>
          <p:cNvSpPr txBox="1">
            <a:spLocks noChangeArrowheads="1"/>
          </p:cNvSpPr>
          <p:nvPr/>
        </p:nvSpPr>
        <p:spPr bwMode="auto">
          <a:xfrm>
            <a:off x="1746250" y="5849938"/>
            <a:ext cx="6286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14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HIGH</a:t>
            </a:r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8923" name="Text Box 11"/>
          <p:cNvSpPr txBox="1">
            <a:spLocks noChangeArrowheads="1"/>
          </p:cNvSpPr>
          <p:nvPr/>
        </p:nvSpPr>
        <p:spPr bwMode="auto">
          <a:xfrm>
            <a:off x="5686425" y="5849938"/>
            <a:ext cx="5889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14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LOW</a:t>
            </a:r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8924" name="Text Box 12"/>
          <p:cNvSpPr txBox="1">
            <a:spLocks noChangeArrowheads="1"/>
          </p:cNvSpPr>
          <p:nvPr/>
        </p:nvSpPr>
        <p:spPr bwMode="auto">
          <a:xfrm>
            <a:off x="768350" y="2085975"/>
            <a:ext cx="6286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14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HIGH</a:t>
            </a:r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8925" name="Text Box 13"/>
          <p:cNvSpPr txBox="1">
            <a:spLocks noChangeArrowheads="1"/>
          </p:cNvSpPr>
          <p:nvPr/>
        </p:nvSpPr>
        <p:spPr bwMode="auto">
          <a:xfrm>
            <a:off x="768350" y="5364163"/>
            <a:ext cx="5889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14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LOW</a:t>
            </a:r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8926" name="Text Box 14"/>
          <p:cNvSpPr txBox="1">
            <a:spLocks noChangeArrowheads="1"/>
          </p:cNvSpPr>
          <p:nvPr/>
        </p:nvSpPr>
        <p:spPr bwMode="auto">
          <a:xfrm>
            <a:off x="5907088" y="1738313"/>
            <a:ext cx="2701925" cy="155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1600"/>
              <a:t>   </a:t>
            </a:r>
            <a:r>
              <a:rPr lang="en-US" sz="1600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Best Practices</a:t>
            </a:r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</a:p>
          <a:p>
            <a:pPr algn="ctr" eaLnBrk="0" hangingPunct="0">
              <a:buFontTx/>
              <a:buChar char="•"/>
            </a:pPr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Delivering a given “B”at</a:t>
            </a:r>
          </a:p>
          <a:p>
            <a:pPr algn="ctr" eaLnBrk="0" hangingPunct="0"/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as Low a “C” as possible</a:t>
            </a:r>
          </a:p>
          <a:p>
            <a:pPr algn="ctr" eaLnBrk="0" hangingPunct="0"/>
            <a:r>
              <a:rPr lang="en-US" sz="1600" b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or</a:t>
            </a:r>
            <a:endParaRPr lang="en-US" sz="160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 eaLnBrk="0" hangingPunct="0">
              <a:buFontTx/>
              <a:buChar char="•"/>
            </a:pPr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Delivering as high a “B” as</a:t>
            </a:r>
          </a:p>
          <a:p>
            <a:pPr algn="ctr" eaLnBrk="0" hangingPunct="0"/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possible for a given “C”</a:t>
            </a:r>
          </a:p>
        </p:txBody>
      </p:sp>
      <p:sp>
        <p:nvSpPr>
          <p:cNvPr id="38927" name="Line 15"/>
          <p:cNvSpPr>
            <a:spLocks noChangeShapeType="1"/>
          </p:cNvSpPr>
          <p:nvPr/>
        </p:nvSpPr>
        <p:spPr bwMode="auto">
          <a:xfrm flipH="1">
            <a:off x="6035675" y="4013200"/>
            <a:ext cx="1411288" cy="508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928" name="Line 16"/>
          <p:cNvSpPr>
            <a:spLocks noChangeShapeType="1"/>
          </p:cNvSpPr>
          <p:nvPr/>
        </p:nvSpPr>
        <p:spPr bwMode="auto">
          <a:xfrm flipH="1">
            <a:off x="4527550" y="2095500"/>
            <a:ext cx="1343025" cy="6619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929" name="Oval 17"/>
          <p:cNvSpPr>
            <a:spLocks noChangeArrowheads="1"/>
          </p:cNvSpPr>
          <p:nvPr/>
        </p:nvSpPr>
        <p:spPr bwMode="auto">
          <a:xfrm>
            <a:off x="5815013" y="4552950"/>
            <a:ext cx="228600" cy="228600"/>
          </a:xfrm>
          <a:prstGeom prst="ellipse">
            <a:avLst/>
          </a:prstGeom>
          <a:solidFill>
            <a:srgbClr val="00FF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930" name="Oval 18"/>
          <p:cNvSpPr>
            <a:spLocks noChangeArrowheads="1"/>
          </p:cNvSpPr>
          <p:nvPr/>
        </p:nvSpPr>
        <p:spPr bwMode="auto">
          <a:xfrm>
            <a:off x="4278313" y="2763838"/>
            <a:ext cx="228600" cy="228600"/>
          </a:xfrm>
          <a:prstGeom prst="ellipse">
            <a:avLst/>
          </a:prstGeom>
          <a:solidFill>
            <a:srgbClr val="00FF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931" name="Oval 19"/>
          <p:cNvSpPr>
            <a:spLocks noChangeArrowheads="1"/>
          </p:cNvSpPr>
          <p:nvPr/>
        </p:nvSpPr>
        <p:spPr bwMode="auto">
          <a:xfrm>
            <a:off x="2836863" y="2178050"/>
            <a:ext cx="228600" cy="228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932" name="Oval 20"/>
          <p:cNvSpPr>
            <a:spLocks noChangeArrowheads="1"/>
          </p:cNvSpPr>
          <p:nvPr/>
        </p:nvSpPr>
        <p:spPr bwMode="auto">
          <a:xfrm>
            <a:off x="3079750" y="2293938"/>
            <a:ext cx="228600" cy="228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933" name="Oval 21"/>
          <p:cNvSpPr>
            <a:spLocks noChangeArrowheads="1"/>
          </p:cNvSpPr>
          <p:nvPr/>
        </p:nvSpPr>
        <p:spPr bwMode="auto">
          <a:xfrm>
            <a:off x="3478213" y="2381250"/>
            <a:ext cx="228600" cy="228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934" name="Oval 22"/>
          <p:cNvSpPr>
            <a:spLocks noChangeArrowheads="1"/>
          </p:cNvSpPr>
          <p:nvPr/>
        </p:nvSpPr>
        <p:spPr bwMode="auto">
          <a:xfrm>
            <a:off x="3673475" y="2508250"/>
            <a:ext cx="228600" cy="228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935" name="Oval 23"/>
          <p:cNvSpPr>
            <a:spLocks noChangeArrowheads="1"/>
          </p:cNvSpPr>
          <p:nvPr/>
        </p:nvSpPr>
        <p:spPr bwMode="auto">
          <a:xfrm>
            <a:off x="3394075" y="2314575"/>
            <a:ext cx="228600" cy="228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936" name="Oval 24"/>
          <p:cNvSpPr>
            <a:spLocks noChangeArrowheads="1"/>
          </p:cNvSpPr>
          <p:nvPr/>
        </p:nvSpPr>
        <p:spPr bwMode="auto">
          <a:xfrm>
            <a:off x="2487613" y="2139950"/>
            <a:ext cx="228600" cy="228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937" name="Oval 25"/>
          <p:cNvSpPr>
            <a:spLocks noChangeArrowheads="1"/>
          </p:cNvSpPr>
          <p:nvPr/>
        </p:nvSpPr>
        <p:spPr bwMode="auto">
          <a:xfrm>
            <a:off x="4802188" y="3081338"/>
            <a:ext cx="228600" cy="228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938" name="Oval 26"/>
          <p:cNvSpPr>
            <a:spLocks noChangeArrowheads="1"/>
          </p:cNvSpPr>
          <p:nvPr/>
        </p:nvSpPr>
        <p:spPr bwMode="auto">
          <a:xfrm>
            <a:off x="5045075" y="3354388"/>
            <a:ext cx="228600" cy="228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939" name="Oval 27"/>
          <p:cNvSpPr>
            <a:spLocks noChangeArrowheads="1"/>
          </p:cNvSpPr>
          <p:nvPr/>
        </p:nvSpPr>
        <p:spPr bwMode="auto">
          <a:xfrm>
            <a:off x="5211763" y="3540125"/>
            <a:ext cx="228600" cy="228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940" name="Oval 28"/>
          <p:cNvSpPr>
            <a:spLocks noChangeArrowheads="1"/>
          </p:cNvSpPr>
          <p:nvPr/>
        </p:nvSpPr>
        <p:spPr bwMode="auto">
          <a:xfrm>
            <a:off x="3910013" y="2597150"/>
            <a:ext cx="1039812" cy="582613"/>
          </a:xfrm>
          <a:prstGeom prst="ellipse">
            <a:avLst/>
          </a:prstGeom>
          <a:noFill/>
          <a:ln w="12700">
            <a:solidFill>
              <a:srgbClr val="FF99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941" name="Oval 29"/>
          <p:cNvSpPr>
            <a:spLocks noChangeArrowheads="1"/>
          </p:cNvSpPr>
          <p:nvPr/>
        </p:nvSpPr>
        <p:spPr bwMode="auto">
          <a:xfrm>
            <a:off x="5405438" y="4373563"/>
            <a:ext cx="1039812" cy="582612"/>
          </a:xfrm>
          <a:prstGeom prst="ellipse">
            <a:avLst/>
          </a:prstGeom>
          <a:noFill/>
          <a:ln w="12700">
            <a:solidFill>
              <a:srgbClr val="FF99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942" name="Oval 30"/>
          <p:cNvSpPr>
            <a:spLocks noChangeArrowheads="1"/>
          </p:cNvSpPr>
          <p:nvPr/>
        </p:nvSpPr>
        <p:spPr bwMode="auto">
          <a:xfrm>
            <a:off x="4608513" y="4575175"/>
            <a:ext cx="228600" cy="228600"/>
          </a:xfrm>
          <a:prstGeom prst="ellipse">
            <a:avLst/>
          </a:prstGeom>
          <a:solidFill>
            <a:srgbClr val="FF505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943" name="Line 31"/>
          <p:cNvSpPr>
            <a:spLocks noChangeShapeType="1"/>
          </p:cNvSpPr>
          <p:nvPr/>
        </p:nvSpPr>
        <p:spPr bwMode="auto">
          <a:xfrm>
            <a:off x="4968875" y="4065588"/>
            <a:ext cx="706438" cy="12223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8944" name="Line 32"/>
          <p:cNvSpPr>
            <a:spLocks noChangeShapeType="1"/>
          </p:cNvSpPr>
          <p:nvPr/>
        </p:nvSpPr>
        <p:spPr bwMode="auto">
          <a:xfrm>
            <a:off x="4830763" y="4691063"/>
            <a:ext cx="4667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8945" name="Rectangle 33"/>
          <p:cNvSpPr>
            <a:spLocks noChangeArrowheads="1"/>
          </p:cNvSpPr>
          <p:nvPr/>
        </p:nvSpPr>
        <p:spPr bwMode="auto">
          <a:xfrm>
            <a:off x="0" y="142875"/>
            <a:ext cx="9144000" cy="584200"/>
          </a:xfrm>
          <a:prstGeom prst="rect">
            <a:avLst/>
          </a:prstGeom>
          <a:solidFill>
            <a:schemeClr val="accent1">
              <a:alpha val="39999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946" name="Text Box 34"/>
          <p:cNvSpPr txBox="1">
            <a:spLocks noChangeArrowheads="1"/>
          </p:cNvSpPr>
          <p:nvPr/>
        </p:nvSpPr>
        <p:spPr bwMode="auto">
          <a:xfrm>
            <a:off x="0" y="166688"/>
            <a:ext cx="91440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2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Some Basic Intuitions for Effective Strategy</a:t>
            </a:r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Oval 2" descr="50%"/>
          <p:cNvSpPr>
            <a:spLocks noChangeArrowheads="1"/>
          </p:cNvSpPr>
          <p:nvPr/>
        </p:nvSpPr>
        <p:spPr bwMode="auto">
          <a:xfrm>
            <a:off x="4121150" y="4186238"/>
            <a:ext cx="4711700" cy="1635125"/>
          </a:xfrm>
          <a:prstGeom prst="ellipse">
            <a:avLst/>
          </a:prstGeom>
          <a:pattFill prst="pct50">
            <a:fgClr>
              <a:srgbClr val="969696">
                <a:alpha val="55000"/>
              </a:srgbClr>
            </a:fgClr>
            <a:bgClr>
              <a:srgbClr val="FFFFFF">
                <a:alpha val="55000"/>
              </a:srgbClr>
            </a:bgClr>
          </a:patt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0963" name="Oval 3" descr="50%"/>
          <p:cNvSpPr>
            <a:spLocks noChangeArrowheads="1"/>
          </p:cNvSpPr>
          <p:nvPr/>
        </p:nvSpPr>
        <p:spPr bwMode="auto">
          <a:xfrm>
            <a:off x="225425" y="4519613"/>
            <a:ext cx="2997200" cy="1006475"/>
          </a:xfrm>
          <a:prstGeom prst="ellipse">
            <a:avLst/>
          </a:prstGeom>
          <a:pattFill prst="pct50">
            <a:fgClr>
              <a:srgbClr val="99CC00">
                <a:alpha val="70000"/>
              </a:srgbClr>
            </a:fgClr>
            <a:bgClr>
              <a:srgbClr val="FFFFFF">
                <a:alpha val="70000"/>
              </a:srgbClr>
            </a:bgClr>
          </a:patt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0964" name="Oval 4" descr="50%"/>
          <p:cNvSpPr>
            <a:spLocks noChangeArrowheads="1"/>
          </p:cNvSpPr>
          <p:nvPr/>
        </p:nvSpPr>
        <p:spPr bwMode="auto">
          <a:xfrm>
            <a:off x="311150" y="2455863"/>
            <a:ext cx="2381250" cy="760412"/>
          </a:xfrm>
          <a:prstGeom prst="ellipse">
            <a:avLst/>
          </a:prstGeom>
          <a:pattFill prst="pct50">
            <a:fgClr>
              <a:srgbClr val="99CC00">
                <a:alpha val="70000"/>
              </a:srgbClr>
            </a:fgClr>
            <a:bgClr>
              <a:srgbClr val="FFFFFF">
                <a:alpha val="70000"/>
              </a:srgbClr>
            </a:bgClr>
          </a:patt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0965" name="Oval 5" descr="50%"/>
          <p:cNvSpPr>
            <a:spLocks noChangeArrowheads="1"/>
          </p:cNvSpPr>
          <p:nvPr/>
        </p:nvSpPr>
        <p:spPr bwMode="auto">
          <a:xfrm>
            <a:off x="4206875" y="1941513"/>
            <a:ext cx="4440238" cy="1774825"/>
          </a:xfrm>
          <a:prstGeom prst="ellipse">
            <a:avLst/>
          </a:prstGeom>
          <a:pattFill prst="pct50">
            <a:fgClr>
              <a:srgbClr val="808080">
                <a:alpha val="55000"/>
              </a:srgbClr>
            </a:fgClr>
            <a:bgClr>
              <a:srgbClr val="FFFFFF">
                <a:alpha val="55000"/>
              </a:srgbClr>
            </a:bgClr>
          </a:patt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0966" name="Text Box 6"/>
          <p:cNvSpPr txBox="1">
            <a:spLocks noChangeArrowheads="1"/>
          </p:cNvSpPr>
          <p:nvPr/>
        </p:nvSpPr>
        <p:spPr bwMode="auto">
          <a:xfrm>
            <a:off x="169863" y="917575"/>
            <a:ext cx="8910637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457200" indent="-457200" algn="ctr" eaLnBrk="0" hangingPunct="0">
              <a:buFontTx/>
              <a:buAutoNum type="arabicPeriod" startAt="3"/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Sustainability:  Protection Against the Imitators that a Unique </a:t>
            </a:r>
          </a:p>
          <a:p>
            <a:pPr marL="457200" indent="-457200" algn="ctr"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Proposition Will Inevitably Attract </a:t>
            </a:r>
          </a:p>
        </p:txBody>
      </p:sp>
      <p:sp>
        <p:nvSpPr>
          <p:cNvPr id="40967" name="Text Box 7"/>
          <p:cNvSpPr txBox="1">
            <a:spLocks noChangeArrowheads="1"/>
          </p:cNvSpPr>
          <p:nvPr/>
        </p:nvSpPr>
        <p:spPr bwMode="auto">
          <a:xfrm>
            <a:off x="735013" y="2584450"/>
            <a:ext cx="1555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>
                <a:solidFill>
                  <a:srgbClr val="660066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Tradeoffs</a:t>
            </a:r>
            <a:r>
              <a:rPr lang="en-US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0968" name="Text Box 8"/>
          <p:cNvSpPr txBox="1">
            <a:spLocks noChangeArrowheads="1"/>
          </p:cNvSpPr>
          <p:nvPr/>
        </p:nvSpPr>
        <p:spPr bwMode="auto">
          <a:xfrm>
            <a:off x="4662488" y="2173288"/>
            <a:ext cx="3541712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000">
                <a:solidFill>
                  <a:srgbClr val="660066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Incompatibilities Make it </a:t>
            </a:r>
          </a:p>
          <a:p>
            <a:pPr algn="ctr" eaLnBrk="0" hangingPunct="0"/>
            <a:r>
              <a:rPr lang="en-US" sz="2000">
                <a:solidFill>
                  <a:srgbClr val="660066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Difficult for Established Firms </a:t>
            </a:r>
          </a:p>
          <a:p>
            <a:pPr algn="ctr" eaLnBrk="0" hangingPunct="0"/>
            <a:r>
              <a:rPr lang="en-US" sz="2000">
                <a:solidFill>
                  <a:srgbClr val="660066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to Imitate Strategies that are </a:t>
            </a:r>
          </a:p>
          <a:p>
            <a:pPr algn="ctr" eaLnBrk="0" hangingPunct="0"/>
            <a:r>
              <a:rPr lang="en-US" sz="2000">
                <a:solidFill>
                  <a:srgbClr val="660066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Successful Elsewhere</a:t>
            </a:r>
            <a:endParaRPr lang="en-US" sz="1800">
              <a:solidFill>
                <a:srgbClr val="660066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0969" name="Text Box 9"/>
          <p:cNvSpPr txBox="1">
            <a:spLocks noChangeArrowheads="1"/>
          </p:cNvSpPr>
          <p:nvPr/>
        </p:nvSpPr>
        <p:spPr bwMode="auto">
          <a:xfrm>
            <a:off x="334963" y="4794250"/>
            <a:ext cx="27289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solidFill>
                  <a:srgbClr val="660066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Complementarities</a:t>
            </a:r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0970" name="Text Box 10"/>
          <p:cNvSpPr txBox="1">
            <a:spLocks noChangeArrowheads="1"/>
          </p:cNvSpPr>
          <p:nvPr/>
        </p:nvSpPr>
        <p:spPr bwMode="auto">
          <a:xfrm>
            <a:off x="4443413" y="4468813"/>
            <a:ext cx="412115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000">
                <a:solidFill>
                  <a:srgbClr val="660066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Mutually Reinforcing Elements</a:t>
            </a:r>
          </a:p>
          <a:p>
            <a:pPr algn="ctr" eaLnBrk="0" hangingPunct="0"/>
            <a:r>
              <a:rPr lang="en-US" sz="2000">
                <a:solidFill>
                  <a:srgbClr val="660066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of Strategy that</a:t>
            </a:r>
          </a:p>
          <a:p>
            <a:pPr algn="ctr" eaLnBrk="0" hangingPunct="0"/>
            <a:r>
              <a:rPr lang="en-US" sz="2000">
                <a:solidFill>
                  <a:srgbClr val="660066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Perpetuate Competitive Advantage</a:t>
            </a:r>
            <a:endParaRPr lang="en-US" sz="180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cxnSp>
        <p:nvCxnSpPr>
          <p:cNvPr id="40971" name="AutoShape 11"/>
          <p:cNvCxnSpPr>
            <a:cxnSpLocks noChangeShapeType="1"/>
            <a:stCxn id="40963" idx="6"/>
            <a:endCxn id="40962" idx="2"/>
          </p:cNvCxnSpPr>
          <p:nvPr/>
        </p:nvCxnSpPr>
        <p:spPr bwMode="auto">
          <a:xfrm flipV="1">
            <a:off x="3222625" y="5003800"/>
            <a:ext cx="898525" cy="1905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40972" name="AutoShape 12"/>
          <p:cNvCxnSpPr>
            <a:cxnSpLocks noChangeShapeType="1"/>
            <a:stCxn id="40964" idx="6"/>
            <a:endCxn id="40965" idx="2"/>
          </p:cNvCxnSpPr>
          <p:nvPr/>
        </p:nvCxnSpPr>
        <p:spPr bwMode="auto">
          <a:xfrm flipV="1">
            <a:off x="2692400" y="2828925"/>
            <a:ext cx="1514475" cy="793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40973" name="Rectangle 13"/>
          <p:cNvSpPr>
            <a:spLocks noChangeArrowheads="1"/>
          </p:cNvSpPr>
          <p:nvPr/>
        </p:nvSpPr>
        <p:spPr bwMode="auto">
          <a:xfrm>
            <a:off x="0" y="5969000"/>
            <a:ext cx="9144000" cy="774700"/>
          </a:xfrm>
          <a:prstGeom prst="rect">
            <a:avLst/>
          </a:prstGeom>
          <a:solidFill>
            <a:srgbClr val="FFFF00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Modern business environment (employee turnover, consultants/</a:t>
            </a:r>
          </a:p>
          <a:p>
            <a:pPr algn="ctr"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benchmarking, IT, etc.) facilitates diffusion of profitable strategies.</a:t>
            </a:r>
          </a:p>
        </p:txBody>
      </p:sp>
      <p:sp>
        <p:nvSpPr>
          <p:cNvPr id="40974" name="Rectangle 14"/>
          <p:cNvSpPr>
            <a:spLocks noChangeArrowheads="1"/>
          </p:cNvSpPr>
          <p:nvPr/>
        </p:nvSpPr>
        <p:spPr bwMode="auto">
          <a:xfrm>
            <a:off x="0" y="142875"/>
            <a:ext cx="9144000" cy="584200"/>
          </a:xfrm>
          <a:prstGeom prst="rect">
            <a:avLst/>
          </a:prstGeom>
          <a:solidFill>
            <a:schemeClr val="accent1">
              <a:alpha val="39999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0975" name="Text Box 15"/>
          <p:cNvSpPr txBox="1">
            <a:spLocks noChangeArrowheads="1"/>
          </p:cNvSpPr>
          <p:nvPr/>
        </p:nvSpPr>
        <p:spPr bwMode="auto">
          <a:xfrm>
            <a:off x="0" y="166688"/>
            <a:ext cx="91440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2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Some Basic Intuitions for Effective Strategy</a:t>
            </a:r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ext Box 2"/>
          <p:cNvSpPr txBox="1">
            <a:spLocks noChangeArrowheads="1"/>
          </p:cNvSpPr>
          <p:nvPr/>
        </p:nvSpPr>
        <p:spPr bwMode="auto">
          <a:xfrm>
            <a:off x="187325" y="892175"/>
            <a:ext cx="85264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3. Stay unique – strategies involving </a:t>
            </a:r>
            <a:r>
              <a:rPr lang="en-US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continual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efficiency gains</a:t>
            </a:r>
          </a:p>
        </p:txBody>
      </p:sp>
      <p:sp>
        <p:nvSpPr>
          <p:cNvPr id="41987" name="Rectangle 3"/>
          <p:cNvSpPr>
            <a:spLocks noChangeArrowheads="1"/>
          </p:cNvSpPr>
          <p:nvPr/>
        </p:nvSpPr>
        <p:spPr bwMode="auto">
          <a:xfrm>
            <a:off x="193675" y="1506538"/>
            <a:ext cx="8804275" cy="51228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1988" name="Text Box 4"/>
          <p:cNvSpPr txBox="1">
            <a:spLocks noChangeArrowheads="1"/>
          </p:cNvSpPr>
          <p:nvPr/>
        </p:nvSpPr>
        <p:spPr bwMode="auto">
          <a:xfrm rot="-5400000">
            <a:off x="-943769" y="3567907"/>
            <a:ext cx="30956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1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“B” Delivered to Consumers</a:t>
            </a:r>
          </a:p>
        </p:txBody>
      </p:sp>
      <p:sp>
        <p:nvSpPr>
          <p:cNvPr id="41989" name="Oval 5" descr="50%"/>
          <p:cNvSpPr>
            <a:spLocks noChangeArrowheads="1"/>
          </p:cNvSpPr>
          <p:nvPr/>
        </p:nvSpPr>
        <p:spPr bwMode="auto">
          <a:xfrm>
            <a:off x="5700713" y="1630363"/>
            <a:ext cx="3155950" cy="2251075"/>
          </a:xfrm>
          <a:prstGeom prst="ellipse">
            <a:avLst/>
          </a:prstGeom>
          <a:pattFill prst="pct50">
            <a:fgClr>
              <a:srgbClr val="CC99FF">
                <a:alpha val="60001"/>
              </a:srgbClr>
            </a:fgClr>
            <a:bgClr>
              <a:srgbClr val="FFFFFF">
                <a:alpha val="60001"/>
              </a:srgbClr>
            </a:bgClr>
          </a:patt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1990" name="Line 6"/>
          <p:cNvSpPr>
            <a:spLocks noChangeShapeType="1"/>
          </p:cNvSpPr>
          <p:nvPr/>
        </p:nvSpPr>
        <p:spPr bwMode="auto">
          <a:xfrm>
            <a:off x="1455738" y="1809750"/>
            <a:ext cx="0" cy="40068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1991" name="Line 7"/>
          <p:cNvSpPr>
            <a:spLocks noChangeShapeType="1"/>
          </p:cNvSpPr>
          <p:nvPr/>
        </p:nvSpPr>
        <p:spPr bwMode="auto">
          <a:xfrm>
            <a:off x="1455738" y="5816600"/>
            <a:ext cx="546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1992" name="Arc 8"/>
          <p:cNvSpPr>
            <a:spLocks/>
          </p:cNvSpPr>
          <p:nvPr/>
        </p:nvSpPr>
        <p:spPr bwMode="auto">
          <a:xfrm>
            <a:off x="1906588" y="2238375"/>
            <a:ext cx="4119562" cy="3262313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>
              <a:solidFill>
                <a:srgbClr val="FF5050"/>
              </a:solidFill>
            </a:endParaRPr>
          </a:p>
        </p:txBody>
      </p:sp>
      <p:sp>
        <p:nvSpPr>
          <p:cNvPr id="41993" name="Text Box 9"/>
          <p:cNvSpPr txBox="1">
            <a:spLocks noChangeArrowheads="1"/>
          </p:cNvSpPr>
          <p:nvPr/>
        </p:nvSpPr>
        <p:spPr bwMode="auto">
          <a:xfrm>
            <a:off x="2513013" y="6153150"/>
            <a:ext cx="2876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1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Firm’s Production Cost “C”</a:t>
            </a:r>
          </a:p>
        </p:txBody>
      </p:sp>
      <p:sp>
        <p:nvSpPr>
          <p:cNvPr id="41994" name="Text Box 10"/>
          <p:cNvSpPr txBox="1">
            <a:spLocks noChangeArrowheads="1"/>
          </p:cNvSpPr>
          <p:nvPr/>
        </p:nvSpPr>
        <p:spPr bwMode="auto">
          <a:xfrm>
            <a:off x="1746250" y="5849938"/>
            <a:ext cx="6286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14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HIGH</a:t>
            </a:r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1995" name="Text Box 11"/>
          <p:cNvSpPr txBox="1">
            <a:spLocks noChangeArrowheads="1"/>
          </p:cNvSpPr>
          <p:nvPr/>
        </p:nvSpPr>
        <p:spPr bwMode="auto">
          <a:xfrm>
            <a:off x="5686425" y="5849938"/>
            <a:ext cx="5889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14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LOW</a:t>
            </a:r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1996" name="Text Box 12"/>
          <p:cNvSpPr txBox="1">
            <a:spLocks noChangeArrowheads="1"/>
          </p:cNvSpPr>
          <p:nvPr/>
        </p:nvSpPr>
        <p:spPr bwMode="auto">
          <a:xfrm>
            <a:off x="768350" y="2085975"/>
            <a:ext cx="6286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14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HIGH</a:t>
            </a:r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1997" name="Text Box 13"/>
          <p:cNvSpPr txBox="1">
            <a:spLocks noChangeArrowheads="1"/>
          </p:cNvSpPr>
          <p:nvPr/>
        </p:nvSpPr>
        <p:spPr bwMode="auto">
          <a:xfrm>
            <a:off x="768350" y="5364163"/>
            <a:ext cx="5889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14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LOW</a:t>
            </a:r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1998" name="Text Box 14"/>
          <p:cNvSpPr txBox="1">
            <a:spLocks noChangeArrowheads="1"/>
          </p:cNvSpPr>
          <p:nvPr/>
        </p:nvSpPr>
        <p:spPr bwMode="auto">
          <a:xfrm>
            <a:off x="5907088" y="1738313"/>
            <a:ext cx="2701925" cy="155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1600"/>
              <a:t>   </a:t>
            </a:r>
            <a:r>
              <a:rPr lang="en-US" sz="1600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Best Practices</a:t>
            </a:r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</a:p>
          <a:p>
            <a:pPr algn="ctr" eaLnBrk="0" hangingPunct="0">
              <a:buFontTx/>
              <a:buChar char="•"/>
            </a:pPr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Delivering a given “B”at</a:t>
            </a:r>
          </a:p>
          <a:p>
            <a:pPr algn="ctr" eaLnBrk="0" hangingPunct="0"/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as Low a “C” as possible</a:t>
            </a:r>
          </a:p>
          <a:p>
            <a:pPr algn="ctr" eaLnBrk="0" hangingPunct="0"/>
            <a:r>
              <a:rPr lang="en-US" sz="1600" b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or</a:t>
            </a:r>
            <a:endParaRPr lang="en-US" sz="160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 eaLnBrk="0" hangingPunct="0">
              <a:buFontTx/>
              <a:buChar char="•"/>
            </a:pPr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Delivering as high a “B” as</a:t>
            </a:r>
          </a:p>
          <a:p>
            <a:pPr algn="ctr" eaLnBrk="0" hangingPunct="0"/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possible for a given “C”</a:t>
            </a:r>
          </a:p>
        </p:txBody>
      </p:sp>
      <p:sp>
        <p:nvSpPr>
          <p:cNvPr id="41999" name="Line 15"/>
          <p:cNvSpPr>
            <a:spLocks noChangeShapeType="1"/>
          </p:cNvSpPr>
          <p:nvPr/>
        </p:nvSpPr>
        <p:spPr bwMode="auto">
          <a:xfrm flipH="1">
            <a:off x="6035675" y="4013200"/>
            <a:ext cx="1411288" cy="508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2000" name="Line 16"/>
          <p:cNvSpPr>
            <a:spLocks noChangeShapeType="1"/>
          </p:cNvSpPr>
          <p:nvPr/>
        </p:nvSpPr>
        <p:spPr bwMode="auto">
          <a:xfrm flipH="1">
            <a:off x="4527550" y="2095500"/>
            <a:ext cx="1343025" cy="6619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2001" name="Oval 17"/>
          <p:cNvSpPr>
            <a:spLocks noChangeArrowheads="1"/>
          </p:cNvSpPr>
          <p:nvPr/>
        </p:nvSpPr>
        <p:spPr bwMode="auto">
          <a:xfrm>
            <a:off x="5815013" y="4552950"/>
            <a:ext cx="228600" cy="228600"/>
          </a:xfrm>
          <a:prstGeom prst="ellipse">
            <a:avLst/>
          </a:prstGeom>
          <a:solidFill>
            <a:srgbClr val="00FF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2002" name="Oval 18"/>
          <p:cNvSpPr>
            <a:spLocks noChangeArrowheads="1"/>
          </p:cNvSpPr>
          <p:nvPr/>
        </p:nvSpPr>
        <p:spPr bwMode="auto">
          <a:xfrm>
            <a:off x="4278313" y="2763838"/>
            <a:ext cx="228600" cy="228600"/>
          </a:xfrm>
          <a:prstGeom prst="ellipse">
            <a:avLst/>
          </a:prstGeom>
          <a:solidFill>
            <a:srgbClr val="00FF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2003" name="Oval 19"/>
          <p:cNvSpPr>
            <a:spLocks noChangeArrowheads="1"/>
          </p:cNvSpPr>
          <p:nvPr/>
        </p:nvSpPr>
        <p:spPr bwMode="auto">
          <a:xfrm>
            <a:off x="2836863" y="2178050"/>
            <a:ext cx="228600" cy="228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2004" name="Oval 20"/>
          <p:cNvSpPr>
            <a:spLocks noChangeArrowheads="1"/>
          </p:cNvSpPr>
          <p:nvPr/>
        </p:nvSpPr>
        <p:spPr bwMode="auto">
          <a:xfrm>
            <a:off x="3079750" y="2293938"/>
            <a:ext cx="228600" cy="228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2005" name="Oval 21"/>
          <p:cNvSpPr>
            <a:spLocks noChangeArrowheads="1"/>
          </p:cNvSpPr>
          <p:nvPr/>
        </p:nvSpPr>
        <p:spPr bwMode="auto">
          <a:xfrm>
            <a:off x="3478213" y="2381250"/>
            <a:ext cx="228600" cy="228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2006" name="Oval 22"/>
          <p:cNvSpPr>
            <a:spLocks noChangeArrowheads="1"/>
          </p:cNvSpPr>
          <p:nvPr/>
        </p:nvSpPr>
        <p:spPr bwMode="auto">
          <a:xfrm>
            <a:off x="3673475" y="2508250"/>
            <a:ext cx="228600" cy="228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2007" name="Oval 23"/>
          <p:cNvSpPr>
            <a:spLocks noChangeArrowheads="1"/>
          </p:cNvSpPr>
          <p:nvPr/>
        </p:nvSpPr>
        <p:spPr bwMode="auto">
          <a:xfrm>
            <a:off x="3394075" y="2314575"/>
            <a:ext cx="228600" cy="228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2008" name="Oval 24"/>
          <p:cNvSpPr>
            <a:spLocks noChangeArrowheads="1"/>
          </p:cNvSpPr>
          <p:nvPr/>
        </p:nvSpPr>
        <p:spPr bwMode="auto">
          <a:xfrm>
            <a:off x="2487613" y="2139950"/>
            <a:ext cx="228600" cy="228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2009" name="Oval 25"/>
          <p:cNvSpPr>
            <a:spLocks noChangeArrowheads="1"/>
          </p:cNvSpPr>
          <p:nvPr/>
        </p:nvSpPr>
        <p:spPr bwMode="auto">
          <a:xfrm>
            <a:off x="4802188" y="3081338"/>
            <a:ext cx="228600" cy="228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2010" name="Oval 26"/>
          <p:cNvSpPr>
            <a:spLocks noChangeArrowheads="1"/>
          </p:cNvSpPr>
          <p:nvPr/>
        </p:nvSpPr>
        <p:spPr bwMode="auto">
          <a:xfrm>
            <a:off x="5045075" y="3354388"/>
            <a:ext cx="228600" cy="228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2011" name="Oval 27"/>
          <p:cNvSpPr>
            <a:spLocks noChangeArrowheads="1"/>
          </p:cNvSpPr>
          <p:nvPr/>
        </p:nvSpPr>
        <p:spPr bwMode="auto">
          <a:xfrm>
            <a:off x="5211763" y="3540125"/>
            <a:ext cx="228600" cy="228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2012" name="Oval 28"/>
          <p:cNvSpPr>
            <a:spLocks noChangeArrowheads="1"/>
          </p:cNvSpPr>
          <p:nvPr/>
        </p:nvSpPr>
        <p:spPr bwMode="auto">
          <a:xfrm>
            <a:off x="3910013" y="2597150"/>
            <a:ext cx="1039812" cy="582613"/>
          </a:xfrm>
          <a:prstGeom prst="ellipse">
            <a:avLst/>
          </a:prstGeom>
          <a:noFill/>
          <a:ln w="12700">
            <a:solidFill>
              <a:srgbClr val="FF99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2013" name="Oval 29"/>
          <p:cNvSpPr>
            <a:spLocks noChangeArrowheads="1"/>
          </p:cNvSpPr>
          <p:nvPr/>
        </p:nvSpPr>
        <p:spPr bwMode="auto">
          <a:xfrm>
            <a:off x="4608513" y="4575175"/>
            <a:ext cx="228600" cy="228600"/>
          </a:xfrm>
          <a:prstGeom prst="ellipse">
            <a:avLst/>
          </a:prstGeom>
          <a:solidFill>
            <a:srgbClr val="FF505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2014" name="Line 30"/>
          <p:cNvSpPr>
            <a:spLocks noChangeShapeType="1"/>
          </p:cNvSpPr>
          <p:nvPr/>
        </p:nvSpPr>
        <p:spPr bwMode="auto">
          <a:xfrm>
            <a:off x="4830763" y="4691063"/>
            <a:ext cx="9810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2015" name="Line 31"/>
          <p:cNvSpPr>
            <a:spLocks noChangeShapeType="1"/>
          </p:cNvSpPr>
          <p:nvPr/>
        </p:nvSpPr>
        <p:spPr bwMode="auto">
          <a:xfrm>
            <a:off x="6040438" y="4678363"/>
            <a:ext cx="584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2016" name="Oval 32"/>
          <p:cNvSpPr>
            <a:spLocks noChangeArrowheads="1"/>
          </p:cNvSpPr>
          <p:nvPr/>
        </p:nvSpPr>
        <p:spPr bwMode="auto">
          <a:xfrm>
            <a:off x="6627813" y="4568825"/>
            <a:ext cx="228600" cy="228600"/>
          </a:xfrm>
          <a:prstGeom prst="ellipse">
            <a:avLst/>
          </a:prstGeom>
          <a:solidFill>
            <a:srgbClr val="00FF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2017" name="Arc 33"/>
          <p:cNvSpPr>
            <a:spLocks/>
          </p:cNvSpPr>
          <p:nvPr/>
        </p:nvSpPr>
        <p:spPr bwMode="auto">
          <a:xfrm>
            <a:off x="1944688" y="2257425"/>
            <a:ext cx="4965700" cy="3262313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>
              <a:solidFill>
                <a:srgbClr val="FF5050"/>
              </a:solidFill>
            </a:endParaRPr>
          </a:p>
        </p:txBody>
      </p:sp>
      <p:sp>
        <p:nvSpPr>
          <p:cNvPr id="42018" name="Oval 34"/>
          <p:cNvSpPr>
            <a:spLocks noChangeArrowheads="1"/>
          </p:cNvSpPr>
          <p:nvPr/>
        </p:nvSpPr>
        <p:spPr bwMode="auto">
          <a:xfrm>
            <a:off x="6205538" y="4383088"/>
            <a:ext cx="1039812" cy="582612"/>
          </a:xfrm>
          <a:prstGeom prst="ellipse">
            <a:avLst/>
          </a:prstGeom>
          <a:noFill/>
          <a:ln w="12700">
            <a:solidFill>
              <a:srgbClr val="FF99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2019" name="Rectangle 35"/>
          <p:cNvSpPr>
            <a:spLocks noChangeArrowheads="1"/>
          </p:cNvSpPr>
          <p:nvPr/>
        </p:nvSpPr>
        <p:spPr bwMode="auto">
          <a:xfrm>
            <a:off x="0" y="142875"/>
            <a:ext cx="9144000" cy="584200"/>
          </a:xfrm>
          <a:prstGeom prst="rect">
            <a:avLst/>
          </a:prstGeom>
          <a:solidFill>
            <a:schemeClr val="accent1">
              <a:alpha val="39999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2020" name="Text Box 36"/>
          <p:cNvSpPr txBox="1">
            <a:spLocks noChangeArrowheads="1"/>
          </p:cNvSpPr>
          <p:nvPr/>
        </p:nvSpPr>
        <p:spPr bwMode="auto">
          <a:xfrm>
            <a:off x="0" y="166688"/>
            <a:ext cx="91440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2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Some Basic Intuitions for Effective Strategy</a:t>
            </a:r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0" y="931863"/>
            <a:ext cx="9144000" cy="5897562"/>
          </a:xfrm>
          <a:prstGeom prst="rect">
            <a:avLst/>
          </a:prstGeom>
          <a:solidFill>
            <a:srgbClr val="FFFF99">
              <a:alpha val="50195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0" y="1001713"/>
            <a:ext cx="9144000" cy="5570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eaLnBrk="0" hangingPunct="0"/>
            <a:r>
              <a:rPr lang="en-US" dirty="0">
                <a:latin typeface="Arial" charset="0"/>
              </a:rPr>
              <a:t>5.   Classroom Expectations:</a:t>
            </a:r>
          </a:p>
          <a:p>
            <a:pPr marL="1371600" lvl="2" indent="-457200" eaLnBrk="0" hangingPunct="0">
              <a:buFontTx/>
              <a:buChar char="•"/>
            </a:pPr>
            <a:r>
              <a:rPr lang="en-US" dirty="0">
                <a:latin typeface="Arial" charset="0"/>
              </a:rPr>
              <a:t>We will start and end on time</a:t>
            </a:r>
          </a:p>
          <a:p>
            <a:pPr marL="1371600" lvl="2" indent="-457200" eaLnBrk="0" hangingPunct="0">
              <a:buFontTx/>
              <a:buChar char="•"/>
            </a:pPr>
            <a:r>
              <a:rPr lang="en-US" dirty="0">
                <a:latin typeface="Arial" charset="0"/>
              </a:rPr>
              <a:t>Keep back row available for visitors, etc.</a:t>
            </a:r>
          </a:p>
          <a:p>
            <a:pPr marL="1371600" lvl="2" indent="-457200" eaLnBrk="0" hangingPunct="0">
              <a:buFontTx/>
              <a:buChar char="•"/>
            </a:pPr>
            <a:r>
              <a:rPr lang="en-US" dirty="0">
                <a:latin typeface="Arial" charset="0"/>
              </a:rPr>
              <a:t>Always bring your nameplate to class</a:t>
            </a:r>
          </a:p>
          <a:p>
            <a:pPr marL="1371600" lvl="2" indent="-457200" eaLnBrk="0" hangingPunct="0">
              <a:buFontTx/>
              <a:buChar char="•"/>
            </a:pPr>
            <a:r>
              <a:rPr lang="en-US" dirty="0">
                <a:latin typeface="Arial" charset="0"/>
              </a:rPr>
              <a:t>“Nothing with an on/off switch”</a:t>
            </a:r>
          </a:p>
          <a:p>
            <a:pPr marL="1371600" lvl="2" indent="-457200" eaLnBrk="0" hangingPunct="0">
              <a:buFontTx/>
              <a:buChar char="•"/>
            </a:pPr>
            <a:r>
              <a:rPr lang="en-US" dirty="0">
                <a:latin typeface="Arial" charset="0"/>
              </a:rPr>
              <a:t>Abide by the Kellogg Student Code of Classroom Etiquette </a:t>
            </a:r>
          </a:p>
          <a:p>
            <a:pPr marL="457200" indent="-457200" eaLnBrk="0" hangingPunct="0">
              <a:buFontTx/>
              <a:buAutoNum type="arabicPeriod"/>
            </a:pPr>
            <a:endParaRPr lang="en-US" sz="2000" dirty="0">
              <a:latin typeface="Arial" charset="0"/>
            </a:endParaRPr>
          </a:p>
          <a:p>
            <a:pPr marL="457200" indent="-457200" eaLnBrk="0" hangingPunct="0"/>
            <a:r>
              <a:rPr lang="en-US" dirty="0">
                <a:latin typeface="Arial" charset="0"/>
              </a:rPr>
              <a:t>6.  Honor Code:</a:t>
            </a:r>
          </a:p>
          <a:p>
            <a:pPr marL="1371600" lvl="2" indent="-457200" eaLnBrk="0" hangingPunct="0">
              <a:buFontTx/>
              <a:buChar char="•"/>
            </a:pPr>
            <a:r>
              <a:rPr lang="en-US" dirty="0">
                <a:latin typeface="Arial" charset="0"/>
                <a:sym typeface="Symbol" pitchFamily="18" charset="2"/>
              </a:rPr>
              <a:t>Follow the honor code instructions provided along with each assignment, exam, etc.</a:t>
            </a:r>
          </a:p>
          <a:p>
            <a:pPr marL="1371600" lvl="2" indent="-457200" eaLnBrk="0" hangingPunct="0">
              <a:buFontTx/>
              <a:buChar char="•"/>
            </a:pPr>
            <a:r>
              <a:rPr lang="en-US" dirty="0">
                <a:latin typeface="Arial" charset="0"/>
                <a:sym typeface="Symbol" pitchFamily="18" charset="2"/>
              </a:rPr>
              <a:t>Avoid “researching” cases – take them as they are presented.</a:t>
            </a:r>
          </a:p>
          <a:p>
            <a:pPr marL="1371600" lvl="2" indent="-457200" eaLnBrk="0" hangingPunct="0">
              <a:buFontTx/>
              <a:buChar char="•"/>
            </a:pPr>
            <a:r>
              <a:rPr lang="en-US" dirty="0">
                <a:latin typeface="Arial" charset="0"/>
                <a:sym typeface="Symbol" pitchFamily="18" charset="2"/>
              </a:rPr>
              <a:t>Don’t share class materials with </a:t>
            </a:r>
            <a:r>
              <a:rPr lang="en-US" dirty="0" smtClean="0">
                <a:latin typeface="Arial" charset="0"/>
                <a:sym typeface="Symbol" pitchFamily="18" charset="2"/>
              </a:rPr>
              <a:t>other cohorts of students.</a:t>
            </a:r>
            <a:endParaRPr lang="en-US" dirty="0">
              <a:latin typeface="Arial" charset="0"/>
              <a:sym typeface="Symbol" pitchFamily="18" charset="2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154459"/>
            <a:ext cx="9144000" cy="685800"/>
          </a:xfrm>
          <a:prstGeom prst="rect">
            <a:avLst/>
          </a:prstGeom>
          <a:solidFill>
            <a:schemeClr val="accent5">
              <a:lumMod val="75000"/>
              <a:alpha val="30196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1008063" y="268974"/>
            <a:ext cx="71294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800" dirty="0">
                <a:latin typeface="Arial" charset="0"/>
              </a:rPr>
              <a:t>Syllabus – Key Points to Highlight (p. </a:t>
            </a:r>
            <a:r>
              <a:rPr lang="en-US" sz="2800" dirty="0" smtClean="0">
                <a:latin typeface="Arial" charset="0"/>
              </a:rPr>
              <a:t>2 </a:t>
            </a:r>
            <a:r>
              <a:rPr lang="en-US" sz="2800" dirty="0">
                <a:latin typeface="Arial" charset="0"/>
              </a:rPr>
              <a:t>of 3)</a:t>
            </a:r>
            <a:endParaRPr lang="en-US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0" y="931863"/>
            <a:ext cx="9144000" cy="5897562"/>
          </a:xfrm>
          <a:prstGeom prst="rect">
            <a:avLst/>
          </a:prstGeom>
          <a:solidFill>
            <a:srgbClr val="FFFF99">
              <a:alpha val="50195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25605" name="Text Box 5"/>
          <p:cNvSpPr txBox="1">
            <a:spLocks noChangeArrowheads="1"/>
          </p:cNvSpPr>
          <p:nvPr/>
        </p:nvSpPr>
        <p:spPr bwMode="auto">
          <a:xfrm>
            <a:off x="0" y="1001713"/>
            <a:ext cx="9144000" cy="587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eaLnBrk="0" hangingPunct="0"/>
            <a:r>
              <a:rPr lang="en-US" dirty="0">
                <a:latin typeface="Arial" charset="0"/>
              </a:rPr>
              <a:t>7.   Readings:</a:t>
            </a:r>
          </a:p>
          <a:p>
            <a:pPr marL="1371600" lvl="2" indent="-457200" eaLnBrk="0" hangingPunct="0">
              <a:buFontTx/>
              <a:buChar char="•"/>
            </a:pPr>
            <a:r>
              <a:rPr lang="en-US" dirty="0">
                <a:latin typeface="Arial" charset="0"/>
              </a:rPr>
              <a:t>Cases (clearly, the most important)</a:t>
            </a:r>
          </a:p>
          <a:p>
            <a:pPr marL="1371600" lvl="2" indent="-457200" eaLnBrk="0" hangingPunct="0">
              <a:buFontTx/>
              <a:buChar char="•"/>
            </a:pPr>
            <a:r>
              <a:rPr lang="en-US" dirty="0">
                <a:latin typeface="Arial" charset="0"/>
              </a:rPr>
              <a:t>Illustrative example articles (discussed in lectures)</a:t>
            </a:r>
          </a:p>
          <a:p>
            <a:pPr marL="1371600" lvl="2" indent="-457200" eaLnBrk="0" hangingPunct="0">
              <a:buFontTx/>
              <a:buChar char="•"/>
            </a:pPr>
            <a:r>
              <a:rPr lang="en-US" dirty="0">
                <a:latin typeface="Arial" charset="0"/>
              </a:rPr>
              <a:t>Theory articles/textbook (in-depth treatment; examples)</a:t>
            </a:r>
          </a:p>
          <a:p>
            <a:pPr marL="457200" indent="-457200" eaLnBrk="0" hangingPunct="0">
              <a:buFontTx/>
              <a:buAutoNum type="arabicPeriod"/>
            </a:pPr>
            <a:endParaRPr lang="en-US" sz="2000" dirty="0">
              <a:latin typeface="Arial" charset="0"/>
            </a:endParaRPr>
          </a:p>
          <a:p>
            <a:pPr marL="457200" indent="-457200" eaLnBrk="0" hangingPunct="0"/>
            <a:r>
              <a:rPr lang="en-US" dirty="0">
                <a:latin typeface="Arial" charset="0"/>
              </a:rPr>
              <a:t>8.  Grading:</a:t>
            </a:r>
          </a:p>
          <a:p>
            <a:pPr marL="1371600" lvl="2" indent="-457200" eaLnBrk="0" hangingPunct="0">
              <a:buFontTx/>
              <a:buChar char="•"/>
            </a:pPr>
            <a:r>
              <a:rPr lang="en-US" dirty="0">
                <a:latin typeface="Arial" charset="0"/>
                <a:sym typeface="Symbol" pitchFamily="18" charset="2"/>
              </a:rPr>
              <a:t>Exam I:  30% </a:t>
            </a:r>
          </a:p>
          <a:p>
            <a:pPr marL="1371600" lvl="2" indent="-457200" eaLnBrk="0" hangingPunct="0">
              <a:buFontTx/>
              <a:buChar char="•"/>
            </a:pPr>
            <a:r>
              <a:rPr lang="en-US" dirty="0">
                <a:latin typeface="Arial" charset="0"/>
                <a:sym typeface="Symbol" pitchFamily="18" charset="2"/>
              </a:rPr>
              <a:t>Exam II: 30%</a:t>
            </a:r>
          </a:p>
          <a:p>
            <a:pPr marL="1371600" lvl="2" indent="-457200" eaLnBrk="0" hangingPunct="0">
              <a:buFontTx/>
              <a:buChar char="•"/>
            </a:pPr>
            <a:r>
              <a:rPr lang="en-US" dirty="0">
                <a:latin typeface="Arial" charset="0"/>
                <a:sym typeface="Symbol" pitchFamily="18" charset="2"/>
              </a:rPr>
              <a:t>Group case </a:t>
            </a:r>
            <a:r>
              <a:rPr lang="en-US" dirty="0" smtClean="0">
                <a:latin typeface="Arial" charset="0"/>
                <a:sym typeface="Symbol" pitchFamily="18" charset="2"/>
              </a:rPr>
              <a:t>assignment (1): 5%</a:t>
            </a:r>
            <a:endParaRPr lang="en-US" dirty="0">
              <a:latin typeface="Arial" charset="0"/>
              <a:sym typeface="Symbol" pitchFamily="18" charset="2"/>
            </a:endParaRPr>
          </a:p>
          <a:p>
            <a:pPr marL="1371600" lvl="2" indent="-457200" eaLnBrk="0" hangingPunct="0">
              <a:buFontTx/>
              <a:buChar char="•"/>
            </a:pPr>
            <a:r>
              <a:rPr lang="en-US" dirty="0">
                <a:latin typeface="Arial" charset="0"/>
                <a:sym typeface="Symbol" pitchFamily="18" charset="2"/>
              </a:rPr>
              <a:t>Individual case assignments </a:t>
            </a:r>
            <a:r>
              <a:rPr lang="en-US" dirty="0" smtClean="0">
                <a:latin typeface="Arial" charset="0"/>
                <a:sym typeface="Symbol" pitchFamily="18" charset="2"/>
              </a:rPr>
              <a:t>(7): 10%</a:t>
            </a:r>
            <a:endParaRPr lang="en-US" dirty="0">
              <a:latin typeface="Arial" charset="0"/>
              <a:sym typeface="Symbol" pitchFamily="18" charset="2"/>
            </a:endParaRPr>
          </a:p>
          <a:p>
            <a:pPr marL="1371600" lvl="2" indent="-457200" eaLnBrk="0" hangingPunct="0">
              <a:buFontTx/>
              <a:buChar char="•"/>
            </a:pPr>
            <a:r>
              <a:rPr lang="en-US" dirty="0" smtClean="0">
                <a:latin typeface="Arial" charset="0"/>
                <a:sym typeface="Symbol" pitchFamily="18" charset="2"/>
              </a:rPr>
              <a:t>Final Case Analysis: 15%</a:t>
            </a:r>
            <a:endParaRPr lang="en-US" dirty="0">
              <a:latin typeface="Arial" charset="0"/>
              <a:sym typeface="Symbol" pitchFamily="18" charset="2"/>
            </a:endParaRPr>
          </a:p>
          <a:p>
            <a:pPr marL="1371600" lvl="2" indent="-457200" eaLnBrk="0" hangingPunct="0">
              <a:buFontTx/>
              <a:buChar char="•"/>
            </a:pPr>
            <a:r>
              <a:rPr lang="en-US" dirty="0">
                <a:latin typeface="Arial" charset="0"/>
                <a:sym typeface="Symbol" pitchFamily="18" charset="2"/>
              </a:rPr>
              <a:t>Class Participation:  </a:t>
            </a:r>
            <a:r>
              <a:rPr lang="en-US" dirty="0" smtClean="0">
                <a:latin typeface="Arial" charset="0"/>
                <a:sym typeface="Symbol" pitchFamily="18" charset="2"/>
              </a:rPr>
              <a:t>10%</a:t>
            </a:r>
            <a:endParaRPr lang="en-US" dirty="0">
              <a:latin typeface="Arial" charset="0"/>
              <a:sym typeface="Symbol" pitchFamily="18" charset="2"/>
            </a:endParaRPr>
          </a:p>
          <a:p>
            <a:pPr marL="457200" indent="-457200" eaLnBrk="0" hangingPunct="0"/>
            <a:endParaRPr lang="en-US" sz="2000" dirty="0">
              <a:latin typeface="Arial" charset="0"/>
            </a:endParaRPr>
          </a:p>
          <a:p>
            <a:pPr marL="457200" indent="-457200" eaLnBrk="0" hangingPunct="0"/>
            <a:r>
              <a:rPr lang="en-US" dirty="0">
                <a:latin typeface="Arial" charset="0"/>
              </a:rPr>
              <a:t>9.  Reminders on Participation:</a:t>
            </a:r>
          </a:p>
          <a:p>
            <a:pPr marL="1371600" lvl="2" indent="-457200" eaLnBrk="0" hangingPunct="0">
              <a:buFontTx/>
              <a:buChar char="•"/>
            </a:pPr>
            <a:r>
              <a:rPr lang="en-US" dirty="0">
                <a:latin typeface="Arial" charset="0"/>
              </a:rPr>
              <a:t>Preparation is key!</a:t>
            </a:r>
          </a:p>
          <a:p>
            <a:pPr marL="1371600" lvl="2" indent="-457200" eaLnBrk="0" hangingPunct="0">
              <a:buFontTx/>
              <a:buChar char="•"/>
            </a:pPr>
            <a:r>
              <a:rPr lang="en-US" dirty="0">
                <a:latin typeface="Arial" charset="0"/>
              </a:rPr>
              <a:t>Listening required – summaries provided</a:t>
            </a: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154459"/>
            <a:ext cx="9144000" cy="685800"/>
          </a:xfrm>
          <a:prstGeom prst="rect">
            <a:avLst/>
          </a:prstGeom>
          <a:solidFill>
            <a:schemeClr val="accent5">
              <a:lumMod val="75000"/>
              <a:alpha val="30196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1008063" y="268974"/>
            <a:ext cx="71294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800" dirty="0">
                <a:latin typeface="Arial" charset="0"/>
              </a:rPr>
              <a:t>Syllabus – Key Points to Highlight (p. </a:t>
            </a:r>
            <a:r>
              <a:rPr lang="en-US" sz="2800" dirty="0" smtClean="0">
                <a:latin typeface="Arial" charset="0"/>
              </a:rPr>
              <a:t>3 </a:t>
            </a:r>
            <a:r>
              <a:rPr lang="en-US" sz="2800" dirty="0">
                <a:latin typeface="Arial" charset="0"/>
              </a:rPr>
              <a:t>of 3)</a:t>
            </a:r>
            <a:endParaRPr lang="en-US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Rectangle 2" descr="50%"/>
          <p:cNvSpPr>
            <a:spLocks noChangeArrowheads="1"/>
          </p:cNvSpPr>
          <p:nvPr/>
        </p:nvSpPr>
        <p:spPr bwMode="auto">
          <a:xfrm>
            <a:off x="0" y="1038225"/>
            <a:ext cx="9144000" cy="1647825"/>
          </a:xfrm>
          <a:prstGeom prst="rect">
            <a:avLst/>
          </a:prstGeom>
          <a:pattFill prst="pct50">
            <a:fgClr>
              <a:srgbClr val="FFFF00">
                <a:alpha val="50195"/>
              </a:srgbClr>
            </a:fgClr>
            <a:bgClr>
              <a:srgbClr val="FFFFFF">
                <a:alpha val="50195"/>
              </a:srgbClr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7174" name="Rectangle 3" descr="50%"/>
          <p:cNvSpPr>
            <a:spLocks noChangeArrowheads="1"/>
          </p:cNvSpPr>
          <p:nvPr/>
        </p:nvSpPr>
        <p:spPr bwMode="auto">
          <a:xfrm>
            <a:off x="0" y="152400"/>
            <a:ext cx="9144000" cy="685800"/>
          </a:xfrm>
          <a:prstGeom prst="rect">
            <a:avLst/>
          </a:prstGeom>
          <a:pattFill prst="pct50">
            <a:fgClr>
              <a:schemeClr val="accent1">
                <a:alpha val="39999"/>
              </a:schemeClr>
            </a:fgClr>
            <a:bgClr>
              <a:srgbClr val="FFFFFF">
                <a:alpha val="39999"/>
              </a:srgbClr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7175" name="Text Box 4"/>
          <p:cNvSpPr txBox="1">
            <a:spLocks noChangeArrowheads="1"/>
          </p:cNvSpPr>
          <p:nvPr/>
        </p:nvSpPr>
        <p:spPr bwMode="auto">
          <a:xfrm>
            <a:off x="2836863" y="223838"/>
            <a:ext cx="34702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Strategy Introduction</a:t>
            </a:r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7176" name="Line 5"/>
          <p:cNvSpPr>
            <a:spLocks noChangeShapeType="1"/>
          </p:cNvSpPr>
          <p:nvPr/>
        </p:nvSpPr>
        <p:spPr bwMode="auto">
          <a:xfrm>
            <a:off x="0" y="1524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177" name="Text Box 6"/>
          <p:cNvSpPr txBox="1">
            <a:spLocks noChangeArrowheads="1"/>
          </p:cNvSpPr>
          <p:nvPr/>
        </p:nvSpPr>
        <p:spPr bwMode="auto">
          <a:xfrm>
            <a:off x="373063" y="1117600"/>
            <a:ext cx="40497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</a:t>
            </a:r>
            <a:r>
              <a:rPr lang="en-US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“Big Picture” Orientation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:  </a:t>
            </a:r>
          </a:p>
        </p:txBody>
      </p:sp>
      <p:sp>
        <p:nvSpPr>
          <p:cNvPr id="7179" name="Rectangle 8" descr="50%"/>
          <p:cNvSpPr>
            <a:spLocks noChangeArrowheads="1"/>
          </p:cNvSpPr>
          <p:nvPr/>
        </p:nvSpPr>
        <p:spPr bwMode="auto">
          <a:xfrm>
            <a:off x="0" y="2835275"/>
            <a:ext cx="9144000" cy="3898900"/>
          </a:xfrm>
          <a:prstGeom prst="rect">
            <a:avLst/>
          </a:prstGeom>
          <a:pattFill prst="pct50">
            <a:fgClr>
              <a:srgbClr val="FF9900">
                <a:alpha val="39999"/>
              </a:srgbClr>
            </a:fgClr>
            <a:bgClr>
              <a:srgbClr val="FFFFFF">
                <a:alpha val="39999"/>
              </a:srgbClr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7180" name="Text Box 9"/>
          <p:cNvSpPr txBox="1">
            <a:spLocks noChangeArrowheads="1"/>
          </p:cNvSpPr>
          <p:nvPr/>
        </p:nvSpPr>
        <p:spPr bwMode="auto">
          <a:xfrm>
            <a:off x="373063" y="2946400"/>
            <a:ext cx="5324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</a:t>
            </a:r>
            <a:r>
              <a:rPr lang="en-US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Foundation of Economic Principles:</a:t>
            </a:r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7181" name="Text Box 10"/>
          <p:cNvSpPr txBox="1">
            <a:spLocks noChangeArrowheads="1"/>
          </p:cNvSpPr>
          <p:nvPr/>
        </p:nvSpPr>
        <p:spPr bwMode="auto">
          <a:xfrm>
            <a:off x="1039813" y="3565525"/>
            <a:ext cx="61309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–  Overarching Objective:  Maximize Profits*</a:t>
            </a:r>
          </a:p>
        </p:txBody>
      </p:sp>
      <p:sp>
        <p:nvSpPr>
          <p:cNvPr id="7182" name="Text Box 11"/>
          <p:cNvSpPr txBox="1">
            <a:spLocks noChangeArrowheads="1"/>
          </p:cNvSpPr>
          <p:nvPr/>
        </p:nvSpPr>
        <p:spPr bwMode="auto">
          <a:xfrm>
            <a:off x="1597025" y="6251575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7183" name="Text Box 12"/>
          <p:cNvSpPr txBox="1">
            <a:spLocks noChangeArrowheads="1"/>
          </p:cNvSpPr>
          <p:nvPr/>
        </p:nvSpPr>
        <p:spPr bwMode="auto">
          <a:xfrm>
            <a:off x="1039813" y="6138863"/>
            <a:ext cx="79644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– Policies must be tied maximizing firm profits</a:t>
            </a:r>
          </a:p>
        </p:txBody>
      </p:sp>
      <p:graphicFrame>
        <p:nvGraphicFramePr>
          <p:cNvPr id="7170" name="Object 13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p:oleObj spid="_x0000_s91138" name="Equation" r:id="rId4" imgW="114120" imgH="215640" progId="Equation.3">
              <p:embed/>
            </p:oleObj>
          </a:graphicData>
        </a:graphic>
      </p:graphicFrame>
      <p:graphicFrame>
        <p:nvGraphicFramePr>
          <p:cNvPr id="7171" name="Object 14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p:oleObj spid="_x0000_s91139" name="Equation" r:id="rId5" imgW="114120" imgH="215640" progId="Equation.3">
              <p:embed/>
            </p:oleObj>
          </a:graphicData>
        </a:graphic>
      </p:graphicFrame>
      <p:sp>
        <p:nvSpPr>
          <p:cNvPr id="7184" name="Rectangle 15"/>
          <p:cNvSpPr>
            <a:spLocks noChangeArrowheads="1"/>
          </p:cNvSpPr>
          <p:nvPr/>
        </p:nvSpPr>
        <p:spPr bwMode="auto">
          <a:xfrm>
            <a:off x="0" y="31861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endParaRPr lang="en-US"/>
          </a:p>
        </p:txBody>
      </p:sp>
      <p:grpSp>
        <p:nvGrpSpPr>
          <p:cNvPr id="2" name="Group 16"/>
          <p:cNvGrpSpPr>
            <a:grpSpLocks/>
          </p:cNvGrpSpPr>
          <p:nvPr/>
        </p:nvGrpSpPr>
        <p:grpSpPr bwMode="auto">
          <a:xfrm>
            <a:off x="1527175" y="4086225"/>
            <a:ext cx="6088063" cy="1893888"/>
            <a:chOff x="843" y="2574"/>
            <a:chExt cx="3835" cy="1193"/>
          </a:xfrm>
        </p:grpSpPr>
        <p:graphicFrame>
          <p:nvGraphicFramePr>
            <p:cNvPr id="7172" name="Object 17"/>
            <p:cNvGraphicFramePr>
              <a:graphicFrameLocks noChangeAspect="1"/>
            </p:cNvGraphicFramePr>
            <p:nvPr/>
          </p:nvGraphicFramePr>
          <p:xfrm>
            <a:off x="898" y="2583"/>
            <a:ext cx="3780" cy="533"/>
          </p:xfrm>
          <a:graphic>
            <a:graphicData uri="http://schemas.openxmlformats.org/presentationml/2006/ole">
              <p:oleObj spid="_x0000_s91140" name="Equation" r:id="rId6" imgW="3441600" imgH="482400" progId="Equation.3">
                <p:embed/>
              </p:oleObj>
            </a:graphicData>
          </a:graphic>
        </p:graphicFrame>
        <p:sp>
          <p:nvSpPr>
            <p:cNvPr id="7186" name="Rectangle 18"/>
            <p:cNvSpPr>
              <a:spLocks noChangeArrowheads="1"/>
            </p:cNvSpPr>
            <p:nvPr/>
          </p:nvSpPr>
          <p:spPr bwMode="auto">
            <a:xfrm>
              <a:off x="843" y="2574"/>
              <a:ext cx="3835" cy="1193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en-US"/>
            </a:p>
          </p:txBody>
        </p:sp>
        <p:sp>
          <p:nvSpPr>
            <p:cNvPr id="7187" name="Text Box 19"/>
            <p:cNvSpPr txBox="1">
              <a:spLocks noChangeArrowheads="1"/>
            </p:cNvSpPr>
            <p:nvPr/>
          </p:nvSpPr>
          <p:spPr bwMode="auto">
            <a:xfrm>
              <a:off x="1255" y="3159"/>
              <a:ext cx="2984" cy="5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1800" i="1">
                  <a:latin typeface="Arial" charset="0"/>
                </a:rPr>
                <a:t>i = Countries		</a:t>
              </a:r>
              <a:r>
                <a:rPr lang="en-US" sz="1800">
                  <a:latin typeface="Arial" charset="0"/>
                </a:rPr>
                <a:t>U = </a:t>
              </a:r>
              <a:r>
                <a:rPr lang="en-US" sz="1800" i="1">
                  <a:latin typeface="Arial" charset="0"/>
                </a:rPr>
                <a:t>f(p*)</a:t>
              </a:r>
            </a:p>
            <a:p>
              <a:pPr eaLnBrk="0" hangingPunct="0"/>
              <a:r>
                <a:rPr lang="en-US" sz="1800" i="1">
                  <a:latin typeface="Arial" charset="0"/>
                </a:rPr>
                <a:t>j = Segments		mc = f(volume,…)</a:t>
              </a:r>
            </a:p>
            <a:p>
              <a:pPr eaLnBrk="0" hangingPunct="0"/>
              <a:r>
                <a:rPr lang="en-US" sz="1800" i="1">
                  <a:latin typeface="Arial" charset="0"/>
                </a:rPr>
                <a:t>k = Products/services	F = f(</a:t>
              </a:r>
              <a:r>
                <a:rPr lang="el-GR" sz="1800" i="1">
                  <a:latin typeface="Arial" charset="0"/>
                  <a:cs typeface="Arial" charset="0"/>
                </a:rPr>
                <a:t>Σ</a:t>
              </a:r>
              <a:r>
                <a:rPr lang="en-US" sz="1800" i="1">
                  <a:latin typeface="Arial" charset="0"/>
                  <a:cs typeface="Arial" charset="0"/>
                </a:rPr>
                <a:t> </a:t>
              </a:r>
              <a:r>
                <a:rPr lang="el-GR" sz="1800" i="1">
                  <a:latin typeface="Arial" charset="0"/>
                  <a:cs typeface="Arial" charset="0"/>
                </a:rPr>
                <a:t>Σ</a:t>
              </a:r>
              <a:r>
                <a:rPr lang="en-US" sz="1800" i="1">
                  <a:latin typeface="Arial" charset="0"/>
                  <a:cs typeface="Arial" charset="0"/>
                </a:rPr>
                <a:t> </a:t>
              </a:r>
              <a:r>
                <a:rPr lang="el-GR" sz="1800" i="1">
                  <a:latin typeface="Arial" charset="0"/>
                  <a:cs typeface="Arial" charset="0"/>
                </a:rPr>
                <a:t>Σ</a:t>
              </a:r>
              <a:r>
                <a:rPr lang="en-US" sz="1800" i="1">
                  <a:latin typeface="Arial" charset="0"/>
                  <a:cs typeface="Arial" charset="0"/>
                </a:rPr>
                <a:t>,…)</a:t>
              </a:r>
              <a:endParaRPr lang="el-GR" sz="1800" i="1">
                <a:latin typeface="Arial" charset="0"/>
                <a:cs typeface="Arial" charset="0"/>
              </a:endParaRPr>
            </a:p>
          </p:txBody>
        </p:sp>
        <p:sp>
          <p:nvSpPr>
            <p:cNvPr id="7188" name="Line 20"/>
            <p:cNvSpPr>
              <a:spLocks noChangeShapeType="1"/>
            </p:cNvSpPr>
            <p:nvPr/>
          </p:nvSpPr>
          <p:spPr bwMode="auto">
            <a:xfrm>
              <a:off x="1088" y="3139"/>
              <a:ext cx="338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1" name="Text Box 7"/>
          <p:cNvSpPr txBox="1">
            <a:spLocks noChangeArrowheads="1"/>
          </p:cNvSpPr>
          <p:nvPr/>
        </p:nvSpPr>
        <p:spPr bwMode="auto">
          <a:xfrm>
            <a:off x="24243" y="1703388"/>
            <a:ext cx="849463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vl="2" eaLnBrk="0" hangingPunct="0">
              <a:buFontTx/>
              <a:buChar char="•"/>
            </a:pPr>
            <a:r>
              <a:rPr lang="en-US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The Set of </a:t>
            </a:r>
            <a:r>
              <a:rPr lang="en-US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Policies and Objectives that </a:t>
            </a:r>
            <a:r>
              <a:rPr lang="en-US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Collectively </a:t>
            </a:r>
          </a:p>
          <a:p>
            <a:pPr eaLnBrk="0" hangingPunct="0"/>
            <a:r>
              <a:rPr lang="en-US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    Determine How </a:t>
            </a:r>
            <a:r>
              <a:rPr lang="en-US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an Organization Operates</a:t>
            </a:r>
            <a:r>
              <a:rPr lang="en-US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 descr="50%"/>
          <p:cNvSpPr>
            <a:spLocks noChangeArrowheads="1"/>
          </p:cNvSpPr>
          <p:nvPr/>
        </p:nvSpPr>
        <p:spPr bwMode="auto">
          <a:xfrm>
            <a:off x="0" y="1066800"/>
            <a:ext cx="9144000" cy="1647825"/>
          </a:xfrm>
          <a:prstGeom prst="rect">
            <a:avLst/>
          </a:prstGeom>
          <a:pattFill prst="pct50">
            <a:fgClr>
              <a:srgbClr val="FFFF00">
                <a:alpha val="50195"/>
              </a:srgbClr>
            </a:fgClr>
            <a:bgClr>
              <a:srgbClr val="FFFFFF">
                <a:alpha val="50195"/>
              </a:srgbClr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6627" name="Rectangle 3" descr="50%"/>
          <p:cNvSpPr>
            <a:spLocks noChangeArrowheads="1"/>
          </p:cNvSpPr>
          <p:nvPr/>
        </p:nvSpPr>
        <p:spPr bwMode="auto">
          <a:xfrm>
            <a:off x="0" y="152400"/>
            <a:ext cx="9144000" cy="685800"/>
          </a:xfrm>
          <a:prstGeom prst="rect">
            <a:avLst/>
          </a:prstGeom>
          <a:pattFill prst="pct50">
            <a:fgClr>
              <a:schemeClr val="accent1">
                <a:alpha val="39999"/>
              </a:schemeClr>
            </a:fgClr>
            <a:bgClr>
              <a:srgbClr val="FFFFFF">
                <a:alpha val="39999"/>
              </a:srgbClr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26628" name="Text Box 4"/>
          <p:cNvSpPr txBox="1">
            <a:spLocks noChangeArrowheads="1"/>
          </p:cNvSpPr>
          <p:nvPr/>
        </p:nvSpPr>
        <p:spPr bwMode="auto">
          <a:xfrm>
            <a:off x="2836863" y="223838"/>
            <a:ext cx="34702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Strategy Introduction</a:t>
            </a:r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6629" name="Line 5"/>
          <p:cNvSpPr>
            <a:spLocks noChangeShapeType="1"/>
          </p:cNvSpPr>
          <p:nvPr/>
        </p:nvSpPr>
        <p:spPr bwMode="auto">
          <a:xfrm>
            <a:off x="0" y="1524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6630" name="Text Box 6"/>
          <p:cNvSpPr txBox="1">
            <a:spLocks noChangeArrowheads="1"/>
          </p:cNvSpPr>
          <p:nvPr/>
        </p:nvSpPr>
        <p:spPr bwMode="auto">
          <a:xfrm>
            <a:off x="373063" y="1146175"/>
            <a:ext cx="40497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</a:t>
            </a:r>
            <a:r>
              <a:rPr lang="en-US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“Big Picture” Orientation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:  </a:t>
            </a:r>
          </a:p>
        </p:txBody>
      </p:sp>
      <p:sp>
        <p:nvSpPr>
          <p:cNvPr id="26632" name="Rectangle 8" descr="50%"/>
          <p:cNvSpPr>
            <a:spLocks noChangeArrowheads="1"/>
          </p:cNvSpPr>
          <p:nvPr/>
        </p:nvSpPr>
        <p:spPr bwMode="auto">
          <a:xfrm>
            <a:off x="0" y="2908300"/>
            <a:ext cx="9144000" cy="3806825"/>
          </a:xfrm>
          <a:prstGeom prst="rect">
            <a:avLst/>
          </a:prstGeom>
          <a:pattFill prst="pct50">
            <a:fgClr>
              <a:srgbClr val="FF9900">
                <a:alpha val="39999"/>
              </a:srgbClr>
            </a:fgClr>
            <a:bgClr>
              <a:srgbClr val="FFFFFF">
                <a:alpha val="39999"/>
              </a:srgbClr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6633" name="Text Box 9"/>
          <p:cNvSpPr txBox="1">
            <a:spLocks noChangeArrowheads="1"/>
          </p:cNvSpPr>
          <p:nvPr/>
        </p:nvSpPr>
        <p:spPr bwMode="auto">
          <a:xfrm>
            <a:off x="373063" y="3203575"/>
            <a:ext cx="5324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</a:t>
            </a:r>
            <a:r>
              <a:rPr lang="en-US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Foundation of Economic Principles:</a:t>
            </a:r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6634" name="Text Box 10"/>
          <p:cNvSpPr txBox="1">
            <a:spLocks noChangeArrowheads="1"/>
          </p:cNvSpPr>
          <p:nvPr/>
        </p:nvSpPr>
        <p:spPr bwMode="auto">
          <a:xfrm>
            <a:off x="1039813" y="3822700"/>
            <a:ext cx="61309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–  Overarching Objective:  Maximize Profits*</a:t>
            </a:r>
          </a:p>
        </p:txBody>
      </p:sp>
      <p:sp>
        <p:nvSpPr>
          <p:cNvPr id="26635" name="Text Box 11"/>
          <p:cNvSpPr txBox="1">
            <a:spLocks noChangeArrowheads="1"/>
          </p:cNvSpPr>
          <p:nvPr/>
        </p:nvSpPr>
        <p:spPr bwMode="auto">
          <a:xfrm>
            <a:off x="1039813" y="5756275"/>
            <a:ext cx="7964487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– Policies must be somehow tied to increasing average</a:t>
            </a:r>
          </a:p>
          <a:p>
            <a:pPr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prices, decreasing average costs, or increasing quantity</a:t>
            </a:r>
          </a:p>
        </p:txBody>
      </p:sp>
      <p:sp>
        <p:nvSpPr>
          <p:cNvPr id="26636" name="Text Box 12"/>
          <p:cNvSpPr txBox="1">
            <a:spLocks noChangeArrowheads="1"/>
          </p:cNvSpPr>
          <p:nvPr/>
        </p:nvSpPr>
        <p:spPr bwMode="auto">
          <a:xfrm>
            <a:off x="1597025" y="6251575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6637" name="Rectangle 13" descr="50%"/>
          <p:cNvSpPr>
            <a:spLocks noChangeArrowheads="1"/>
          </p:cNvSpPr>
          <p:nvPr/>
        </p:nvSpPr>
        <p:spPr bwMode="auto">
          <a:xfrm>
            <a:off x="4476750" y="4405313"/>
            <a:ext cx="3021013" cy="414337"/>
          </a:xfrm>
          <a:prstGeom prst="rect">
            <a:avLst/>
          </a:prstGeom>
          <a:pattFill prst="pct50">
            <a:fgClr>
              <a:srgbClr val="CCFFFF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26638" name="Rectangle 14" descr="50%"/>
          <p:cNvSpPr>
            <a:spLocks noChangeArrowheads="1"/>
          </p:cNvSpPr>
          <p:nvPr/>
        </p:nvSpPr>
        <p:spPr bwMode="auto">
          <a:xfrm>
            <a:off x="2724150" y="5143500"/>
            <a:ext cx="5305425" cy="442913"/>
          </a:xfrm>
          <a:prstGeom prst="rect">
            <a:avLst/>
          </a:prstGeom>
          <a:pattFill prst="pct50">
            <a:fgClr>
              <a:srgbClr val="CCFFFF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26639" name="Text Box 15"/>
          <p:cNvSpPr txBox="1">
            <a:spLocks noChangeArrowheads="1"/>
          </p:cNvSpPr>
          <p:nvPr/>
        </p:nvSpPr>
        <p:spPr bwMode="auto">
          <a:xfrm>
            <a:off x="1039813" y="4394200"/>
            <a:ext cx="6727825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–  Unpacking Profits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  <a:sym typeface="Symbol" pitchFamily="18" charset="2"/>
              </a:rPr>
              <a:t>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   Revenues – Costs</a:t>
            </a:r>
          </a:p>
          <a:p>
            <a:pPr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			         or</a:t>
            </a:r>
          </a:p>
          <a:p>
            <a:pPr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   	(Avg. Price – Avg. Cost) × Quantity</a:t>
            </a:r>
          </a:p>
        </p:txBody>
      </p:sp>
      <p:sp>
        <p:nvSpPr>
          <p:cNvPr id="16" name="Text Box 7"/>
          <p:cNvSpPr txBox="1">
            <a:spLocks noChangeArrowheads="1"/>
          </p:cNvSpPr>
          <p:nvPr/>
        </p:nvSpPr>
        <p:spPr bwMode="auto">
          <a:xfrm>
            <a:off x="24243" y="1703388"/>
            <a:ext cx="849463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vl="2" eaLnBrk="0" hangingPunct="0">
              <a:buFontTx/>
              <a:buChar char="•"/>
            </a:pPr>
            <a:r>
              <a:rPr lang="en-US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The Set of </a:t>
            </a:r>
            <a:r>
              <a:rPr lang="en-US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Policies and Objectives that </a:t>
            </a:r>
            <a:r>
              <a:rPr lang="en-US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Collectively </a:t>
            </a:r>
          </a:p>
          <a:p>
            <a:pPr eaLnBrk="0" hangingPunct="0"/>
            <a:r>
              <a:rPr lang="en-US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    Determine How </a:t>
            </a:r>
            <a:r>
              <a:rPr lang="en-US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an Organization Operates</a:t>
            </a:r>
            <a:r>
              <a:rPr lang="en-US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2" descr="50%"/>
          <p:cNvSpPr>
            <a:spLocks noChangeArrowheads="1"/>
          </p:cNvSpPr>
          <p:nvPr/>
        </p:nvSpPr>
        <p:spPr bwMode="auto">
          <a:xfrm>
            <a:off x="0" y="4938713"/>
            <a:ext cx="9144000" cy="1647825"/>
          </a:xfrm>
          <a:prstGeom prst="rect">
            <a:avLst/>
          </a:prstGeom>
          <a:pattFill prst="pct50">
            <a:fgClr>
              <a:srgbClr val="FFFF00">
                <a:alpha val="50195"/>
              </a:srgbClr>
            </a:fgClr>
            <a:bgClr>
              <a:srgbClr val="FFFFFF">
                <a:alpha val="50195"/>
              </a:srgbClr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9221" name="Rectangle 3" descr="50%"/>
          <p:cNvSpPr>
            <a:spLocks noChangeArrowheads="1"/>
          </p:cNvSpPr>
          <p:nvPr/>
        </p:nvSpPr>
        <p:spPr bwMode="auto">
          <a:xfrm>
            <a:off x="0" y="1363702"/>
            <a:ext cx="9144000" cy="3201988"/>
          </a:xfrm>
          <a:prstGeom prst="rect">
            <a:avLst/>
          </a:prstGeom>
          <a:pattFill prst="pct50">
            <a:fgClr>
              <a:srgbClr val="FF9900">
                <a:alpha val="39999"/>
              </a:srgbClr>
            </a:fgClr>
            <a:bgClr>
              <a:srgbClr val="FFFFFF">
                <a:alpha val="39999"/>
              </a:srgbClr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/>
          </a:p>
        </p:txBody>
      </p:sp>
      <p:sp>
        <p:nvSpPr>
          <p:cNvPr id="9223" name="Text Box 5"/>
          <p:cNvSpPr txBox="1">
            <a:spLocks noChangeArrowheads="1"/>
          </p:cNvSpPr>
          <p:nvPr/>
        </p:nvSpPr>
        <p:spPr bwMode="auto">
          <a:xfrm>
            <a:off x="620713" y="1608177"/>
            <a:ext cx="6270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/>
              <a:t> 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Total Costs = Fixed Costs + Variable Costs</a:t>
            </a:r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620713" y="2516227"/>
            <a:ext cx="7731125" cy="685800"/>
            <a:chOff x="472" y="1694"/>
            <a:chExt cx="4870" cy="432"/>
          </a:xfrm>
        </p:grpSpPr>
        <p:sp>
          <p:nvSpPr>
            <p:cNvPr id="9227" name="Text Box 7"/>
            <p:cNvSpPr txBox="1">
              <a:spLocks noChangeArrowheads="1"/>
            </p:cNvSpPr>
            <p:nvPr/>
          </p:nvSpPr>
          <p:spPr bwMode="auto">
            <a:xfrm>
              <a:off x="472" y="1769"/>
              <a:ext cx="1757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buFontTx/>
                <a:buChar char="•"/>
              </a:pPr>
              <a:r>
                <a:rPr lang="en-US"/>
                <a:t>  </a:t>
              </a:r>
              <a:r>
                <a:rPr lang="en-US"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Average Costs = </a:t>
              </a:r>
            </a:p>
          </p:txBody>
        </p:sp>
        <p:graphicFrame>
          <p:nvGraphicFramePr>
            <p:cNvPr id="9218" name="Object 8"/>
            <p:cNvGraphicFramePr>
              <a:graphicFrameLocks noChangeAspect="1"/>
            </p:cNvGraphicFramePr>
            <p:nvPr/>
          </p:nvGraphicFramePr>
          <p:xfrm>
            <a:off x="2194" y="1711"/>
            <a:ext cx="1119" cy="393"/>
          </p:xfrm>
          <a:graphic>
            <a:graphicData uri="http://schemas.openxmlformats.org/presentationml/2006/ole">
              <p:oleObj spid="_x0000_s93186" name="Equation" r:id="rId3" imgW="1117440" imgH="393480" progId="Equation.3">
                <p:embed/>
              </p:oleObj>
            </a:graphicData>
          </a:graphic>
        </p:graphicFrame>
        <p:sp>
          <p:nvSpPr>
            <p:cNvPr id="9228" name="Text Box 9"/>
            <p:cNvSpPr txBox="1">
              <a:spLocks noChangeArrowheads="1"/>
            </p:cNvSpPr>
            <p:nvPr/>
          </p:nvSpPr>
          <p:spPr bwMode="auto">
            <a:xfrm>
              <a:off x="3181" y="1762"/>
              <a:ext cx="177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/>
                <a:t> </a:t>
              </a:r>
              <a:r>
                <a:rPr lang="en-US"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;  Marginal Costs =</a:t>
              </a:r>
            </a:p>
          </p:txBody>
        </p:sp>
        <p:graphicFrame>
          <p:nvGraphicFramePr>
            <p:cNvPr id="9219" name="Object 10"/>
            <p:cNvGraphicFramePr>
              <a:graphicFrameLocks noChangeAspect="1"/>
            </p:cNvGraphicFramePr>
            <p:nvPr/>
          </p:nvGraphicFramePr>
          <p:xfrm>
            <a:off x="4938" y="1694"/>
            <a:ext cx="404" cy="432"/>
          </p:xfrm>
          <a:graphic>
            <a:graphicData uri="http://schemas.openxmlformats.org/presentationml/2006/ole">
              <p:oleObj spid="_x0000_s93187" name="Equation" r:id="rId4" imgW="393480" imgH="419040" progId="Equation.3">
                <p:embed/>
              </p:oleObj>
            </a:graphicData>
          </a:graphic>
        </p:graphicFrame>
      </p:grpSp>
      <p:sp>
        <p:nvSpPr>
          <p:cNvPr id="9225" name="Text Box 11"/>
          <p:cNvSpPr txBox="1">
            <a:spLocks noChangeArrowheads="1"/>
          </p:cNvSpPr>
          <p:nvPr/>
        </p:nvSpPr>
        <p:spPr bwMode="auto">
          <a:xfrm>
            <a:off x="620713" y="3703677"/>
            <a:ext cx="7921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/>
              <a:t> 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Returns-to-Scale = Effect of Quantity on Average Costs</a:t>
            </a:r>
          </a:p>
        </p:txBody>
      </p:sp>
      <p:sp>
        <p:nvSpPr>
          <p:cNvPr id="9226" name="Rectangle 12"/>
          <p:cNvSpPr>
            <a:spLocks noChangeArrowheads="1"/>
          </p:cNvSpPr>
          <p:nvPr/>
        </p:nvSpPr>
        <p:spPr bwMode="auto">
          <a:xfrm>
            <a:off x="177800" y="5010150"/>
            <a:ext cx="8774113" cy="149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Implication for Strategy:  Profit Evaluation is Complicated by 	Functional Relationship between Quantity and Costs:</a:t>
            </a:r>
          </a:p>
          <a:p>
            <a:pPr eaLnBrk="0" hangingPunct="0"/>
            <a:endParaRPr lang="en-US" sz="200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   Profits = (Avg. Price – </a:t>
            </a:r>
            <a:r>
              <a:rPr lang="en-US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Avg. Cost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) × </a:t>
            </a:r>
            <a:r>
              <a:rPr lang="en-US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Quantity</a:t>
            </a:r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0" y="257175"/>
            <a:ext cx="9144000" cy="685800"/>
          </a:xfrm>
          <a:prstGeom prst="rect">
            <a:avLst/>
          </a:prstGeom>
          <a:solidFill>
            <a:schemeClr val="accent5">
              <a:lumMod val="75000"/>
              <a:alpha val="30196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331352" y="322263"/>
            <a:ext cx="848129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800" dirty="0" smtClean="0">
                <a:latin typeface="Arial" charset="0"/>
              </a:rPr>
              <a:t>Supply – Firms’ </a:t>
            </a:r>
            <a:r>
              <a:rPr lang="en-US" sz="2800" u="sng" dirty="0" smtClean="0">
                <a:latin typeface="Arial" charset="0"/>
              </a:rPr>
              <a:t>Costs</a:t>
            </a:r>
            <a:r>
              <a:rPr lang="en-US" sz="2800" dirty="0" smtClean="0">
                <a:latin typeface="Arial" charset="0"/>
              </a:rPr>
              <a:t> to Produce Goods &amp; Services</a:t>
            </a:r>
            <a:endParaRPr lang="en-US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5365750"/>
            <a:ext cx="9144000" cy="1270000"/>
          </a:xfrm>
          <a:prstGeom prst="rect">
            <a:avLst/>
          </a:prstGeom>
          <a:solidFill>
            <a:srgbClr val="99CCFF">
              <a:alpha val="3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/>
          </a:p>
        </p:txBody>
      </p:sp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-4763" y="2236269"/>
            <a:ext cx="9144001" cy="2784475"/>
          </a:xfrm>
          <a:prstGeom prst="rect">
            <a:avLst/>
          </a:prstGeom>
          <a:solidFill>
            <a:srgbClr val="FFFF99">
              <a:alpha val="3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/>
          </a:p>
        </p:txBody>
      </p:sp>
      <p:sp>
        <p:nvSpPr>
          <p:cNvPr id="29700" name="Rectangle 4" descr="50%"/>
          <p:cNvSpPr>
            <a:spLocks noChangeArrowheads="1"/>
          </p:cNvSpPr>
          <p:nvPr/>
        </p:nvSpPr>
        <p:spPr bwMode="auto">
          <a:xfrm>
            <a:off x="0" y="1145911"/>
            <a:ext cx="9144000" cy="723900"/>
          </a:xfrm>
          <a:prstGeom prst="rect">
            <a:avLst/>
          </a:prstGeom>
          <a:pattFill prst="pct50">
            <a:fgClr>
              <a:srgbClr val="FF9900">
                <a:alpha val="39999"/>
              </a:srgbClr>
            </a:fgClr>
            <a:bgClr>
              <a:srgbClr val="FFFFFF">
                <a:alpha val="39999"/>
              </a:srgbClr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/>
          </a:p>
        </p:txBody>
      </p:sp>
      <p:sp>
        <p:nvSpPr>
          <p:cNvPr id="29703" name="Text Box 7"/>
          <p:cNvSpPr txBox="1">
            <a:spLocks noChangeArrowheads="1"/>
          </p:cNvSpPr>
          <p:nvPr/>
        </p:nvSpPr>
        <p:spPr bwMode="auto">
          <a:xfrm>
            <a:off x="247650" y="2306119"/>
            <a:ext cx="8308975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/>
              <a:t> 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Conceptual Definition:  The </a:t>
            </a:r>
            <a:r>
              <a:rPr lang="en-US" i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opportunity costs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of a decision</a:t>
            </a:r>
          </a:p>
          <a:p>
            <a:pPr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reflects what must be “given up” as a result of the </a:t>
            </a:r>
          </a:p>
          <a:p>
            <a:pPr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decision (i.e., the next-best alternative)</a:t>
            </a:r>
          </a:p>
        </p:txBody>
      </p:sp>
      <p:sp>
        <p:nvSpPr>
          <p:cNvPr id="29704" name="Text Box 8"/>
          <p:cNvSpPr txBox="1">
            <a:spLocks noChangeArrowheads="1"/>
          </p:cNvSpPr>
          <p:nvPr/>
        </p:nvSpPr>
        <p:spPr bwMode="auto">
          <a:xfrm>
            <a:off x="271463" y="3672956"/>
            <a:ext cx="8758237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457200" indent="-457200" eaLnBrk="0" hangingPunct="0">
              <a:buFontTx/>
              <a:buChar char="•"/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Implications:</a:t>
            </a:r>
          </a:p>
          <a:p>
            <a:pPr marL="914400" lvl="1" indent="-457200" eaLnBrk="0" hangingPunct="0">
              <a:buFontTx/>
              <a:buChar char="•"/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Chosen strategies should be “best” ― not just profitable</a:t>
            </a:r>
          </a:p>
          <a:p>
            <a:pPr marL="914400" lvl="1" indent="-457200" eaLnBrk="0" hangingPunct="0">
              <a:buFontTx/>
              <a:buChar char="•"/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Substitution effects on profit function must be considered</a:t>
            </a:r>
          </a:p>
        </p:txBody>
      </p:sp>
      <p:sp>
        <p:nvSpPr>
          <p:cNvPr id="29705" name="Text Box 9"/>
          <p:cNvSpPr txBox="1">
            <a:spLocks noChangeArrowheads="1"/>
          </p:cNvSpPr>
          <p:nvPr/>
        </p:nvSpPr>
        <p:spPr bwMode="auto">
          <a:xfrm>
            <a:off x="280988" y="5364163"/>
            <a:ext cx="8237537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457200" indent="-457200" eaLnBrk="0" hangingPunct="0">
              <a:buFontTx/>
              <a:buChar char="•"/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Application:  Milk at McDonald’s and Wendy’s</a:t>
            </a:r>
          </a:p>
          <a:p>
            <a:pPr marL="914400" lvl="1" indent="-457200" eaLnBrk="0" hangingPunct="0">
              <a:buFontTx/>
              <a:buChar char="•"/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Milk sales increased by 100 – 1,500% when sold in a</a:t>
            </a:r>
          </a:p>
          <a:p>
            <a:pPr marL="914400" lvl="1" indent="-457200"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plastic bottle instead of a cardboard container.</a:t>
            </a:r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490594" y="1274843"/>
            <a:ext cx="835837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dirty="0"/>
              <a:t>  </a:t>
            </a:r>
            <a:r>
              <a:rPr lang="en-US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Economic Costs </a:t>
            </a:r>
            <a:r>
              <a:rPr lang="en-US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→ </a:t>
            </a:r>
            <a:r>
              <a:rPr lang="en-US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Accounting Costs </a:t>
            </a:r>
            <a:r>
              <a:rPr lang="en-US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&amp; </a:t>
            </a:r>
            <a:r>
              <a:rPr lang="en-US" i="1" u="sng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Opportunity </a:t>
            </a:r>
            <a:r>
              <a:rPr lang="en-US" i="1" u="sng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Costs</a:t>
            </a:r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0" y="158319"/>
            <a:ext cx="9144000" cy="685800"/>
          </a:xfrm>
          <a:prstGeom prst="rect">
            <a:avLst/>
          </a:prstGeom>
          <a:solidFill>
            <a:schemeClr val="accent5">
              <a:lumMod val="75000"/>
              <a:alpha val="30196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680807" y="223407"/>
            <a:ext cx="778238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800" dirty="0" smtClean="0">
                <a:latin typeface="Arial" charset="0"/>
              </a:rPr>
              <a:t> Firms’ </a:t>
            </a:r>
            <a:r>
              <a:rPr lang="en-US" sz="2800" u="sng" dirty="0" smtClean="0">
                <a:latin typeface="Arial" charset="0"/>
              </a:rPr>
              <a:t>Costs</a:t>
            </a:r>
            <a:r>
              <a:rPr lang="en-US" sz="2800" dirty="0" smtClean="0">
                <a:latin typeface="Arial" charset="0"/>
              </a:rPr>
              <a:t> – More Key Concepts for Strategy</a:t>
            </a:r>
            <a:endParaRPr lang="en-US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">
      <a:dk1>
        <a:srgbClr val="000000"/>
      </a:dk1>
      <a:lt1>
        <a:srgbClr val="00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AA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Default Design">
  <a:themeElements>
    <a:clrScheme name="">
      <a:dk1>
        <a:srgbClr val="000000"/>
      </a:dk1>
      <a:lt1>
        <a:srgbClr val="00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AA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1_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8593</TotalTime>
  <Words>2258</Words>
  <Application>Microsoft PowerPoint</Application>
  <PresentationFormat>On-screen Show (4:3)</PresentationFormat>
  <Paragraphs>426</Paragraphs>
  <Slides>34</Slides>
  <Notes>24</Notes>
  <HiddenSlides>0</HiddenSlides>
  <MMClips>0</MMClips>
  <ScaleCrop>false</ScaleCrop>
  <HeadingPairs>
    <vt:vector size="6" baseType="variant">
      <vt:variant>
        <vt:lpstr>Theme</vt:lpstr>
      </vt:variant>
      <vt:variant>
        <vt:i4>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8" baseType="lpstr">
      <vt:lpstr>Default Design</vt:lpstr>
      <vt:lpstr>1_Default Design</vt:lpstr>
      <vt:lpstr>Blank Presentation</vt:lpstr>
      <vt:lpstr>Equation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</vt:vector>
  </TitlesOfParts>
  <Company>KGSM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Internal Assessment</dc:title>
  <dc:creator>mma317</dc:creator>
  <cp:lastModifiedBy>mma317</cp:lastModifiedBy>
  <cp:revision>104</cp:revision>
  <cp:lastPrinted>1999-06-03T16:34:14Z</cp:lastPrinted>
  <dcterms:created xsi:type="dcterms:W3CDTF">1999-03-05T18:22:15Z</dcterms:created>
  <dcterms:modified xsi:type="dcterms:W3CDTF">2008-09-25T22:36:02Z</dcterms:modified>
</cp:coreProperties>
</file>