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11"/>
  </p:notesMasterIdLst>
  <p:handoutMasterIdLst>
    <p:handoutMasterId r:id="rId12"/>
  </p:handoutMasterIdLst>
  <p:sldIdLst>
    <p:sldId id="354" r:id="rId2"/>
    <p:sldId id="359" r:id="rId3"/>
    <p:sldId id="366" r:id="rId4"/>
    <p:sldId id="368" r:id="rId5"/>
    <p:sldId id="367" r:id="rId6"/>
    <p:sldId id="357" r:id="rId7"/>
    <p:sldId id="360" r:id="rId8"/>
    <p:sldId id="358" r:id="rId9"/>
    <p:sldId id="363" r:id="rId10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CC9900"/>
    <a:srgbClr val="FF00FF"/>
    <a:srgbClr val="66FF33"/>
    <a:srgbClr val="CCCCFF"/>
    <a:srgbClr val="FF5050"/>
    <a:srgbClr val="660066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06" autoAdjust="0"/>
    <p:restoredTop sz="94606" autoAdjust="0"/>
  </p:normalViewPr>
  <p:slideViewPr>
    <p:cSldViewPr snapToGrid="0">
      <p:cViewPr>
        <p:scale>
          <a:sx n="77" d="100"/>
          <a:sy n="77" d="100"/>
        </p:scale>
        <p:origin x="-1986" y="-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430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430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fld id="{1D9C6E36-1263-4605-8170-CAC3A25922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430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9988" y="685800"/>
            <a:ext cx="4586287" cy="3440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354513"/>
            <a:ext cx="5076825" cy="412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430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fld id="{5020FF8F-5B23-4A02-AE55-F11C41974D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685800"/>
            <a:ext cx="4586288" cy="3440113"/>
          </a:xfrm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685800"/>
            <a:ext cx="4586288" cy="3440113"/>
          </a:xfrm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2150"/>
            <a:ext cx="4598987" cy="3449638"/>
          </a:xfrm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0750" y="4371975"/>
            <a:ext cx="5076825" cy="4140200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685800"/>
            <a:ext cx="4586288" cy="3440113"/>
          </a:xfrm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2150"/>
            <a:ext cx="4598987" cy="3449638"/>
          </a:xfrm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0750" y="4371975"/>
            <a:ext cx="5076825" cy="4140200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685800"/>
            <a:ext cx="4586288" cy="3440113"/>
          </a:xfrm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C6DFF-6422-4EC9-BC7F-77142854AF20}" type="datetimeFigureOut">
              <a:rPr lang="en-US"/>
              <a:pPr>
                <a:defRPr/>
              </a:pPr>
              <a:t>10/3/2008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82481B-28E3-4980-87AA-303FDB7E1E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2DDEC-B267-4033-BBDC-7C4CAE0F153A}" type="datetimeFigureOut">
              <a:rPr lang="en-US"/>
              <a:pPr>
                <a:defRPr/>
              </a:pPr>
              <a:t>10/3/2008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04B1B-9688-4B6C-AFC6-B7BD2B94F7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3C65D-465C-48CC-B7F1-5D34648C8FB1}" type="datetimeFigureOut">
              <a:rPr lang="en-US"/>
              <a:pPr>
                <a:defRPr/>
              </a:pPr>
              <a:t>10/3/2008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E6391-7D01-4A44-8C80-8C04DBCEE6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05149-F8E2-4781-A60F-8CE79C6792DE}" type="datetimeFigureOut">
              <a:rPr lang="en-US"/>
              <a:pPr>
                <a:defRPr/>
              </a:pPr>
              <a:t>10/3/2008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E04E5-D5C2-46AC-A231-886231CEC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796440-AA6A-4615-B036-7DFDDBB7B15D}" type="datetimeFigureOut">
              <a:rPr lang="en-US"/>
              <a:pPr>
                <a:defRPr/>
              </a:pPr>
              <a:t>10/3/2008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526AD-A6F3-4A72-AFD2-DEBF7A161A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1BA44-A687-490A-9126-3FFFA51F3B40}" type="datetimeFigureOut">
              <a:rPr lang="en-US"/>
              <a:pPr>
                <a:defRPr/>
              </a:pPr>
              <a:t>10/3/2008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DF87A-01C4-4F4E-A5F0-FC25D09B67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518E1-1994-4A7C-BC39-5603DC1216A4}" type="datetimeFigureOut">
              <a:rPr lang="en-US"/>
              <a:pPr>
                <a:defRPr/>
              </a:pPr>
              <a:t>10/3/2008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19AE9-C029-4720-9A2A-E281AF2A58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E3560-004F-4BA0-A093-B9A20E8F49FD}" type="datetimeFigureOut">
              <a:rPr lang="en-US"/>
              <a:pPr>
                <a:defRPr/>
              </a:pPr>
              <a:t>10/3/2008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2B350-73EF-4224-B882-7D578B3C2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D6134-6876-4DD2-B46F-82595FDF8438}" type="datetimeFigureOut">
              <a:rPr lang="en-US"/>
              <a:pPr>
                <a:defRPr/>
              </a:pPr>
              <a:t>10/3/2008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837DC-E4FC-41AF-808F-D92CFBF38B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05897-0B75-4D98-BA0C-86B64441331F}" type="datetimeFigureOut">
              <a:rPr lang="en-US"/>
              <a:pPr>
                <a:defRPr/>
              </a:pPr>
              <a:t>10/3/2008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A0D8E-EAFC-4BDB-A2FB-1E764195D7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2E1A2-A70D-40C1-A438-2C6568B0A5B0}" type="datetimeFigureOut">
              <a:rPr lang="en-US"/>
              <a:pPr>
                <a:defRPr/>
              </a:pPr>
              <a:t>10/3/2008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C5A97-6BE6-4CCC-B8F6-BB7518B33A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EE763-1232-455F-A2F5-870872B4F90D}" type="datetimeFigureOut">
              <a:rPr lang="en-US"/>
              <a:pPr>
                <a:defRPr/>
              </a:pPr>
              <a:t>10/3/2008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E166C-B65E-4824-9A05-95E2D98F13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>
              <a:defRPr/>
            </a:pPr>
            <a:fld id="{CC510A65-68A3-4CEA-A451-C0881CE059B1}" type="datetimeFigureOut">
              <a:rPr lang="en-US"/>
              <a:pPr>
                <a:defRPr/>
              </a:pPr>
              <a:t>10/3/2008</a:t>
            </a:fld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05F4CE3A-9222-4CAC-81AC-2CC55A9886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2.xls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44463" y="1146175"/>
            <a:ext cx="41862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latin typeface="Arial" charset="0"/>
              </a:rPr>
              <a:t>Robb and Bob’s Expectations</a:t>
            </a:r>
          </a:p>
          <a:p>
            <a:pPr algn="ctr" eaLnBrk="0" hangingPunct="0"/>
            <a:r>
              <a:rPr lang="en-US">
                <a:latin typeface="Arial" charset="0"/>
              </a:rPr>
              <a:t>(Sales Pitch) Regarding the</a:t>
            </a:r>
          </a:p>
          <a:p>
            <a:pPr algn="ctr" eaLnBrk="0" hangingPunct="0"/>
            <a:r>
              <a:rPr lang="en-US">
                <a:latin typeface="Arial" charset="0"/>
              </a:rPr>
              <a:t>Impact of the Innovation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88900" y="1111250"/>
            <a:ext cx="4257675" cy="1263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5203825" y="1146175"/>
            <a:ext cx="37607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latin typeface="Arial" charset="0"/>
              </a:rPr>
              <a:t>Reality:  Disappointing </a:t>
            </a:r>
          </a:p>
          <a:p>
            <a:pPr algn="ctr" eaLnBrk="0" hangingPunct="0"/>
            <a:r>
              <a:rPr lang="en-US">
                <a:latin typeface="Arial" charset="0"/>
              </a:rPr>
              <a:t>(Non-Existent) Adoption of</a:t>
            </a:r>
          </a:p>
          <a:p>
            <a:pPr algn="ctr" eaLnBrk="0" hangingPunct="0"/>
            <a:r>
              <a:rPr lang="en-US">
                <a:latin typeface="Arial" charset="0"/>
              </a:rPr>
              <a:t>Performance Indicator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5194300" y="1111250"/>
            <a:ext cx="3805238" cy="1263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0486" name="AutoShape 6"/>
          <p:cNvCxnSpPr>
            <a:cxnSpLocks noChangeShapeType="1"/>
            <a:stCxn id="20483" idx="2"/>
            <a:endCxn id="20485" idx="2"/>
          </p:cNvCxnSpPr>
          <p:nvPr/>
        </p:nvCxnSpPr>
        <p:spPr bwMode="auto">
          <a:xfrm rot="16200000" flipH="1">
            <a:off x="4656932" y="-64294"/>
            <a:ext cx="1588" cy="4879975"/>
          </a:xfrm>
          <a:prstGeom prst="curvedConnector3">
            <a:avLst>
              <a:gd name="adj1" fmla="val 14400005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487" name="AutoShape 7"/>
          <p:cNvCxnSpPr>
            <a:cxnSpLocks noChangeShapeType="1"/>
            <a:stCxn id="20485" idx="0"/>
            <a:endCxn id="20483" idx="0"/>
          </p:cNvCxnSpPr>
          <p:nvPr/>
        </p:nvCxnSpPr>
        <p:spPr bwMode="auto">
          <a:xfrm rot="-5400000" flipH="1" flipV="1">
            <a:off x="4656932" y="-1327944"/>
            <a:ext cx="1588" cy="4879975"/>
          </a:xfrm>
          <a:prstGeom prst="curvedConnector3">
            <a:avLst>
              <a:gd name="adj1" fmla="val -14400005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4421188" y="1412875"/>
            <a:ext cx="693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FF5050"/>
                </a:solidFill>
                <a:latin typeface="Arial" charset="0"/>
              </a:rPr>
              <a:t>???</a:t>
            </a:r>
          </a:p>
        </p:txBody>
      </p:sp>
      <p:sp>
        <p:nvSpPr>
          <p:cNvPr id="20489" name="Oval 9"/>
          <p:cNvSpPr>
            <a:spLocks noChangeArrowheads="1"/>
          </p:cNvSpPr>
          <p:nvPr/>
        </p:nvSpPr>
        <p:spPr bwMode="auto">
          <a:xfrm>
            <a:off x="4405313" y="1317625"/>
            <a:ext cx="730250" cy="682625"/>
          </a:xfrm>
          <a:prstGeom prst="ellipse">
            <a:avLst/>
          </a:prstGeom>
          <a:noFill/>
          <a:ln w="9525">
            <a:solidFill>
              <a:srgbClr val="FF5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333500" y="142875"/>
            <a:ext cx="6477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Performance Indicator:  Discussion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265373" y="142875"/>
            <a:ext cx="86132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Performance Indicator:  </a:t>
            </a:r>
            <a:r>
              <a:rPr lang="en-US" sz="3200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Key Discussion Points</a:t>
            </a:r>
            <a:endParaRPr lang="en-US" dirty="0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44463" y="1146175"/>
            <a:ext cx="41862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latin typeface="Arial" charset="0"/>
              </a:rPr>
              <a:t>Robb and Bob’s Expectations</a:t>
            </a:r>
          </a:p>
          <a:p>
            <a:pPr algn="ctr" eaLnBrk="0" hangingPunct="0"/>
            <a:r>
              <a:rPr lang="en-US">
                <a:latin typeface="Arial" charset="0"/>
              </a:rPr>
              <a:t>(Sales Pitch) Regarding the</a:t>
            </a:r>
          </a:p>
          <a:p>
            <a:pPr algn="ctr" eaLnBrk="0" hangingPunct="0"/>
            <a:r>
              <a:rPr lang="en-US">
                <a:latin typeface="Arial" charset="0"/>
              </a:rPr>
              <a:t>Impact of the Innovation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88900" y="1111250"/>
            <a:ext cx="4257675" cy="1263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5203825" y="1146175"/>
            <a:ext cx="37607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latin typeface="Arial" charset="0"/>
              </a:rPr>
              <a:t>Reality:  Disappointing </a:t>
            </a:r>
          </a:p>
          <a:p>
            <a:pPr algn="ctr" eaLnBrk="0" hangingPunct="0"/>
            <a:r>
              <a:rPr lang="en-US">
                <a:latin typeface="Arial" charset="0"/>
              </a:rPr>
              <a:t>(Non-Existent) Adoption of</a:t>
            </a:r>
          </a:p>
          <a:p>
            <a:pPr algn="ctr" eaLnBrk="0" hangingPunct="0"/>
            <a:r>
              <a:rPr lang="en-US">
                <a:latin typeface="Arial" charset="0"/>
              </a:rPr>
              <a:t>Performance Indicator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5194300" y="1111250"/>
            <a:ext cx="3805238" cy="1263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2535" name="AutoShape 7"/>
          <p:cNvCxnSpPr>
            <a:cxnSpLocks noChangeShapeType="1"/>
            <a:stCxn id="22532" idx="2"/>
            <a:endCxn id="22534" idx="2"/>
          </p:cNvCxnSpPr>
          <p:nvPr/>
        </p:nvCxnSpPr>
        <p:spPr bwMode="auto">
          <a:xfrm rot="16200000" flipH="1">
            <a:off x="4656932" y="-64294"/>
            <a:ext cx="1588" cy="4879975"/>
          </a:xfrm>
          <a:prstGeom prst="curvedConnector3">
            <a:avLst>
              <a:gd name="adj1" fmla="val 14400005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2536" name="AutoShape 8"/>
          <p:cNvCxnSpPr>
            <a:cxnSpLocks noChangeShapeType="1"/>
            <a:stCxn id="22534" idx="0"/>
            <a:endCxn id="22532" idx="0"/>
          </p:cNvCxnSpPr>
          <p:nvPr/>
        </p:nvCxnSpPr>
        <p:spPr bwMode="auto">
          <a:xfrm rot="-5400000" flipH="1" flipV="1">
            <a:off x="4656932" y="-1327944"/>
            <a:ext cx="1588" cy="4879975"/>
          </a:xfrm>
          <a:prstGeom prst="curvedConnector3">
            <a:avLst>
              <a:gd name="adj1" fmla="val -14400005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4421188" y="1412875"/>
            <a:ext cx="693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FF5050"/>
                </a:solidFill>
                <a:latin typeface="Arial" charset="0"/>
              </a:rPr>
              <a:t>???</a:t>
            </a:r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4405313" y="1317625"/>
            <a:ext cx="730250" cy="682625"/>
          </a:xfrm>
          <a:prstGeom prst="ellipse">
            <a:avLst/>
          </a:prstGeom>
          <a:noFill/>
          <a:ln w="9525">
            <a:solidFill>
              <a:srgbClr val="FF5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247135" y="2844673"/>
            <a:ext cx="8625016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eaLnBrk="0" hangingPunct="0">
              <a:buAutoNum type="arabicPeriod"/>
            </a:pPr>
            <a:r>
              <a:rPr lang="en-US" dirty="0" smtClean="0">
                <a:latin typeface="Arial" charset="0"/>
              </a:rPr>
              <a:t>Obstacle:  “Remote” Value Creation mechanism with 	complicated effects on the </a:t>
            </a:r>
            <a:r>
              <a:rPr lang="en-US" dirty="0" smtClean="0">
                <a:latin typeface="Arial" charset="0"/>
                <a:cs typeface="Arial" charset="0"/>
              </a:rPr>
              <a:t>relationship between 	the “New-Ball Market” and the “Used-Ball Market</a:t>
            </a:r>
            <a:r>
              <a:rPr lang="en-US" dirty="0" smtClean="0">
                <a:latin typeface="Arial" charset="0"/>
              </a:rPr>
              <a:t>.”</a:t>
            </a:r>
            <a:endParaRPr lang="en-US" dirty="0">
              <a:latin typeface="Arial" charset="0"/>
            </a:endParaRPr>
          </a:p>
          <a:p>
            <a:pPr marL="457200" indent="-457200" eaLnBrk="0" hangingPunct="0">
              <a:buAutoNum type="arabicPeriod"/>
            </a:pPr>
            <a:endParaRPr lang="en-US" sz="20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-40801" y="142875"/>
            <a:ext cx="922560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Performance Indicator:  </a:t>
            </a:r>
            <a:r>
              <a:rPr lang="en-US" sz="3200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Value Creation &amp; Capture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58346" y="1068857"/>
            <a:ext cx="1729946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Robb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&amp; Bob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Elbow Connector 7"/>
          <p:cNvCxnSpPr>
            <a:stCxn id="5" idx="3"/>
          </p:cNvCxnSpPr>
          <p:nvPr/>
        </p:nvCxnSpPr>
        <p:spPr>
          <a:xfrm>
            <a:off x="2088292" y="1526057"/>
            <a:ext cx="691978" cy="1588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>
            <a:endCxn id="9" idx="0"/>
          </p:cNvCxnSpPr>
          <p:nvPr/>
        </p:nvCxnSpPr>
        <p:spPr>
          <a:xfrm rot="5400000">
            <a:off x="3954162" y="766117"/>
            <a:ext cx="383060" cy="3175687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86946" y="3954160"/>
            <a:ext cx="7970108" cy="285441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new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→ Difficult to argue directly based on quality; brand could be hurt by grey, helped by sampling</a:t>
            </a:r>
          </a:p>
          <a:p>
            <a:pPr algn="ctr"/>
            <a:endParaRPr lang="en-US" sz="1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new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→ Pass through to cover costs requires ↑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Bnew</a:t>
            </a:r>
            <a:endParaRPr lang="en-US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1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B</a:t>
            </a: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used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→ Could increase (substantially) if previously submerged low-quality used balls are removed</a:t>
            </a:r>
          </a:p>
          <a:p>
            <a:pPr algn="ctr"/>
            <a:endParaRPr lang="en-US" sz="1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used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→ Potential increase due to supply shortfall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" name="Elbow Connector 19"/>
          <p:cNvCxnSpPr>
            <a:stCxn id="9" idx="1"/>
            <a:endCxn id="13" idx="1"/>
          </p:cNvCxnSpPr>
          <p:nvPr/>
        </p:nvCxnSpPr>
        <p:spPr>
          <a:xfrm rot="10800000" flipH="1" flipV="1">
            <a:off x="231688" y="3113900"/>
            <a:ext cx="355258" cy="2267465"/>
          </a:xfrm>
          <a:prstGeom prst="bentConnector3">
            <a:avLst>
              <a:gd name="adj1" fmla="val -33044"/>
            </a:avLst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231688" y="2545490"/>
            <a:ext cx="4652319" cy="113682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End Users – Golfers:</a:t>
            </a:r>
          </a:p>
          <a:p>
            <a:pPr algn="ctr"/>
            <a:endParaRPr lang="en-US" sz="1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new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new</a:t>
            </a:r>
            <a:r>
              <a:rPr lang="en-US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vs. 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 B</a:t>
            </a: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used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used</a:t>
            </a: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 </a:t>
            </a:r>
            <a:endParaRPr lang="en-US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4958151" y="2520776"/>
            <a:ext cx="3954162" cy="116153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Different “Types” of Golfers</a:t>
            </a:r>
          </a:p>
          <a:p>
            <a:pPr algn="ctr"/>
            <a:endParaRPr lang="en-US" sz="1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Care vs. Not About Quality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3" name="Elbow Connector 32"/>
          <p:cNvCxnSpPr>
            <a:stCxn id="21" idx="3"/>
            <a:endCxn id="13" idx="3"/>
          </p:cNvCxnSpPr>
          <p:nvPr/>
        </p:nvCxnSpPr>
        <p:spPr>
          <a:xfrm flipH="1">
            <a:off x="8557054" y="3101544"/>
            <a:ext cx="355259" cy="2279822"/>
          </a:xfrm>
          <a:prstGeom prst="bentConnector3">
            <a:avLst>
              <a:gd name="adj1" fmla="val -29565"/>
            </a:avLst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605481" y="4831493"/>
            <a:ext cx="7957751" cy="2471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609597" y="5379317"/>
            <a:ext cx="7957751" cy="2471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609597" y="6281378"/>
            <a:ext cx="7957751" cy="2471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2780270" y="889684"/>
            <a:ext cx="5906529" cy="127274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New Golf Ball Manufacturer:</a:t>
            </a:r>
          </a:p>
          <a:p>
            <a:pPr algn="ctr"/>
            <a:endParaRPr lang="en-US" sz="1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 → Δ </a:t>
            </a:r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π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P – C ) * Q  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-40801" y="142875"/>
            <a:ext cx="922560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Performance Indicator:  </a:t>
            </a:r>
            <a:r>
              <a:rPr lang="en-US" sz="3200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Value Creation &amp; Capture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58346" y="1068857"/>
            <a:ext cx="1729946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Robb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&amp; Bob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Elbow Connector 7"/>
          <p:cNvCxnSpPr>
            <a:stCxn id="5" idx="3"/>
          </p:cNvCxnSpPr>
          <p:nvPr/>
        </p:nvCxnSpPr>
        <p:spPr>
          <a:xfrm>
            <a:off x="2088292" y="1526057"/>
            <a:ext cx="691978" cy="1588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>
            <a:endCxn id="9" idx="0"/>
          </p:cNvCxnSpPr>
          <p:nvPr/>
        </p:nvCxnSpPr>
        <p:spPr>
          <a:xfrm rot="5400000">
            <a:off x="3954162" y="766117"/>
            <a:ext cx="383060" cy="3175687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86946" y="3954160"/>
            <a:ext cx="7970108" cy="285441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new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→ Difficult to argue directly based on quality; brand could be hurt by grey, helped by sampling</a:t>
            </a:r>
          </a:p>
          <a:p>
            <a:pPr algn="ctr"/>
            <a:endParaRPr lang="en-US" sz="1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new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→ Pass through to cover costs requires ↑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Bnew</a:t>
            </a:r>
            <a:endParaRPr lang="en-US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1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B</a:t>
            </a: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used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→ Could increase (substantially) if previously submerged low-quality used balls are removed</a:t>
            </a:r>
          </a:p>
          <a:p>
            <a:pPr algn="ctr"/>
            <a:endParaRPr lang="en-US" sz="1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used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→ Potential increase due to supply shortfall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" name="Elbow Connector 19"/>
          <p:cNvCxnSpPr>
            <a:stCxn id="9" idx="1"/>
            <a:endCxn id="13" idx="1"/>
          </p:cNvCxnSpPr>
          <p:nvPr/>
        </p:nvCxnSpPr>
        <p:spPr>
          <a:xfrm rot="10800000" flipH="1" flipV="1">
            <a:off x="231688" y="3113900"/>
            <a:ext cx="355258" cy="2267465"/>
          </a:xfrm>
          <a:prstGeom prst="bentConnector3">
            <a:avLst>
              <a:gd name="adj1" fmla="val -33044"/>
            </a:avLst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231688" y="2545490"/>
            <a:ext cx="4652319" cy="113682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End Users – Golfers:</a:t>
            </a:r>
          </a:p>
          <a:p>
            <a:pPr algn="ctr"/>
            <a:endParaRPr lang="en-US" sz="1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new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new</a:t>
            </a:r>
            <a:r>
              <a:rPr lang="en-US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vs. 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 B</a:t>
            </a: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used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used</a:t>
            </a: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 </a:t>
            </a:r>
            <a:endParaRPr lang="en-US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4958151" y="2520776"/>
            <a:ext cx="3954162" cy="116153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Different “Types” of Golfers</a:t>
            </a:r>
          </a:p>
          <a:p>
            <a:pPr algn="ctr"/>
            <a:endParaRPr lang="en-US" sz="1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Always / Never Buy New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3" name="Elbow Connector 32"/>
          <p:cNvCxnSpPr>
            <a:stCxn id="21" idx="3"/>
            <a:endCxn id="13" idx="3"/>
          </p:cNvCxnSpPr>
          <p:nvPr/>
        </p:nvCxnSpPr>
        <p:spPr>
          <a:xfrm flipH="1">
            <a:off x="8557054" y="3101544"/>
            <a:ext cx="355259" cy="2279822"/>
          </a:xfrm>
          <a:prstGeom prst="bentConnector3">
            <a:avLst>
              <a:gd name="adj1" fmla="val -29565"/>
            </a:avLst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605481" y="4831493"/>
            <a:ext cx="7957751" cy="2471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609597" y="5379317"/>
            <a:ext cx="7957751" cy="2471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609597" y="6281378"/>
            <a:ext cx="7957751" cy="2471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2780270" y="889684"/>
            <a:ext cx="5906529" cy="127274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New Golf Ball Manufacturer:</a:t>
            </a:r>
          </a:p>
          <a:p>
            <a:pPr algn="ctr"/>
            <a:endParaRPr lang="en-US" sz="1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 → Δ </a:t>
            </a:r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π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P – C ) * Q  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-40801" y="142875"/>
            <a:ext cx="922560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Performance Indicator:  </a:t>
            </a:r>
            <a:r>
              <a:rPr lang="en-US" sz="3200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Value Creation &amp; Capture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58346" y="1068857"/>
            <a:ext cx="1729946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Robb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&amp; Bob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Elbow Connector 7"/>
          <p:cNvCxnSpPr>
            <a:stCxn id="5" idx="3"/>
          </p:cNvCxnSpPr>
          <p:nvPr/>
        </p:nvCxnSpPr>
        <p:spPr>
          <a:xfrm>
            <a:off x="2088292" y="1526057"/>
            <a:ext cx="691978" cy="1588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>
            <a:endCxn id="9" idx="0"/>
          </p:cNvCxnSpPr>
          <p:nvPr/>
        </p:nvCxnSpPr>
        <p:spPr>
          <a:xfrm rot="5400000">
            <a:off x="3954162" y="766117"/>
            <a:ext cx="383060" cy="3175687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86946" y="3954160"/>
            <a:ext cx="7970108" cy="285441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new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→ Difficult to argue directly based on quality; brand could be hurt by grey, helped by sampling</a:t>
            </a:r>
          </a:p>
          <a:p>
            <a:pPr algn="ctr"/>
            <a:endParaRPr lang="en-US" sz="1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new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→ Pass through to cover costs requires ↑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Bnew</a:t>
            </a:r>
            <a:endParaRPr lang="en-US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1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B</a:t>
            </a: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used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→ Could increase (substantially) if previously submerged low-quality used balls are removed</a:t>
            </a:r>
          </a:p>
          <a:p>
            <a:pPr algn="ctr"/>
            <a:endParaRPr lang="en-US" sz="1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used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→ Potential increase due to supply shortfall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" name="Elbow Connector 19"/>
          <p:cNvCxnSpPr>
            <a:stCxn id="9" idx="1"/>
            <a:endCxn id="13" idx="1"/>
          </p:cNvCxnSpPr>
          <p:nvPr/>
        </p:nvCxnSpPr>
        <p:spPr>
          <a:xfrm rot="10800000" flipH="1" flipV="1">
            <a:off x="231688" y="3113900"/>
            <a:ext cx="355258" cy="2267465"/>
          </a:xfrm>
          <a:prstGeom prst="bentConnector3">
            <a:avLst>
              <a:gd name="adj1" fmla="val -33044"/>
            </a:avLst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231688" y="2545490"/>
            <a:ext cx="4652319" cy="113682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End Users – Golfers:</a:t>
            </a:r>
          </a:p>
          <a:p>
            <a:pPr algn="ctr"/>
            <a:endParaRPr lang="en-US" sz="1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new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new</a:t>
            </a:r>
            <a:r>
              <a:rPr lang="en-US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vs. 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 B</a:t>
            </a: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used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en-US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1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used</a:t>
            </a: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 </a:t>
            </a:r>
            <a:endParaRPr lang="en-US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4958151" y="2520776"/>
            <a:ext cx="3954162" cy="116153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Different “Types” of Golfers</a:t>
            </a:r>
          </a:p>
          <a:p>
            <a:pPr algn="ctr"/>
            <a:endParaRPr lang="en-US" sz="1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Likelihood of losing balls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3" name="Elbow Connector 32"/>
          <p:cNvCxnSpPr>
            <a:stCxn id="21" idx="3"/>
            <a:endCxn id="13" idx="3"/>
          </p:cNvCxnSpPr>
          <p:nvPr/>
        </p:nvCxnSpPr>
        <p:spPr>
          <a:xfrm flipH="1">
            <a:off x="8557054" y="3101544"/>
            <a:ext cx="355259" cy="2279822"/>
          </a:xfrm>
          <a:prstGeom prst="bentConnector3">
            <a:avLst>
              <a:gd name="adj1" fmla="val -29565"/>
            </a:avLst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605481" y="4831493"/>
            <a:ext cx="7957751" cy="2471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609597" y="5379317"/>
            <a:ext cx="7957751" cy="2471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609597" y="6281378"/>
            <a:ext cx="7957751" cy="2471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2780270" y="889684"/>
            <a:ext cx="5906529" cy="127274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New Golf Ball Manufacturer:</a:t>
            </a:r>
          </a:p>
          <a:p>
            <a:pPr algn="ctr"/>
            <a:endParaRPr lang="en-US" sz="1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 → Δ </a:t>
            </a:r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π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P – C ) * Q  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58788" y="373063"/>
          <a:ext cx="8301037" cy="6092825"/>
        </p:xfrm>
        <a:graphic>
          <a:graphicData uri="http://schemas.openxmlformats.org/presentationml/2006/ole">
            <p:oleObj spid="_x0000_s3074" name="Worksheet" r:id="rId4" imgW="5419571" imgH="4562570" progId="Excel.Sheet.8">
              <p:embed/>
            </p:oleObj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234778" y="1346886"/>
            <a:ext cx="8674444" cy="111210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44463" y="1146175"/>
            <a:ext cx="41862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latin typeface="Arial" charset="0"/>
              </a:rPr>
              <a:t>Robb and Bob’s Expectations</a:t>
            </a:r>
          </a:p>
          <a:p>
            <a:pPr algn="ctr" eaLnBrk="0" hangingPunct="0"/>
            <a:r>
              <a:rPr lang="en-US">
                <a:latin typeface="Arial" charset="0"/>
              </a:rPr>
              <a:t>(Sales Pitch) Regarding the</a:t>
            </a:r>
          </a:p>
          <a:p>
            <a:pPr algn="ctr" eaLnBrk="0" hangingPunct="0"/>
            <a:r>
              <a:rPr lang="en-US">
                <a:latin typeface="Arial" charset="0"/>
              </a:rPr>
              <a:t>Impact of the Innovation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88900" y="1111250"/>
            <a:ext cx="4257675" cy="1263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5203825" y="1146175"/>
            <a:ext cx="37607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latin typeface="Arial" charset="0"/>
              </a:rPr>
              <a:t>Reality:  Disappointing </a:t>
            </a:r>
          </a:p>
          <a:p>
            <a:pPr algn="ctr" eaLnBrk="0" hangingPunct="0"/>
            <a:r>
              <a:rPr lang="en-US">
                <a:latin typeface="Arial" charset="0"/>
              </a:rPr>
              <a:t>(Non-Existent) Adoption of</a:t>
            </a:r>
          </a:p>
          <a:p>
            <a:pPr algn="ctr" eaLnBrk="0" hangingPunct="0"/>
            <a:r>
              <a:rPr lang="en-US">
                <a:latin typeface="Arial" charset="0"/>
              </a:rPr>
              <a:t>Performance Indicator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5194300" y="1111250"/>
            <a:ext cx="3805238" cy="1263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2535" name="AutoShape 7"/>
          <p:cNvCxnSpPr>
            <a:cxnSpLocks noChangeShapeType="1"/>
            <a:stCxn id="22532" idx="2"/>
            <a:endCxn id="22534" idx="2"/>
          </p:cNvCxnSpPr>
          <p:nvPr/>
        </p:nvCxnSpPr>
        <p:spPr bwMode="auto">
          <a:xfrm rot="16200000" flipH="1">
            <a:off x="4656932" y="-64294"/>
            <a:ext cx="1588" cy="4879975"/>
          </a:xfrm>
          <a:prstGeom prst="curvedConnector3">
            <a:avLst>
              <a:gd name="adj1" fmla="val 14400005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2536" name="AutoShape 8"/>
          <p:cNvCxnSpPr>
            <a:cxnSpLocks noChangeShapeType="1"/>
            <a:stCxn id="22534" idx="0"/>
            <a:endCxn id="22532" idx="0"/>
          </p:cNvCxnSpPr>
          <p:nvPr/>
        </p:nvCxnSpPr>
        <p:spPr bwMode="auto">
          <a:xfrm rot="-5400000" flipH="1" flipV="1">
            <a:off x="4656932" y="-1327944"/>
            <a:ext cx="1588" cy="4879975"/>
          </a:xfrm>
          <a:prstGeom prst="curvedConnector3">
            <a:avLst>
              <a:gd name="adj1" fmla="val -14400005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4421188" y="1412875"/>
            <a:ext cx="693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FF5050"/>
                </a:solidFill>
                <a:latin typeface="Arial" charset="0"/>
              </a:rPr>
              <a:t>???</a:t>
            </a:r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4405313" y="1317625"/>
            <a:ext cx="730250" cy="682625"/>
          </a:xfrm>
          <a:prstGeom prst="ellipse">
            <a:avLst/>
          </a:prstGeom>
          <a:noFill/>
          <a:ln w="9525">
            <a:solidFill>
              <a:srgbClr val="FF5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247135" y="2844673"/>
            <a:ext cx="862501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eaLnBrk="0" hangingPunct="0"/>
            <a:r>
              <a:rPr lang="en-US" dirty="0" smtClean="0">
                <a:latin typeface="Arial" charset="0"/>
              </a:rPr>
              <a:t>1</a:t>
            </a:r>
            <a:r>
              <a:rPr lang="en-US" dirty="0">
                <a:latin typeface="Arial" charset="0"/>
              </a:rPr>
              <a:t>.</a:t>
            </a:r>
            <a:r>
              <a:rPr lang="en-US" dirty="0" smtClean="0">
                <a:latin typeface="Arial" charset="0"/>
              </a:rPr>
              <a:t>  Obstacle:  “Remote” Value Creation mechanism with 	complicated effects on the </a:t>
            </a:r>
            <a:r>
              <a:rPr lang="en-US" dirty="0" smtClean="0">
                <a:latin typeface="Arial" charset="0"/>
                <a:cs typeface="Arial" charset="0"/>
              </a:rPr>
              <a:t>relationship between 	the “New-Ball Market” and the “Used-Ball Market</a:t>
            </a:r>
            <a:r>
              <a:rPr lang="en-US" dirty="0" smtClean="0">
                <a:latin typeface="Arial" charset="0"/>
              </a:rPr>
              <a:t>.”</a:t>
            </a:r>
            <a:endParaRPr lang="en-US" dirty="0">
              <a:latin typeface="Arial" charset="0"/>
            </a:endParaRPr>
          </a:p>
          <a:p>
            <a:pPr marL="457200" indent="-457200" eaLnBrk="0" hangingPunct="0"/>
            <a:endParaRPr lang="en-US" sz="2000" dirty="0">
              <a:latin typeface="Arial" charset="0"/>
            </a:endParaRPr>
          </a:p>
          <a:p>
            <a:pPr marL="457200" indent="-457200" eaLnBrk="0" hangingPunct="0"/>
            <a:r>
              <a:rPr lang="en-US" dirty="0" smtClean="0">
                <a:latin typeface="Arial" charset="0"/>
              </a:rPr>
              <a:t>2.  Distinction </a:t>
            </a:r>
            <a:r>
              <a:rPr lang="en-US" dirty="0">
                <a:latin typeface="Arial" charset="0"/>
              </a:rPr>
              <a:t>between the Collective </a:t>
            </a:r>
            <a:r>
              <a:rPr lang="en-US" dirty="0" smtClean="0">
                <a:latin typeface="Arial" charset="0"/>
              </a:rPr>
              <a:t>Industry Benefit and 	the Incremental Firm Benefit </a:t>
            </a:r>
            <a:r>
              <a:rPr lang="en-US" dirty="0">
                <a:latin typeface="Arial" charset="0"/>
              </a:rPr>
              <a:t>of adopting </a:t>
            </a:r>
            <a:r>
              <a:rPr lang="en-US" dirty="0" smtClean="0">
                <a:latin typeface="Arial" charset="0"/>
              </a:rPr>
              <a:t>the Innovation</a:t>
            </a:r>
            <a:endParaRPr lang="en-US" sz="2000" dirty="0">
              <a:latin typeface="Arial" charset="0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265373" y="142875"/>
            <a:ext cx="86132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Performance Indicator:  </a:t>
            </a:r>
            <a:r>
              <a:rPr lang="en-US" sz="3200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Key Discussion Points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168275" y="195263"/>
          <a:ext cx="8797925" cy="6467475"/>
        </p:xfrm>
        <a:graphic>
          <a:graphicData uri="http://schemas.openxmlformats.org/presentationml/2006/ole">
            <p:oleObj spid="_x0000_s4098" name="Worksheet" r:id="rId4" imgW="6505508" imgH="3733823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44463" y="1146175"/>
            <a:ext cx="41862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latin typeface="Arial" charset="0"/>
              </a:rPr>
              <a:t>Robb and Bob’s Expectations</a:t>
            </a:r>
          </a:p>
          <a:p>
            <a:pPr algn="ctr" eaLnBrk="0" hangingPunct="0"/>
            <a:r>
              <a:rPr lang="en-US">
                <a:latin typeface="Arial" charset="0"/>
              </a:rPr>
              <a:t>(Sales Pitch) Regarding the</a:t>
            </a:r>
          </a:p>
          <a:p>
            <a:pPr algn="ctr" eaLnBrk="0" hangingPunct="0"/>
            <a:r>
              <a:rPr lang="en-US">
                <a:latin typeface="Arial" charset="0"/>
              </a:rPr>
              <a:t>Impact of the Innovation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88900" y="1111250"/>
            <a:ext cx="4257675" cy="1263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5203825" y="1146175"/>
            <a:ext cx="37607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latin typeface="Arial" charset="0"/>
              </a:rPr>
              <a:t>Reality:  Disappointing </a:t>
            </a:r>
          </a:p>
          <a:p>
            <a:pPr algn="ctr" eaLnBrk="0" hangingPunct="0"/>
            <a:r>
              <a:rPr lang="en-US">
                <a:latin typeface="Arial" charset="0"/>
              </a:rPr>
              <a:t>(Non-Existent) Adoption of</a:t>
            </a:r>
          </a:p>
          <a:p>
            <a:pPr algn="ctr" eaLnBrk="0" hangingPunct="0"/>
            <a:r>
              <a:rPr lang="en-US">
                <a:latin typeface="Arial" charset="0"/>
              </a:rPr>
              <a:t>Performance Indicator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5194300" y="1111250"/>
            <a:ext cx="3805238" cy="1263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2535" name="AutoShape 7"/>
          <p:cNvCxnSpPr>
            <a:cxnSpLocks noChangeShapeType="1"/>
            <a:stCxn id="22532" idx="2"/>
            <a:endCxn id="22534" idx="2"/>
          </p:cNvCxnSpPr>
          <p:nvPr/>
        </p:nvCxnSpPr>
        <p:spPr bwMode="auto">
          <a:xfrm rot="16200000" flipH="1">
            <a:off x="4656932" y="-64294"/>
            <a:ext cx="1588" cy="4879975"/>
          </a:xfrm>
          <a:prstGeom prst="curvedConnector3">
            <a:avLst>
              <a:gd name="adj1" fmla="val 14400005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2536" name="AutoShape 8"/>
          <p:cNvCxnSpPr>
            <a:cxnSpLocks noChangeShapeType="1"/>
            <a:stCxn id="22534" idx="0"/>
            <a:endCxn id="22532" idx="0"/>
          </p:cNvCxnSpPr>
          <p:nvPr/>
        </p:nvCxnSpPr>
        <p:spPr bwMode="auto">
          <a:xfrm rot="-5400000" flipH="1" flipV="1">
            <a:off x="4656932" y="-1327944"/>
            <a:ext cx="1588" cy="4879975"/>
          </a:xfrm>
          <a:prstGeom prst="curvedConnector3">
            <a:avLst>
              <a:gd name="adj1" fmla="val -14400005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4421188" y="1412875"/>
            <a:ext cx="693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FF5050"/>
                </a:solidFill>
                <a:latin typeface="Arial" charset="0"/>
              </a:rPr>
              <a:t>???</a:t>
            </a:r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4405313" y="1317625"/>
            <a:ext cx="730250" cy="682625"/>
          </a:xfrm>
          <a:prstGeom prst="ellipse">
            <a:avLst/>
          </a:prstGeom>
          <a:noFill/>
          <a:ln w="9525">
            <a:solidFill>
              <a:srgbClr val="FF5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247135" y="2844673"/>
            <a:ext cx="8625016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eaLnBrk="0" hangingPunct="0"/>
            <a:r>
              <a:rPr lang="en-US" dirty="0" smtClean="0">
                <a:latin typeface="Arial" charset="0"/>
              </a:rPr>
              <a:t>1</a:t>
            </a:r>
            <a:r>
              <a:rPr lang="en-US" dirty="0">
                <a:latin typeface="Arial" charset="0"/>
              </a:rPr>
              <a:t>.</a:t>
            </a:r>
            <a:r>
              <a:rPr lang="en-US" dirty="0" smtClean="0">
                <a:latin typeface="Arial" charset="0"/>
              </a:rPr>
              <a:t>  Obstacle:  “Remote” Value Creation mechanism with 	complicated effects on the </a:t>
            </a:r>
            <a:r>
              <a:rPr lang="en-US" dirty="0" smtClean="0">
                <a:latin typeface="Arial" charset="0"/>
                <a:cs typeface="Arial" charset="0"/>
              </a:rPr>
              <a:t>relationship between 	the “New-Ball Market” and the “Used-Ball Market</a:t>
            </a:r>
            <a:r>
              <a:rPr lang="en-US" dirty="0" smtClean="0">
                <a:latin typeface="Arial" charset="0"/>
              </a:rPr>
              <a:t>.”</a:t>
            </a:r>
            <a:endParaRPr lang="en-US" dirty="0">
              <a:latin typeface="Arial" charset="0"/>
            </a:endParaRPr>
          </a:p>
          <a:p>
            <a:pPr marL="457200" indent="-457200" eaLnBrk="0" hangingPunct="0"/>
            <a:endParaRPr lang="en-US" sz="2000" dirty="0">
              <a:latin typeface="Arial" charset="0"/>
            </a:endParaRPr>
          </a:p>
          <a:p>
            <a:pPr marL="457200" indent="-457200" eaLnBrk="0" hangingPunct="0"/>
            <a:r>
              <a:rPr lang="en-US" dirty="0" smtClean="0">
                <a:latin typeface="Arial" charset="0"/>
              </a:rPr>
              <a:t>2.  Distinction </a:t>
            </a:r>
            <a:r>
              <a:rPr lang="en-US" dirty="0">
                <a:latin typeface="Arial" charset="0"/>
              </a:rPr>
              <a:t>between the Collective </a:t>
            </a:r>
            <a:r>
              <a:rPr lang="en-US" dirty="0" smtClean="0">
                <a:latin typeface="Arial" charset="0"/>
              </a:rPr>
              <a:t>Industry Benefit and 	the Incremental Firm Benefit </a:t>
            </a:r>
            <a:r>
              <a:rPr lang="en-US" dirty="0">
                <a:latin typeface="Arial" charset="0"/>
              </a:rPr>
              <a:t>of adopting </a:t>
            </a:r>
            <a:r>
              <a:rPr lang="en-US" dirty="0" smtClean="0">
                <a:latin typeface="Arial" charset="0"/>
              </a:rPr>
              <a:t>the Innovation</a:t>
            </a:r>
            <a:endParaRPr lang="en-US" sz="2000" dirty="0">
              <a:latin typeface="Arial" charset="0"/>
            </a:endParaRPr>
          </a:p>
          <a:p>
            <a:pPr marL="914400" lvl="1" indent="-457200" eaLnBrk="0" hangingPunct="0"/>
            <a:r>
              <a:rPr lang="en-US" sz="2000" dirty="0">
                <a:latin typeface="Arial" charset="0"/>
              </a:rPr>
              <a:t>	</a:t>
            </a:r>
          </a:p>
          <a:p>
            <a:pPr marL="457200" indent="-457200" eaLnBrk="0" hangingPunct="0"/>
            <a:r>
              <a:rPr lang="en-US" dirty="0" smtClean="0">
                <a:latin typeface="Arial" charset="0"/>
              </a:rPr>
              <a:t>3.  Alternative Suggestions  for Robb &amp; Bob?</a:t>
            </a:r>
          </a:p>
          <a:p>
            <a:pPr marL="457200" indent="-457200" eaLnBrk="0" hangingPunct="0">
              <a:buFontTx/>
              <a:buAutoNum type="arabicPeriod"/>
            </a:pPr>
            <a:endParaRPr lang="en-US" dirty="0">
              <a:latin typeface="Arial" charset="0"/>
            </a:endParaRPr>
          </a:p>
          <a:p>
            <a:pPr marL="457200" indent="-457200" eaLnBrk="0" hangingPunct="0"/>
            <a:r>
              <a:rPr lang="en-US" dirty="0" smtClean="0">
                <a:latin typeface="Arial" charset="0"/>
              </a:rPr>
              <a:t>4.  Analogies</a:t>
            </a:r>
            <a:r>
              <a:rPr lang="en-US" dirty="0">
                <a:latin typeface="Arial" charset="0"/>
              </a:rPr>
              <a:t>:  Golf balls vs. Toothbrushes vs. Cars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265373" y="142875"/>
            <a:ext cx="86132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Performance Indicator:  </a:t>
            </a:r>
            <a:r>
              <a:rPr lang="en-US" sz="3200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Key Discussion Points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00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9120</TotalTime>
  <Words>489</Words>
  <Application>Microsoft PowerPoint</Application>
  <PresentationFormat>On-screen Show (4:3)</PresentationFormat>
  <Paragraphs>97</Paragraphs>
  <Slides>9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1_Default Design</vt:lpstr>
      <vt:lpstr>Microsoft Office Excel 97-2003 Worksheet</vt:lpstr>
      <vt:lpstr>Worksheet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KGSM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Internal Assessment</dc:title>
  <dc:creator>mma317</dc:creator>
  <cp:lastModifiedBy>mma317</cp:lastModifiedBy>
  <cp:revision>154</cp:revision>
  <cp:lastPrinted>1999-06-03T16:34:14Z</cp:lastPrinted>
  <dcterms:created xsi:type="dcterms:W3CDTF">1999-03-05T18:22:15Z</dcterms:created>
  <dcterms:modified xsi:type="dcterms:W3CDTF">2008-10-03T18:20:38Z</dcterms:modified>
</cp:coreProperties>
</file>