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Default Extension="doc" ContentType="application/msword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74" r:id="rId3"/>
  </p:sldMasterIdLst>
  <p:notesMasterIdLst>
    <p:notesMasterId r:id="rId16"/>
  </p:notesMasterIdLst>
  <p:handoutMasterIdLst>
    <p:handoutMasterId r:id="rId17"/>
  </p:handoutMasterIdLst>
  <p:sldIdLst>
    <p:sldId id="339" r:id="rId4"/>
    <p:sldId id="301" r:id="rId5"/>
    <p:sldId id="374" r:id="rId6"/>
    <p:sldId id="375" r:id="rId7"/>
    <p:sldId id="376" r:id="rId8"/>
    <p:sldId id="377" r:id="rId9"/>
    <p:sldId id="342" r:id="rId10"/>
    <p:sldId id="355" r:id="rId11"/>
    <p:sldId id="343" r:id="rId12"/>
    <p:sldId id="347" r:id="rId13"/>
    <p:sldId id="351" r:id="rId14"/>
    <p:sldId id="354" r:id="rId15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CC9900"/>
    <a:srgbClr val="FF00FF"/>
    <a:srgbClr val="66FF33"/>
    <a:srgbClr val="CCCCFF"/>
    <a:srgbClr val="FF5050"/>
    <a:srgbClr val="660066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93" autoAdjust="0"/>
    <p:restoredTop sz="94582" autoAdjust="0"/>
  </p:normalViewPr>
  <p:slideViewPr>
    <p:cSldViewPr snapToGrid="0">
      <p:cViewPr>
        <p:scale>
          <a:sx n="77" d="100"/>
          <a:sy n="77" d="100"/>
        </p:scale>
        <p:origin x="-1986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80906235-094F-44F9-AAB1-6945F9D4CC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9988" y="685800"/>
            <a:ext cx="4586287" cy="3440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354513"/>
            <a:ext cx="5076825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7A09D40D-800B-4093-AF0C-EEA04502D8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3B89E4-8030-4625-A248-A8014C30EE33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78B5C0-6EF0-43AA-BB54-AF00C2D5C7C4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A542A0-C9A2-4013-A434-98CEA8E2034A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31"/>
          <p:cNvSpPr txBox="1">
            <a:spLocks noGrp="1" noChangeArrowheads="1"/>
          </p:cNvSpPr>
          <p:nvPr/>
        </p:nvSpPr>
        <p:spPr bwMode="auto">
          <a:xfrm>
            <a:off x="3921325" y="8743795"/>
            <a:ext cx="2997000" cy="46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00" tIns="46051" rIns="92100" bIns="46051" anchor="b"/>
          <a:lstStyle/>
          <a:p>
            <a:pPr algn="r" defTabSz="919763" eaLnBrk="0" hangingPunct="0"/>
            <a:fld id="{26F3AD66-4DE7-47AF-BB20-CC00AE1F92D6}" type="slidenum">
              <a:rPr lang="en-US" sz="1300"/>
              <a:pPr algn="r" defTabSz="919763" eaLnBrk="0" hangingPunct="0"/>
              <a:t>8</a:t>
            </a:fld>
            <a:endParaRPr lang="en-US" sz="1300" dirty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8721" y="691582"/>
            <a:ext cx="4584017" cy="3450051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1190" y="4372684"/>
            <a:ext cx="5075945" cy="4140060"/>
          </a:xfrm>
          <a:noFill/>
          <a:ln/>
        </p:spPr>
        <p:txBody>
          <a:bodyPr lIns="92100" tIns="46051" rIns="92100" bIns="4605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84213"/>
            <a:ext cx="4589463" cy="3441700"/>
          </a:xfrm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54513"/>
            <a:ext cx="5075237" cy="4125912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84213"/>
            <a:ext cx="4589463" cy="3441700"/>
          </a:xfrm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5513" y="4354513"/>
            <a:ext cx="5075237" cy="4125912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1575" y="685800"/>
            <a:ext cx="4586288" cy="3440113"/>
          </a:xfrm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E456E-65C7-40A4-B277-47C9A92C88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0496D-1E72-4288-884F-691365C20C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26800-6689-44D3-8E06-BA784F4F4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FA2C3-3ECA-4EA3-BFCF-9126D38B14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8C9908-06AD-4524-9775-5E6E603F325F}" type="datetimeFigureOut">
              <a:rPr lang="en-US"/>
              <a:pPr/>
              <a:t>9/23/2008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9FF4F-F268-4568-97EB-756578CAE0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417230-BF4A-4AB6-B077-E57010DC7240}" type="datetimeFigureOut">
              <a:rPr lang="en-US"/>
              <a:pPr/>
              <a:t>9/23/2008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B8429-E1D2-401F-BFDA-7E0564627F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3E6CC5-3DF6-4336-8556-FACD6DF660E1}" type="datetimeFigureOut">
              <a:rPr lang="en-US"/>
              <a:pPr/>
              <a:t>9/23/2008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C8CAAE-A834-4971-A7F3-B0E559AD54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B28ACE-9F76-414F-AEB6-83C4A71A2564}" type="datetimeFigureOut">
              <a:rPr lang="en-US"/>
              <a:pPr/>
              <a:t>9/23/2008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AB1E5A-283D-45F7-BD90-6453BD0480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89D00F-DB70-44F4-A898-BA072D04674A}" type="datetimeFigureOut">
              <a:rPr lang="en-US"/>
              <a:pPr/>
              <a:t>9/23/2008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343EBC-F01F-43BF-B03A-CE7D6CE795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519E92-B134-4B3A-848C-705A2B1BBA04}" type="datetimeFigureOut">
              <a:rPr lang="en-US"/>
              <a:pPr/>
              <a:t>9/23/2008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52F03B-A0BB-4BC6-BCA4-01D7FCF8C9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2669E2-FC1F-4E6C-8E95-A0F782ACEB03}" type="datetimeFigureOut">
              <a:rPr lang="en-US"/>
              <a:pPr/>
              <a:t>9/23/2008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C26D5-EDA4-4872-AAFB-5E397E18C6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A2F28-EC07-4362-843C-7D922F2A3D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2CCA3E-512D-4A67-BAA7-91EF64AAB550}" type="datetimeFigureOut">
              <a:rPr lang="en-US"/>
              <a:pPr/>
              <a:t>9/23/2008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94981-8700-425D-B93A-094340CD0B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45BCC9-B965-4BB4-9734-0CB1820B5CC9}" type="datetimeFigureOut">
              <a:rPr lang="en-US"/>
              <a:pPr/>
              <a:t>9/23/2008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3AEF81-6F44-420F-9E91-91597BAB10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334D24-DEFF-403B-AD83-0CD8DF14B7F4}" type="datetimeFigureOut">
              <a:rPr lang="en-US"/>
              <a:pPr/>
              <a:t>9/23/2008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4B1FED-E680-4DBD-8ACE-F5E2C9022B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D57A1F-6FDD-420A-9465-AB72DFA05431}" type="datetimeFigureOut">
              <a:rPr lang="en-US"/>
              <a:pPr/>
              <a:t>9/23/2008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27854F-8938-4369-8853-807CE49A90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8D922BD-455E-4298-AE00-F323357896BE}" type="datetimeFigureOut">
              <a:rPr lang="en-US"/>
              <a:pPr/>
              <a:t>9/23/2008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321EC14-3816-4D07-A3C5-A381D8CC01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9825B-EFE1-4F8B-A191-ACC9211874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4B014-9F6C-480F-8151-94F3E7CB80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FFB1A-B01C-4209-9007-37CE779224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9C80E-15FD-4118-B02A-80E2C66F56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1750B-EB36-41C2-80E3-7BB97D140A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BBE0B-888F-4EB2-B517-C3B8B04365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6255-CC0C-48B1-B442-043B85021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C4A8A-87DD-4DB5-B0FE-F8AB4BE32A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36AE8EAC-AE61-424A-B054-CFA5067E81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fld id="{A65F87AC-9E7B-4FE3-8918-50EF87C97ED8}" type="datetimeFigureOut">
              <a:rPr lang="en-US"/>
              <a:pPr/>
              <a:t>9/23/2008</a:t>
            </a:fld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4ED13D4F-AEB0-4173-81FD-3EADABF7183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544D3139-AF4E-4D84-962D-03F3A09B46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307975"/>
            <a:ext cx="9144000" cy="6389688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graphicFrame>
        <p:nvGraphicFramePr>
          <p:cNvPr id="1026" name="Object 9"/>
          <p:cNvGraphicFramePr>
            <a:graphicFrameLocks noChangeAspect="1"/>
          </p:cNvGraphicFramePr>
          <p:nvPr/>
        </p:nvGraphicFramePr>
        <p:xfrm>
          <a:off x="0" y="309563"/>
          <a:ext cx="8983663" cy="3706812"/>
        </p:xfrm>
        <a:graphic>
          <a:graphicData uri="http://schemas.openxmlformats.org/presentationml/2006/ole">
            <p:oleObj spid="_x0000_s1026" name="Document" r:id="rId4" imgW="7261970" imgH="3355094" progId="Word.Document.8">
              <p:embed/>
            </p:oleObj>
          </a:graphicData>
        </a:graphic>
      </p:graphicFrame>
      <p:sp>
        <p:nvSpPr>
          <p:cNvPr id="1028" name="TextBox 4"/>
          <p:cNvSpPr txBox="1">
            <a:spLocks noChangeArrowheads="1"/>
          </p:cNvSpPr>
          <p:nvPr/>
        </p:nvSpPr>
        <p:spPr bwMode="auto">
          <a:xfrm>
            <a:off x="173038" y="3817938"/>
            <a:ext cx="882332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 u="sng">
                <a:solidFill>
                  <a:srgbClr val="6600CC"/>
                </a:solidFill>
                <a:latin typeface="Arial" charset="0"/>
                <a:cs typeface="Arial" charset="0"/>
              </a:rPr>
              <a:t>Remember:</a:t>
            </a:r>
            <a:endParaRPr lang="en-US" sz="2000" u="sng">
              <a:solidFill>
                <a:srgbClr val="6600CC"/>
              </a:solidFill>
              <a:latin typeface="Arial" charset="0"/>
              <a:cs typeface="Arial" charset="0"/>
            </a:endParaRPr>
          </a:p>
          <a:p>
            <a:pPr eaLnBrk="0" hangingPunct="0">
              <a:buFont typeface="Arial" charset="0"/>
              <a:buChar char="•"/>
            </a:pPr>
            <a:r>
              <a:rPr lang="en-US" sz="3600">
                <a:solidFill>
                  <a:srgbClr val="6600CC"/>
                </a:solidFill>
                <a:latin typeface="Arial" charset="0"/>
                <a:cs typeface="Arial" charset="0"/>
              </a:rPr>
              <a:t> Please do not take a seat in the back 		row.</a:t>
            </a:r>
          </a:p>
          <a:p>
            <a:pPr eaLnBrk="0" hangingPunct="0">
              <a:buFont typeface="Arial" charset="0"/>
              <a:buChar char="•"/>
            </a:pPr>
            <a:r>
              <a:rPr lang="en-US" sz="3600">
                <a:solidFill>
                  <a:srgbClr val="6600CC"/>
                </a:solidFill>
                <a:latin typeface="Arial" charset="0"/>
                <a:cs typeface="Arial" charset="0"/>
              </a:rPr>
              <a:t> Please turn off all electronic devices prior 	to the start of class.</a:t>
            </a:r>
          </a:p>
        </p:txBody>
      </p:sp>
      <p:sp>
        <p:nvSpPr>
          <p:cNvPr id="1029" name="Rectangle 7"/>
          <p:cNvSpPr>
            <a:spLocks noChangeArrowheads="1"/>
          </p:cNvSpPr>
          <p:nvPr/>
        </p:nvSpPr>
        <p:spPr bwMode="auto">
          <a:xfrm>
            <a:off x="185738" y="3805238"/>
            <a:ext cx="8810625" cy="2805112"/>
          </a:xfrm>
          <a:prstGeom prst="rect">
            <a:avLst/>
          </a:prstGeom>
          <a:noFill/>
          <a:ln w="9525" algn="ctr">
            <a:solidFill>
              <a:srgbClr val="6600CC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87325" y="892175"/>
            <a:ext cx="8034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Be unique – avoid combinations of B&amp;C already chosen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93675" y="1506538"/>
            <a:ext cx="8804275" cy="5122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 rot="-5400000">
            <a:off x="-943769" y="3567907"/>
            <a:ext cx="309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 Delivered to Consumers</a:t>
            </a:r>
          </a:p>
        </p:txBody>
      </p:sp>
      <p:sp>
        <p:nvSpPr>
          <p:cNvPr id="31749" name="Oval 5" descr="50%"/>
          <p:cNvSpPr>
            <a:spLocks noChangeArrowheads="1"/>
          </p:cNvSpPr>
          <p:nvPr/>
        </p:nvSpPr>
        <p:spPr bwMode="auto">
          <a:xfrm>
            <a:off x="5700713" y="1630363"/>
            <a:ext cx="3155950" cy="2251075"/>
          </a:xfrm>
          <a:prstGeom prst="ellipse">
            <a:avLst/>
          </a:prstGeom>
          <a:pattFill prst="pct50">
            <a:fgClr>
              <a:srgbClr val="CC99FF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0" name="Line 6"/>
          <p:cNvSpPr>
            <a:spLocks noChangeShapeType="1"/>
          </p:cNvSpPr>
          <p:nvPr/>
        </p:nvSpPr>
        <p:spPr bwMode="auto">
          <a:xfrm>
            <a:off x="1455738" y="1809750"/>
            <a:ext cx="0" cy="400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>
            <a:off x="1455738" y="5816600"/>
            <a:ext cx="546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2" name="Arc 8"/>
          <p:cNvSpPr>
            <a:spLocks/>
          </p:cNvSpPr>
          <p:nvPr/>
        </p:nvSpPr>
        <p:spPr bwMode="auto">
          <a:xfrm>
            <a:off x="1906588" y="2238375"/>
            <a:ext cx="4119562" cy="326231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rgbClr val="FF5050"/>
              </a:solidFill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2513013" y="6153150"/>
            <a:ext cx="287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Firm’s Production Cost “C”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1746250" y="5849938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5686425" y="5849938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768350" y="2085975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768350" y="5364163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5907088" y="1738313"/>
            <a:ext cx="270192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/>
              <a:t>   </a:t>
            </a:r>
            <a:r>
              <a:rPr lang="en-US" sz="16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Best Practices</a:t>
            </a: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 given “B”at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as Low a “C” as possible</a:t>
            </a:r>
          </a:p>
          <a:p>
            <a:pPr algn="ctr" eaLnBrk="0" hangingPunct="0"/>
            <a:r>
              <a:rPr lang="en-US" sz="16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as high a “B” as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possible for a given “C”</a:t>
            </a:r>
          </a:p>
        </p:txBody>
      </p:sp>
      <p:sp>
        <p:nvSpPr>
          <p:cNvPr id="31759" name="Line 15"/>
          <p:cNvSpPr>
            <a:spLocks noChangeShapeType="1"/>
          </p:cNvSpPr>
          <p:nvPr/>
        </p:nvSpPr>
        <p:spPr bwMode="auto">
          <a:xfrm flipH="1">
            <a:off x="6035675" y="4013200"/>
            <a:ext cx="1411288" cy="50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0" name="Line 16"/>
          <p:cNvSpPr>
            <a:spLocks noChangeShapeType="1"/>
          </p:cNvSpPr>
          <p:nvPr/>
        </p:nvSpPr>
        <p:spPr bwMode="auto">
          <a:xfrm flipH="1">
            <a:off x="4527550" y="2095500"/>
            <a:ext cx="1343025" cy="661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1" name="Line 17"/>
          <p:cNvSpPr>
            <a:spLocks noChangeShapeType="1"/>
          </p:cNvSpPr>
          <p:nvPr/>
        </p:nvSpPr>
        <p:spPr bwMode="auto">
          <a:xfrm>
            <a:off x="5000625" y="4659313"/>
            <a:ext cx="815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62" name="Line 18"/>
          <p:cNvSpPr>
            <a:spLocks noChangeShapeType="1"/>
          </p:cNvSpPr>
          <p:nvPr/>
        </p:nvSpPr>
        <p:spPr bwMode="auto">
          <a:xfrm flipV="1">
            <a:off x="4970463" y="3414713"/>
            <a:ext cx="0" cy="1176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63" name="Line 19"/>
          <p:cNvSpPr>
            <a:spLocks noChangeShapeType="1"/>
          </p:cNvSpPr>
          <p:nvPr/>
        </p:nvSpPr>
        <p:spPr bwMode="auto">
          <a:xfrm>
            <a:off x="3192463" y="2879725"/>
            <a:ext cx="1096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64" name="Line 20"/>
          <p:cNvSpPr>
            <a:spLocks noChangeShapeType="1"/>
          </p:cNvSpPr>
          <p:nvPr/>
        </p:nvSpPr>
        <p:spPr bwMode="auto">
          <a:xfrm flipH="1" flipV="1">
            <a:off x="3082925" y="2432050"/>
            <a:ext cx="0" cy="369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65" name="Oval 21"/>
          <p:cNvSpPr>
            <a:spLocks noChangeArrowheads="1"/>
          </p:cNvSpPr>
          <p:nvPr/>
        </p:nvSpPr>
        <p:spPr bwMode="auto">
          <a:xfrm>
            <a:off x="2963863" y="2789238"/>
            <a:ext cx="2286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6" name="Oval 22"/>
          <p:cNvSpPr>
            <a:spLocks noChangeArrowheads="1"/>
          </p:cNvSpPr>
          <p:nvPr/>
        </p:nvSpPr>
        <p:spPr bwMode="auto">
          <a:xfrm>
            <a:off x="4840288" y="4532313"/>
            <a:ext cx="228600" cy="228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7" name="Oval 23"/>
          <p:cNvSpPr>
            <a:spLocks noChangeArrowheads="1"/>
          </p:cNvSpPr>
          <p:nvPr/>
        </p:nvSpPr>
        <p:spPr bwMode="auto">
          <a:xfrm>
            <a:off x="5815013" y="4552950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8" name="Oval 24"/>
          <p:cNvSpPr>
            <a:spLocks noChangeArrowheads="1"/>
          </p:cNvSpPr>
          <p:nvPr/>
        </p:nvSpPr>
        <p:spPr bwMode="auto">
          <a:xfrm>
            <a:off x="4872038" y="3200400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9" name="Oval 25"/>
          <p:cNvSpPr>
            <a:spLocks noChangeArrowheads="1"/>
          </p:cNvSpPr>
          <p:nvPr/>
        </p:nvSpPr>
        <p:spPr bwMode="auto">
          <a:xfrm>
            <a:off x="4278313" y="2763838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0" name="Oval 26"/>
          <p:cNvSpPr>
            <a:spLocks noChangeArrowheads="1"/>
          </p:cNvSpPr>
          <p:nvPr/>
        </p:nvSpPr>
        <p:spPr bwMode="auto">
          <a:xfrm>
            <a:off x="2959100" y="2217738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1" name="Oval 27"/>
          <p:cNvSpPr>
            <a:spLocks noChangeArrowheads="1"/>
          </p:cNvSpPr>
          <p:nvPr/>
        </p:nvSpPr>
        <p:spPr bwMode="auto">
          <a:xfrm>
            <a:off x="2836863" y="21780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2" name="Oval 28"/>
          <p:cNvSpPr>
            <a:spLocks noChangeArrowheads="1"/>
          </p:cNvSpPr>
          <p:nvPr/>
        </p:nvSpPr>
        <p:spPr bwMode="auto">
          <a:xfrm>
            <a:off x="3079750" y="229393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3" name="Oval 29"/>
          <p:cNvSpPr>
            <a:spLocks noChangeArrowheads="1"/>
          </p:cNvSpPr>
          <p:nvPr/>
        </p:nvSpPr>
        <p:spPr bwMode="auto">
          <a:xfrm>
            <a:off x="3478213" y="23812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4" name="Oval 30"/>
          <p:cNvSpPr>
            <a:spLocks noChangeArrowheads="1"/>
          </p:cNvSpPr>
          <p:nvPr/>
        </p:nvSpPr>
        <p:spPr bwMode="auto">
          <a:xfrm>
            <a:off x="3673475" y="25082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5" name="Oval 31"/>
          <p:cNvSpPr>
            <a:spLocks noChangeArrowheads="1"/>
          </p:cNvSpPr>
          <p:nvPr/>
        </p:nvSpPr>
        <p:spPr bwMode="auto">
          <a:xfrm>
            <a:off x="3394075" y="2314575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6" name="Oval 32"/>
          <p:cNvSpPr>
            <a:spLocks noChangeArrowheads="1"/>
          </p:cNvSpPr>
          <p:nvPr/>
        </p:nvSpPr>
        <p:spPr bwMode="auto">
          <a:xfrm>
            <a:off x="2487613" y="21399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7" name="Oval 33"/>
          <p:cNvSpPr>
            <a:spLocks noChangeArrowheads="1"/>
          </p:cNvSpPr>
          <p:nvPr/>
        </p:nvSpPr>
        <p:spPr bwMode="auto">
          <a:xfrm>
            <a:off x="4802188" y="308133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8" name="Oval 34"/>
          <p:cNvSpPr>
            <a:spLocks noChangeArrowheads="1"/>
          </p:cNvSpPr>
          <p:nvPr/>
        </p:nvSpPr>
        <p:spPr bwMode="auto">
          <a:xfrm>
            <a:off x="5045075" y="335438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9" name="Oval 35"/>
          <p:cNvSpPr>
            <a:spLocks noChangeArrowheads="1"/>
          </p:cNvSpPr>
          <p:nvPr/>
        </p:nvSpPr>
        <p:spPr bwMode="auto">
          <a:xfrm>
            <a:off x="5211763" y="3540125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0" name="Oval 36"/>
          <p:cNvSpPr>
            <a:spLocks noChangeArrowheads="1"/>
          </p:cNvSpPr>
          <p:nvPr/>
        </p:nvSpPr>
        <p:spPr bwMode="auto">
          <a:xfrm>
            <a:off x="3910013" y="2597150"/>
            <a:ext cx="1039812" cy="582613"/>
          </a:xfrm>
          <a:prstGeom prst="ellips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1" name="Oval 37"/>
          <p:cNvSpPr>
            <a:spLocks noChangeArrowheads="1"/>
          </p:cNvSpPr>
          <p:nvPr/>
        </p:nvSpPr>
        <p:spPr bwMode="auto">
          <a:xfrm>
            <a:off x="5405438" y="4373563"/>
            <a:ext cx="1039812" cy="582612"/>
          </a:xfrm>
          <a:prstGeom prst="ellips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2" name="Rectangle 38"/>
          <p:cNvSpPr>
            <a:spLocks noChangeArrowheads="1"/>
          </p:cNvSpPr>
          <p:nvPr/>
        </p:nvSpPr>
        <p:spPr bwMode="auto">
          <a:xfrm>
            <a:off x="0" y="142875"/>
            <a:ext cx="9144000" cy="584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3" name="Text Box 39"/>
          <p:cNvSpPr txBox="1">
            <a:spLocks noChangeArrowheads="1"/>
          </p:cNvSpPr>
          <p:nvPr/>
        </p:nvSpPr>
        <p:spPr bwMode="auto">
          <a:xfrm>
            <a:off x="0" y="16668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Some Basic Intuitions for Effective Strategy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187325" y="892175"/>
            <a:ext cx="8643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Stay unique – incorporating tradeoffs and complementarities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93675" y="1506538"/>
            <a:ext cx="8804275" cy="5122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 rot="-5400000">
            <a:off x="-943769" y="3567907"/>
            <a:ext cx="309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 Delivered to Consumers</a:t>
            </a:r>
          </a:p>
        </p:txBody>
      </p:sp>
      <p:sp>
        <p:nvSpPr>
          <p:cNvPr id="38917" name="Oval 5" descr="50%"/>
          <p:cNvSpPr>
            <a:spLocks noChangeArrowheads="1"/>
          </p:cNvSpPr>
          <p:nvPr/>
        </p:nvSpPr>
        <p:spPr bwMode="auto">
          <a:xfrm>
            <a:off x="5700713" y="1630363"/>
            <a:ext cx="3155950" cy="2251075"/>
          </a:xfrm>
          <a:prstGeom prst="ellipse">
            <a:avLst/>
          </a:prstGeom>
          <a:pattFill prst="pct50">
            <a:fgClr>
              <a:srgbClr val="CC99FF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18" name="Line 6"/>
          <p:cNvSpPr>
            <a:spLocks noChangeShapeType="1"/>
          </p:cNvSpPr>
          <p:nvPr/>
        </p:nvSpPr>
        <p:spPr bwMode="auto">
          <a:xfrm>
            <a:off x="1455738" y="1809750"/>
            <a:ext cx="0" cy="400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19" name="Line 7"/>
          <p:cNvSpPr>
            <a:spLocks noChangeShapeType="1"/>
          </p:cNvSpPr>
          <p:nvPr/>
        </p:nvSpPr>
        <p:spPr bwMode="auto">
          <a:xfrm>
            <a:off x="1455738" y="5816600"/>
            <a:ext cx="546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20" name="Arc 8"/>
          <p:cNvSpPr>
            <a:spLocks/>
          </p:cNvSpPr>
          <p:nvPr/>
        </p:nvSpPr>
        <p:spPr bwMode="auto">
          <a:xfrm>
            <a:off x="1906588" y="2238375"/>
            <a:ext cx="4119562" cy="326231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rgbClr val="FF5050"/>
              </a:solidFill>
            </a:endParaRP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2513013" y="6153150"/>
            <a:ext cx="287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Firm’s Production Cost “C”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1746250" y="5849938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5686425" y="5849938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768350" y="2085975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768350" y="5364163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5907088" y="1738313"/>
            <a:ext cx="270192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/>
              <a:t>   </a:t>
            </a:r>
            <a:r>
              <a:rPr lang="en-US" sz="16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Best Practices</a:t>
            </a: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 given “B”at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as Low a “C” as possible</a:t>
            </a:r>
          </a:p>
          <a:p>
            <a:pPr algn="ctr" eaLnBrk="0" hangingPunct="0"/>
            <a:r>
              <a:rPr lang="en-US" sz="16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as high a “B” as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possible for a given “C”</a:t>
            </a:r>
          </a:p>
        </p:txBody>
      </p:sp>
      <p:sp>
        <p:nvSpPr>
          <p:cNvPr id="38927" name="Line 15"/>
          <p:cNvSpPr>
            <a:spLocks noChangeShapeType="1"/>
          </p:cNvSpPr>
          <p:nvPr/>
        </p:nvSpPr>
        <p:spPr bwMode="auto">
          <a:xfrm flipH="1">
            <a:off x="6035675" y="4013200"/>
            <a:ext cx="1411288" cy="50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28" name="Line 16"/>
          <p:cNvSpPr>
            <a:spLocks noChangeShapeType="1"/>
          </p:cNvSpPr>
          <p:nvPr/>
        </p:nvSpPr>
        <p:spPr bwMode="auto">
          <a:xfrm flipH="1">
            <a:off x="4527550" y="2095500"/>
            <a:ext cx="1343025" cy="661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29" name="Oval 17"/>
          <p:cNvSpPr>
            <a:spLocks noChangeArrowheads="1"/>
          </p:cNvSpPr>
          <p:nvPr/>
        </p:nvSpPr>
        <p:spPr bwMode="auto">
          <a:xfrm>
            <a:off x="5815013" y="4552950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0" name="Oval 18"/>
          <p:cNvSpPr>
            <a:spLocks noChangeArrowheads="1"/>
          </p:cNvSpPr>
          <p:nvPr/>
        </p:nvSpPr>
        <p:spPr bwMode="auto">
          <a:xfrm>
            <a:off x="4278313" y="2763838"/>
            <a:ext cx="228600" cy="2286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1" name="Oval 19"/>
          <p:cNvSpPr>
            <a:spLocks noChangeArrowheads="1"/>
          </p:cNvSpPr>
          <p:nvPr/>
        </p:nvSpPr>
        <p:spPr bwMode="auto">
          <a:xfrm>
            <a:off x="2836863" y="21780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2" name="Oval 20"/>
          <p:cNvSpPr>
            <a:spLocks noChangeArrowheads="1"/>
          </p:cNvSpPr>
          <p:nvPr/>
        </p:nvSpPr>
        <p:spPr bwMode="auto">
          <a:xfrm>
            <a:off x="3079750" y="229393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3" name="Oval 21"/>
          <p:cNvSpPr>
            <a:spLocks noChangeArrowheads="1"/>
          </p:cNvSpPr>
          <p:nvPr/>
        </p:nvSpPr>
        <p:spPr bwMode="auto">
          <a:xfrm>
            <a:off x="3478213" y="23812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4" name="Oval 22"/>
          <p:cNvSpPr>
            <a:spLocks noChangeArrowheads="1"/>
          </p:cNvSpPr>
          <p:nvPr/>
        </p:nvSpPr>
        <p:spPr bwMode="auto">
          <a:xfrm>
            <a:off x="3673475" y="25082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5" name="Oval 23"/>
          <p:cNvSpPr>
            <a:spLocks noChangeArrowheads="1"/>
          </p:cNvSpPr>
          <p:nvPr/>
        </p:nvSpPr>
        <p:spPr bwMode="auto">
          <a:xfrm>
            <a:off x="3394075" y="2314575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6" name="Oval 24"/>
          <p:cNvSpPr>
            <a:spLocks noChangeArrowheads="1"/>
          </p:cNvSpPr>
          <p:nvPr/>
        </p:nvSpPr>
        <p:spPr bwMode="auto">
          <a:xfrm>
            <a:off x="2487613" y="213995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7" name="Oval 25"/>
          <p:cNvSpPr>
            <a:spLocks noChangeArrowheads="1"/>
          </p:cNvSpPr>
          <p:nvPr/>
        </p:nvSpPr>
        <p:spPr bwMode="auto">
          <a:xfrm>
            <a:off x="4802188" y="308133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8" name="Oval 26"/>
          <p:cNvSpPr>
            <a:spLocks noChangeArrowheads="1"/>
          </p:cNvSpPr>
          <p:nvPr/>
        </p:nvSpPr>
        <p:spPr bwMode="auto">
          <a:xfrm>
            <a:off x="5045075" y="3354388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9" name="Oval 27"/>
          <p:cNvSpPr>
            <a:spLocks noChangeArrowheads="1"/>
          </p:cNvSpPr>
          <p:nvPr/>
        </p:nvSpPr>
        <p:spPr bwMode="auto">
          <a:xfrm>
            <a:off x="5211763" y="3540125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40" name="Oval 28"/>
          <p:cNvSpPr>
            <a:spLocks noChangeArrowheads="1"/>
          </p:cNvSpPr>
          <p:nvPr/>
        </p:nvSpPr>
        <p:spPr bwMode="auto">
          <a:xfrm>
            <a:off x="3910013" y="2597150"/>
            <a:ext cx="1039812" cy="582613"/>
          </a:xfrm>
          <a:prstGeom prst="ellips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41" name="Oval 29"/>
          <p:cNvSpPr>
            <a:spLocks noChangeArrowheads="1"/>
          </p:cNvSpPr>
          <p:nvPr/>
        </p:nvSpPr>
        <p:spPr bwMode="auto">
          <a:xfrm>
            <a:off x="5405438" y="4373563"/>
            <a:ext cx="1039812" cy="582612"/>
          </a:xfrm>
          <a:prstGeom prst="ellips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42" name="Oval 30"/>
          <p:cNvSpPr>
            <a:spLocks noChangeArrowheads="1"/>
          </p:cNvSpPr>
          <p:nvPr/>
        </p:nvSpPr>
        <p:spPr bwMode="auto">
          <a:xfrm>
            <a:off x="4608513" y="4575175"/>
            <a:ext cx="228600" cy="228600"/>
          </a:xfrm>
          <a:prstGeom prst="ellipse">
            <a:avLst/>
          </a:prstGeom>
          <a:solidFill>
            <a:srgbClr val="FF5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43" name="Line 31"/>
          <p:cNvSpPr>
            <a:spLocks noChangeShapeType="1"/>
          </p:cNvSpPr>
          <p:nvPr/>
        </p:nvSpPr>
        <p:spPr bwMode="auto">
          <a:xfrm>
            <a:off x="4968875" y="4065588"/>
            <a:ext cx="706438" cy="1222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44" name="Line 32"/>
          <p:cNvSpPr>
            <a:spLocks noChangeShapeType="1"/>
          </p:cNvSpPr>
          <p:nvPr/>
        </p:nvSpPr>
        <p:spPr bwMode="auto">
          <a:xfrm>
            <a:off x="4830763" y="4691063"/>
            <a:ext cx="466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45" name="Rectangle 33"/>
          <p:cNvSpPr>
            <a:spLocks noChangeArrowheads="1"/>
          </p:cNvSpPr>
          <p:nvPr/>
        </p:nvSpPr>
        <p:spPr bwMode="auto">
          <a:xfrm>
            <a:off x="0" y="142875"/>
            <a:ext cx="9144000" cy="584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46" name="Text Box 34"/>
          <p:cNvSpPr txBox="1">
            <a:spLocks noChangeArrowheads="1"/>
          </p:cNvSpPr>
          <p:nvPr/>
        </p:nvSpPr>
        <p:spPr bwMode="auto">
          <a:xfrm>
            <a:off x="0" y="16668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Some Basic Intuitions for Effective Strategy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144463" y="1146175"/>
            <a:ext cx="41862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Arial" charset="0"/>
              </a:rPr>
              <a:t>Robb and Bob’s Expectations</a:t>
            </a:r>
          </a:p>
          <a:p>
            <a:pPr algn="ctr" eaLnBrk="0" hangingPunct="0"/>
            <a:r>
              <a:rPr lang="en-US">
                <a:latin typeface="Arial" charset="0"/>
              </a:rPr>
              <a:t>(Sales Pitch) Regarding the</a:t>
            </a:r>
          </a:p>
          <a:p>
            <a:pPr algn="ctr" eaLnBrk="0" hangingPunct="0"/>
            <a:r>
              <a:rPr lang="en-US">
                <a:latin typeface="Arial" charset="0"/>
              </a:rPr>
              <a:t>Impact of the Innovation</a:t>
            </a: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88900" y="1111250"/>
            <a:ext cx="4257675" cy="1263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5203825" y="1146175"/>
            <a:ext cx="37607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>
                <a:latin typeface="Arial" charset="0"/>
              </a:rPr>
              <a:t>Reality:  Disappointing </a:t>
            </a:r>
          </a:p>
          <a:p>
            <a:pPr algn="ctr" eaLnBrk="0" hangingPunct="0"/>
            <a:r>
              <a:rPr lang="en-US">
                <a:latin typeface="Arial" charset="0"/>
              </a:rPr>
              <a:t>(Non-Existent) Adoption of</a:t>
            </a:r>
          </a:p>
          <a:p>
            <a:pPr algn="ctr" eaLnBrk="0" hangingPunct="0"/>
            <a:r>
              <a:rPr lang="en-US">
                <a:latin typeface="Arial" charset="0"/>
              </a:rPr>
              <a:t>Performance Indicator</a:t>
            </a: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5194300" y="1111250"/>
            <a:ext cx="3805238" cy="1263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44038" name="AutoShape 6"/>
          <p:cNvCxnSpPr>
            <a:cxnSpLocks noChangeShapeType="1"/>
            <a:stCxn id="44035" idx="2"/>
            <a:endCxn id="44037" idx="2"/>
          </p:cNvCxnSpPr>
          <p:nvPr/>
        </p:nvCxnSpPr>
        <p:spPr bwMode="auto">
          <a:xfrm rot="16200000" flipH="1">
            <a:off x="4656932" y="-64294"/>
            <a:ext cx="1588" cy="4879975"/>
          </a:xfrm>
          <a:prstGeom prst="curvedConnector3">
            <a:avLst>
              <a:gd name="adj1" fmla="val 1440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44039" name="AutoShape 7"/>
          <p:cNvCxnSpPr>
            <a:cxnSpLocks noChangeShapeType="1"/>
            <a:stCxn id="44037" idx="0"/>
            <a:endCxn id="44035" idx="0"/>
          </p:cNvCxnSpPr>
          <p:nvPr/>
        </p:nvCxnSpPr>
        <p:spPr bwMode="auto">
          <a:xfrm rot="16200000" flipH="1" flipV="1">
            <a:off x="4656932" y="-1327944"/>
            <a:ext cx="1588" cy="4879975"/>
          </a:xfrm>
          <a:prstGeom prst="curvedConnector3">
            <a:avLst>
              <a:gd name="adj1" fmla="val -1440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4421188" y="1412875"/>
            <a:ext cx="693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rgbClr val="FF5050"/>
                </a:solidFill>
                <a:latin typeface="Arial" charset="0"/>
              </a:rPr>
              <a:t>???</a:t>
            </a:r>
          </a:p>
        </p:txBody>
      </p:sp>
      <p:sp>
        <p:nvSpPr>
          <p:cNvPr id="44041" name="Oval 9"/>
          <p:cNvSpPr>
            <a:spLocks noChangeArrowheads="1"/>
          </p:cNvSpPr>
          <p:nvPr/>
        </p:nvSpPr>
        <p:spPr bwMode="auto">
          <a:xfrm>
            <a:off x="4405313" y="1317625"/>
            <a:ext cx="730250" cy="682625"/>
          </a:xfrm>
          <a:prstGeom prst="ellipse">
            <a:avLst/>
          </a:prstGeom>
          <a:noFill/>
          <a:ln w="9525">
            <a:solidFill>
              <a:srgbClr val="FF5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1333500" y="142875"/>
            <a:ext cx="6477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32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Performance Indicator:  Discussion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1123950"/>
            <a:ext cx="9144000" cy="3213100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257175"/>
            <a:ext cx="9144000" cy="685800"/>
          </a:xfrm>
          <a:prstGeom prst="rect">
            <a:avLst/>
          </a:prstGeom>
          <a:solidFill>
            <a:schemeClr val="accent1"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341563" y="322263"/>
            <a:ext cx="4459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" charset="0"/>
              </a:rPr>
              <a:t>Agenda:  Class Session #2</a:t>
            </a:r>
            <a:endParaRPr lang="en-US">
              <a:latin typeface="Arial" charset="0"/>
            </a:endParaRPr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844207" y="1134760"/>
            <a:ext cx="7455586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eaLnBrk="0" hangingPunct="0">
              <a:defRPr/>
            </a:pPr>
            <a:r>
              <a:rPr lang="en-US" dirty="0">
                <a:latin typeface="Arial" charset="0"/>
              </a:rPr>
              <a:t>Bridge from Economics to Strategy:</a:t>
            </a:r>
          </a:p>
          <a:p>
            <a:pPr eaLnBrk="0" hangingPunct="0">
              <a:defRPr/>
            </a:pPr>
            <a:endParaRPr lang="en-US" sz="1200" dirty="0">
              <a:latin typeface="Arial" charset="0"/>
            </a:endParaRPr>
          </a:p>
          <a:p>
            <a:pPr lvl="1" eaLnBrk="0" hangingPunct="0">
              <a:buFontTx/>
              <a:buChar char="•"/>
              <a:defRPr/>
            </a:pPr>
            <a:r>
              <a:rPr lang="en-US" dirty="0">
                <a:latin typeface="Arial" charset="0"/>
              </a:rPr>
              <a:t>  </a:t>
            </a:r>
            <a:r>
              <a:rPr lang="en-US" dirty="0" smtClean="0">
                <a:latin typeface="Arial" charset="0"/>
              </a:rPr>
              <a:t>A few more words about demand, competition</a:t>
            </a:r>
          </a:p>
          <a:p>
            <a:pPr lvl="1" eaLnBrk="0" hangingPunct="0">
              <a:buFontTx/>
              <a:buChar char="•"/>
              <a:defRPr/>
            </a:pPr>
            <a:endParaRPr lang="en-US" dirty="0" smtClean="0">
              <a:latin typeface="Arial" charset="0"/>
            </a:endParaRPr>
          </a:p>
          <a:p>
            <a:pPr lvl="1" eaLnBrk="0" hangingPunct="0">
              <a:buFontTx/>
              <a:buChar char="•"/>
              <a:defRPr/>
            </a:pPr>
            <a:r>
              <a:rPr lang="en-US" dirty="0" smtClean="0">
                <a:latin typeface="Arial" charset="0"/>
              </a:rPr>
              <a:t> “</a:t>
            </a:r>
            <a:r>
              <a:rPr lang="en-US" dirty="0">
                <a:latin typeface="Arial" charset="0"/>
              </a:rPr>
              <a:t>Value Creation &amp; Capture” Framework</a:t>
            </a:r>
          </a:p>
          <a:p>
            <a:pPr lvl="1" eaLnBrk="0" hangingPunct="0">
              <a:buFontTx/>
              <a:buChar char="•"/>
              <a:defRPr/>
            </a:pPr>
            <a:endParaRPr lang="en-US" dirty="0">
              <a:latin typeface="Arial" charset="0"/>
            </a:endParaRPr>
          </a:p>
          <a:p>
            <a:pPr lvl="1" eaLnBrk="0" hangingPunct="0">
              <a:buFontTx/>
              <a:buChar char="•"/>
              <a:defRPr/>
            </a:pPr>
            <a:r>
              <a:rPr lang="en-US" dirty="0">
                <a:latin typeface="Arial" charset="0"/>
              </a:rPr>
              <a:t>  </a:t>
            </a:r>
            <a:r>
              <a:rPr lang="en-US" dirty="0" smtClean="0">
                <a:latin typeface="Arial" charset="0"/>
              </a:rPr>
              <a:t>H&amp; H Bail Bonds Mini-Case</a:t>
            </a:r>
          </a:p>
          <a:p>
            <a:pPr lvl="1" eaLnBrk="0" hangingPunct="0">
              <a:buFontTx/>
              <a:buChar char="•"/>
              <a:defRPr/>
            </a:pPr>
            <a:endParaRPr lang="en-US" dirty="0" smtClean="0">
              <a:latin typeface="Arial" charset="0"/>
            </a:endParaRPr>
          </a:p>
          <a:p>
            <a:pPr lvl="1" eaLnBrk="0" hangingPunct="0">
              <a:buFontTx/>
              <a:buChar char="•"/>
              <a:defRPr/>
            </a:pPr>
            <a:r>
              <a:rPr lang="en-US" dirty="0" smtClean="0">
                <a:latin typeface="Arial" charset="0"/>
              </a:rPr>
              <a:t>  Porter’s </a:t>
            </a:r>
            <a:r>
              <a:rPr lang="en-US" dirty="0">
                <a:latin typeface="Arial" charset="0"/>
              </a:rPr>
              <a:t>“What is Strategy</a:t>
            </a:r>
            <a:r>
              <a:rPr lang="en-US" dirty="0" smtClean="0">
                <a:latin typeface="Arial" charset="0"/>
              </a:rPr>
              <a:t>?”</a:t>
            </a:r>
            <a:endParaRPr lang="en-US" dirty="0">
              <a:latin typeface="Arial" charset="0"/>
            </a:endParaRPr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auto">
          <a:xfrm>
            <a:off x="0" y="4486275"/>
            <a:ext cx="9144000" cy="22860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079" name="Text Box 9"/>
          <p:cNvSpPr txBox="1">
            <a:spLocks noChangeArrowheads="1"/>
          </p:cNvSpPr>
          <p:nvPr/>
        </p:nvSpPr>
        <p:spPr bwMode="auto">
          <a:xfrm>
            <a:off x="142875" y="4522788"/>
            <a:ext cx="885825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u="sng" dirty="0">
                <a:latin typeface="Arial" charset="0"/>
              </a:rPr>
              <a:t>Next Week</a:t>
            </a:r>
            <a:r>
              <a:rPr lang="en-US" dirty="0">
                <a:latin typeface="Arial" charset="0"/>
              </a:rPr>
              <a:t>:</a:t>
            </a:r>
          </a:p>
          <a:p>
            <a:pPr eaLnBrk="0" hangingPunct="0"/>
            <a:endParaRPr lang="en-US" sz="1000" dirty="0">
              <a:latin typeface="Arial" charset="0"/>
            </a:endParaRPr>
          </a:p>
          <a:p>
            <a:pPr eaLnBrk="0" hangingPunct="0"/>
            <a:r>
              <a:rPr lang="en-US" dirty="0">
                <a:latin typeface="Arial" charset="0"/>
              </a:rPr>
              <a:t>Monday:	</a:t>
            </a:r>
            <a:r>
              <a:rPr lang="en-US" dirty="0" smtClean="0">
                <a:latin typeface="Arial" charset="0"/>
              </a:rPr>
              <a:t>Performance Indicator Case Discussion</a:t>
            </a:r>
          </a:p>
          <a:p>
            <a:pPr eaLnBrk="0" hangingPunct="0"/>
            <a:r>
              <a:rPr lang="en-US" dirty="0" smtClean="0">
                <a:latin typeface="Arial" charset="0"/>
              </a:rPr>
              <a:t>		Group/Individual Assignments Due</a:t>
            </a:r>
          </a:p>
          <a:p>
            <a:pPr eaLnBrk="0" hangingPunct="0"/>
            <a:endParaRPr lang="en-US" sz="1000" dirty="0">
              <a:latin typeface="Arial" charset="0"/>
            </a:endParaRPr>
          </a:p>
          <a:p>
            <a:pPr eaLnBrk="0" hangingPunct="0"/>
            <a:r>
              <a:rPr lang="en-US" dirty="0">
                <a:latin typeface="Arial" charset="0"/>
              </a:rPr>
              <a:t>Thursday:	</a:t>
            </a:r>
            <a:r>
              <a:rPr lang="en-US" dirty="0" smtClean="0">
                <a:latin typeface="Arial" charset="0"/>
              </a:rPr>
              <a:t>Industry Analysis Framework 		</a:t>
            </a:r>
          </a:p>
          <a:p>
            <a:pPr lvl="1" eaLnBrk="0" hangingPunct="0"/>
            <a:r>
              <a:rPr lang="en-US" dirty="0" smtClean="0">
                <a:latin typeface="Arial" charset="0"/>
              </a:rPr>
              <a:t>		Read WSJ article on Linear Technology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Oval 2"/>
          <p:cNvSpPr>
            <a:spLocks noChangeArrowheads="1"/>
          </p:cNvSpPr>
          <p:nvPr/>
        </p:nvSpPr>
        <p:spPr bwMode="auto">
          <a:xfrm>
            <a:off x="5632450" y="3011488"/>
            <a:ext cx="3403600" cy="1435100"/>
          </a:xfrm>
          <a:prstGeom prst="ellipse">
            <a:avLst/>
          </a:prstGeom>
          <a:solidFill>
            <a:srgbClr val="99CCFF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3292475" y="1217613"/>
            <a:ext cx="4876800" cy="15494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graphicFrame>
        <p:nvGraphicFramePr>
          <p:cNvPr id="11266" name="Object 4"/>
          <p:cNvGraphicFramePr>
            <a:graphicFrameLocks noChangeAspect="1"/>
          </p:cNvGraphicFramePr>
          <p:nvPr/>
        </p:nvGraphicFramePr>
        <p:xfrm>
          <a:off x="3830638" y="1298575"/>
          <a:ext cx="3981450" cy="1411288"/>
        </p:xfrm>
        <a:graphic>
          <a:graphicData uri="http://schemas.openxmlformats.org/presentationml/2006/ole">
            <p:oleObj spid="_x0000_s82946" name="Equation" r:id="rId3" imgW="2057400" imgH="787320" progId="Equation.3">
              <p:embed/>
            </p:oleObj>
          </a:graphicData>
        </a:graphic>
      </p:graphicFrame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5646738" y="3409950"/>
            <a:ext cx="330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Symbol" pitchFamily="18" charset="2"/>
              <a:buChar char="h"/>
            </a:pP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 &gt; 1:   Demand is “</a:t>
            </a:r>
            <a:r>
              <a:rPr lang="en-US" sz="1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Elastic”</a:t>
            </a:r>
          </a:p>
          <a:p>
            <a:pPr algn="ctr" eaLnBrk="0" hangingPunct="0">
              <a:buFont typeface="Symbol" pitchFamily="18" charset="2"/>
              <a:buNone/>
            </a:pP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 &lt; 1:   Demand is “</a:t>
            </a:r>
            <a:r>
              <a:rPr lang="en-US" sz="1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Inelastic”</a:t>
            </a:r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757238" y="2816225"/>
            <a:ext cx="2327275" cy="0"/>
          </a:xfrm>
          <a:prstGeom prst="line">
            <a:avLst/>
          </a:prstGeom>
          <a:noFill/>
          <a:ln w="12700">
            <a:solidFill>
              <a:srgbClr val="FF505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763588" y="1227138"/>
            <a:ext cx="1587" cy="335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763588" y="4583113"/>
            <a:ext cx="591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1827213" y="4594225"/>
            <a:ext cx="3392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 Demanded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 rot="10792534">
            <a:off x="80963" y="1395413"/>
            <a:ext cx="549275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of Product</a:t>
            </a:r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763588" y="1530350"/>
            <a:ext cx="5589587" cy="3052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>
            <a:off x="3094038" y="2816225"/>
            <a:ext cx="1587" cy="176530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8" name="Rectangle 14" descr="50%"/>
          <p:cNvSpPr>
            <a:spLocks noChangeArrowheads="1"/>
          </p:cNvSpPr>
          <p:nvPr/>
        </p:nvSpPr>
        <p:spPr bwMode="auto">
          <a:xfrm>
            <a:off x="0" y="5167313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177800" y="5238750"/>
            <a:ext cx="8774113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Implication for Strategy:  Profit Evaluation is Complicated by 	Functional Relationship between Quantity and Price:</a:t>
            </a:r>
          </a:p>
          <a:p>
            <a:pPr eaLnBrk="0" hangingPunct="0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Profits = (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Avg. Price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Avg. Cost) × 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-47213" y="223407"/>
            <a:ext cx="92384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Demand – Consumer Preferences for Goods &amp; Services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Line 3"/>
          <p:cNvSpPr>
            <a:spLocks noChangeShapeType="1"/>
          </p:cNvSpPr>
          <p:nvPr/>
        </p:nvSpPr>
        <p:spPr bwMode="auto">
          <a:xfrm>
            <a:off x="757238" y="2816225"/>
            <a:ext cx="2327275" cy="0"/>
          </a:xfrm>
          <a:prstGeom prst="line">
            <a:avLst/>
          </a:prstGeom>
          <a:noFill/>
          <a:ln w="12700">
            <a:solidFill>
              <a:srgbClr val="FF505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>
            <a:off x="763588" y="1227138"/>
            <a:ext cx="1587" cy="335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763588" y="4583113"/>
            <a:ext cx="7997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1827213" y="4594225"/>
            <a:ext cx="3392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 Demanded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 rot="10792534">
            <a:off x="80963" y="1395413"/>
            <a:ext cx="549275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of Product</a:t>
            </a:r>
          </a:p>
        </p:txBody>
      </p:sp>
      <p:sp>
        <p:nvSpPr>
          <p:cNvPr id="31752" name="Line 8"/>
          <p:cNvSpPr>
            <a:spLocks noChangeShapeType="1"/>
          </p:cNvSpPr>
          <p:nvPr/>
        </p:nvSpPr>
        <p:spPr bwMode="auto">
          <a:xfrm>
            <a:off x="763588" y="1530350"/>
            <a:ext cx="5589587" cy="3052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3" name="Line 9"/>
          <p:cNvSpPr>
            <a:spLocks noChangeShapeType="1"/>
          </p:cNvSpPr>
          <p:nvPr/>
        </p:nvSpPr>
        <p:spPr bwMode="auto">
          <a:xfrm>
            <a:off x="3094038" y="2816225"/>
            <a:ext cx="1587" cy="176530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4" name="Rectangle 10" descr="50%"/>
          <p:cNvSpPr>
            <a:spLocks noChangeArrowheads="1"/>
          </p:cNvSpPr>
          <p:nvPr/>
        </p:nvSpPr>
        <p:spPr bwMode="auto">
          <a:xfrm>
            <a:off x="0" y="5167313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177800" y="5238750"/>
            <a:ext cx="8774113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Implication for Strategy:  Profit Evaluation is Complicated by 	Functional Relationship between Quantity and Price:</a:t>
            </a:r>
          </a:p>
          <a:p>
            <a:pPr eaLnBrk="0" hangingPunct="0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Profits = (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Avg. Price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Avg. Cost) × 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</a:t>
            </a:r>
          </a:p>
        </p:txBody>
      </p:sp>
      <p:sp>
        <p:nvSpPr>
          <p:cNvPr id="31756" name="Line 13"/>
          <p:cNvSpPr>
            <a:spLocks noChangeShapeType="1"/>
          </p:cNvSpPr>
          <p:nvPr/>
        </p:nvSpPr>
        <p:spPr bwMode="auto">
          <a:xfrm>
            <a:off x="776288" y="3511550"/>
            <a:ext cx="3559175" cy="0"/>
          </a:xfrm>
          <a:prstGeom prst="line">
            <a:avLst/>
          </a:prstGeom>
          <a:noFill/>
          <a:ln w="1270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7" name="Line 14"/>
          <p:cNvSpPr>
            <a:spLocks noChangeShapeType="1"/>
          </p:cNvSpPr>
          <p:nvPr/>
        </p:nvSpPr>
        <p:spPr bwMode="auto">
          <a:xfrm flipH="1">
            <a:off x="4333875" y="3516313"/>
            <a:ext cx="7938" cy="1065212"/>
          </a:xfrm>
          <a:prstGeom prst="line">
            <a:avLst/>
          </a:prstGeom>
          <a:noFill/>
          <a:ln w="1270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8" name="Oval 19"/>
          <p:cNvSpPr>
            <a:spLocks noChangeArrowheads="1"/>
          </p:cNvSpPr>
          <p:nvPr/>
        </p:nvSpPr>
        <p:spPr bwMode="auto">
          <a:xfrm>
            <a:off x="5632450" y="1277938"/>
            <a:ext cx="3403600" cy="1435100"/>
          </a:xfrm>
          <a:prstGeom prst="ellipse">
            <a:avLst/>
          </a:prstGeom>
          <a:solidFill>
            <a:srgbClr val="99CCFF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1759" name="Text Box 20"/>
          <p:cNvSpPr txBox="1">
            <a:spLocks noChangeArrowheads="1"/>
          </p:cNvSpPr>
          <p:nvPr/>
        </p:nvSpPr>
        <p:spPr bwMode="auto">
          <a:xfrm>
            <a:off x="5646738" y="1552575"/>
            <a:ext cx="3302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Symbol" pitchFamily="18" charset="2"/>
              <a:buNone/>
            </a:pPr>
            <a:r>
              <a:rPr lang="en-US" sz="1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Crucial distinction</a:t>
            </a: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  between</a:t>
            </a:r>
          </a:p>
          <a:p>
            <a:pPr algn="ctr" eaLnBrk="0" hangingPunct="0">
              <a:buFont typeface="Symbol" pitchFamily="18" charset="2"/>
              <a:buNone/>
            </a:pP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“sliding down” and “shifting” the demand curve.</a:t>
            </a:r>
            <a:endParaRPr lang="en-US" sz="1800" i="1">
              <a:latin typeface="Arial Unicode MS" pitchFamily="34" charset="-128"/>
              <a:ea typeface="Arial Unicode MS" pitchFamily="34" charset="-128"/>
              <a:cs typeface="Arial Unicode MS" pitchFamily="34" charset="-128"/>
              <a:sym typeface="Symbol" pitchFamily="18" charset="2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-47213" y="223407"/>
            <a:ext cx="92384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Demand – Consumer Preferences for Goods &amp; Services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Line 3"/>
          <p:cNvSpPr>
            <a:spLocks noChangeShapeType="1"/>
          </p:cNvSpPr>
          <p:nvPr/>
        </p:nvSpPr>
        <p:spPr bwMode="auto">
          <a:xfrm>
            <a:off x="757238" y="2816225"/>
            <a:ext cx="2327275" cy="0"/>
          </a:xfrm>
          <a:prstGeom prst="line">
            <a:avLst/>
          </a:prstGeom>
          <a:noFill/>
          <a:ln w="12700">
            <a:solidFill>
              <a:srgbClr val="FF505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>
            <a:off x="763588" y="1227138"/>
            <a:ext cx="1587" cy="335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763588" y="4583113"/>
            <a:ext cx="7997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827213" y="4594225"/>
            <a:ext cx="3392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 Demanded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 rot="10792534">
            <a:off x="80963" y="1395413"/>
            <a:ext cx="549275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of Product</a:t>
            </a:r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auto">
          <a:xfrm>
            <a:off x="763588" y="1530350"/>
            <a:ext cx="5589587" cy="3052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3094038" y="2816225"/>
            <a:ext cx="1587" cy="176530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78" name="Rectangle 10" descr="50%"/>
          <p:cNvSpPr>
            <a:spLocks noChangeArrowheads="1"/>
          </p:cNvSpPr>
          <p:nvPr/>
        </p:nvSpPr>
        <p:spPr bwMode="auto">
          <a:xfrm>
            <a:off x="0" y="5167313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177800" y="5238750"/>
            <a:ext cx="8774113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Implication for Strategy:  Profit Evaluation is Complicated by 	Functional Relationship between Quantity and Price:</a:t>
            </a:r>
          </a:p>
          <a:p>
            <a:pPr eaLnBrk="0" hangingPunct="0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Profits = (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Avg. Price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Avg. Cost) × 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</a:t>
            </a:r>
          </a:p>
        </p:txBody>
      </p:sp>
      <p:sp>
        <p:nvSpPr>
          <p:cNvPr id="32780" name="Line 12"/>
          <p:cNvSpPr>
            <a:spLocks noChangeShapeType="1"/>
          </p:cNvSpPr>
          <p:nvPr/>
        </p:nvSpPr>
        <p:spPr bwMode="auto">
          <a:xfrm>
            <a:off x="1927225" y="1089025"/>
            <a:ext cx="6419850" cy="3500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1" name="Line 15"/>
          <p:cNvSpPr>
            <a:spLocks noChangeShapeType="1"/>
          </p:cNvSpPr>
          <p:nvPr/>
        </p:nvSpPr>
        <p:spPr bwMode="auto">
          <a:xfrm flipV="1">
            <a:off x="766763" y="2797175"/>
            <a:ext cx="4221162" cy="28575"/>
          </a:xfrm>
          <a:prstGeom prst="line">
            <a:avLst/>
          </a:prstGeom>
          <a:noFill/>
          <a:ln w="12700">
            <a:solidFill>
              <a:srgbClr val="6600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82" name="Line 16"/>
          <p:cNvSpPr>
            <a:spLocks noChangeShapeType="1"/>
          </p:cNvSpPr>
          <p:nvPr/>
        </p:nvSpPr>
        <p:spPr bwMode="auto">
          <a:xfrm>
            <a:off x="5008563" y="2816225"/>
            <a:ext cx="1587" cy="1765300"/>
          </a:xfrm>
          <a:prstGeom prst="line">
            <a:avLst/>
          </a:prstGeom>
          <a:noFill/>
          <a:ln w="12700">
            <a:solidFill>
              <a:srgbClr val="6600CC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83" name="Line 18"/>
          <p:cNvSpPr>
            <a:spLocks noChangeShapeType="1"/>
          </p:cNvSpPr>
          <p:nvPr/>
        </p:nvSpPr>
        <p:spPr bwMode="auto">
          <a:xfrm>
            <a:off x="5775325" y="4170363"/>
            <a:ext cx="1643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4" name="Oval 19"/>
          <p:cNvSpPr>
            <a:spLocks noChangeArrowheads="1"/>
          </p:cNvSpPr>
          <p:nvPr/>
        </p:nvSpPr>
        <p:spPr bwMode="auto">
          <a:xfrm>
            <a:off x="5632450" y="1277938"/>
            <a:ext cx="3403600" cy="1435100"/>
          </a:xfrm>
          <a:prstGeom prst="ellipse">
            <a:avLst/>
          </a:prstGeom>
          <a:solidFill>
            <a:srgbClr val="99CCFF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2785" name="Text Box 20"/>
          <p:cNvSpPr txBox="1">
            <a:spLocks noChangeArrowheads="1"/>
          </p:cNvSpPr>
          <p:nvPr/>
        </p:nvSpPr>
        <p:spPr bwMode="auto">
          <a:xfrm>
            <a:off x="5646738" y="1552575"/>
            <a:ext cx="3302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Symbol" pitchFamily="18" charset="2"/>
              <a:buNone/>
            </a:pPr>
            <a:r>
              <a:rPr lang="en-US" sz="1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Crucial distinction</a:t>
            </a: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  between</a:t>
            </a:r>
          </a:p>
          <a:p>
            <a:pPr algn="ctr" eaLnBrk="0" hangingPunct="0">
              <a:buFont typeface="Symbol" pitchFamily="18" charset="2"/>
              <a:buNone/>
            </a:pP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“sliding down” and “shifting” the demand curve.</a:t>
            </a:r>
            <a:endParaRPr lang="en-US" sz="1800" i="1">
              <a:latin typeface="Arial Unicode MS" pitchFamily="34" charset="-128"/>
              <a:ea typeface="Arial Unicode MS" pitchFamily="34" charset="-128"/>
              <a:cs typeface="Arial Unicode MS" pitchFamily="34" charset="-128"/>
              <a:sym typeface="Symbol" pitchFamily="18" charset="2"/>
            </a:endParaRPr>
          </a:p>
        </p:txBody>
      </p:sp>
      <p:sp>
        <p:nvSpPr>
          <p:cNvPr id="32786" name="Line 22"/>
          <p:cNvSpPr>
            <a:spLocks noChangeShapeType="1"/>
          </p:cNvSpPr>
          <p:nvPr/>
        </p:nvSpPr>
        <p:spPr bwMode="auto">
          <a:xfrm>
            <a:off x="1790700" y="1931988"/>
            <a:ext cx="14557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-47213" y="223407"/>
            <a:ext cx="92384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Demand – Consumer Preferences for Goods &amp; Services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 descr="50%"/>
          <p:cNvSpPr>
            <a:spLocks noChangeArrowheads="1"/>
          </p:cNvSpPr>
          <p:nvPr/>
        </p:nvSpPr>
        <p:spPr bwMode="auto">
          <a:xfrm>
            <a:off x="0" y="5897563"/>
            <a:ext cx="9144000" cy="860425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3795" name="Rectangle 3" descr="50%"/>
          <p:cNvSpPr>
            <a:spLocks noChangeArrowheads="1"/>
          </p:cNvSpPr>
          <p:nvPr/>
        </p:nvSpPr>
        <p:spPr bwMode="auto">
          <a:xfrm>
            <a:off x="0" y="1187578"/>
            <a:ext cx="9144000" cy="4502150"/>
          </a:xfrm>
          <a:prstGeom prst="rect">
            <a:avLst/>
          </a:prstGeom>
          <a:pattFill prst="pct50">
            <a:fgClr>
              <a:srgbClr val="FFFF00">
                <a:alpha val="50980"/>
              </a:srgbClr>
            </a:fgClr>
            <a:bgClr>
              <a:srgbClr val="FFFFFF">
                <a:alpha val="50980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371600" y="1838453"/>
            <a:ext cx="66452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Price/Quantity combination chosen such that: </a:t>
            </a:r>
          </a:p>
          <a:p>
            <a:pPr lvl="1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Marginal Revenue = Marginal Cost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84175" y="1305053"/>
            <a:ext cx="8137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Monopolist has the “Power” to Choose the Price/Quantity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384175" y="3606928"/>
            <a:ext cx="76565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 a Perfectly Competitive Market, Firms Must “Take” 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the Market Price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1371600" y="4549903"/>
            <a:ext cx="5849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equals the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Marginal Cost</a:t>
            </a:r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>
            <a:off x="279400" y="3398965"/>
            <a:ext cx="861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14288" y="5905500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Note: “Monopoly” and “Perfect Competition” are Abstractions that      Illustrate the Relationship between Strategy and Competition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1371600" y="2836990"/>
            <a:ext cx="5611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Higher Prices/Profits Generally Obtain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1352550" y="5116640"/>
            <a:ext cx="6611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Profitability is still possible for a low-cost firms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0" y="257175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240272" y="322263"/>
            <a:ext cx="46634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Competition and Profitability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descr="50%"/>
          <p:cNvSpPr>
            <a:spLocks noChangeArrowheads="1"/>
          </p:cNvSpPr>
          <p:nvPr/>
        </p:nvSpPr>
        <p:spPr bwMode="auto">
          <a:xfrm>
            <a:off x="373063" y="1468438"/>
            <a:ext cx="488950" cy="3333750"/>
          </a:xfrm>
          <a:prstGeom prst="rect">
            <a:avLst/>
          </a:prstGeom>
          <a:pattFill prst="pct50">
            <a:fgClr>
              <a:srgbClr val="00FFFF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1120775" y="1158875"/>
            <a:ext cx="0" cy="5392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1133475" y="6564313"/>
            <a:ext cx="7092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 flipV="1">
            <a:off x="1133475" y="15382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 flipV="1">
            <a:off x="1133475" y="30622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 flipV="1">
            <a:off x="1133475" y="48529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5934075" y="1311275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5946775" y="2816225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“P”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5934075" y="4541838"/>
            <a:ext cx="60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“C”</a:t>
            </a:r>
          </a:p>
        </p:txBody>
      </p:sp>
      <p:sp>
        <p:nvSpPr>
          <p:cNvPr id="4107" name="Rectangle 11" descr="50%"/>
          <p:cNvSpPr>
            <a:spLocks noChangeArrowheads="1"/>
          </p:cNvSpPr>
          <p:nvPr/>
        </p:nvSpPr>
        <p:spPr bwMode="auto">
          <a:xfrm>
            <a:off x="1209675" y="1608138"/>
            <a:ext cx="4454525" cy="1403350"/>
          </a:xfrm>
          <a:prstGeom prst="rect">
            <a:avLst/>
          </a:prstGeom>
          <a:pattFill prst="pct50">
            <a:fgClr>
              <a:schemeClr val="accent1">
                <a:alpha val="39999"/>
              </a:scheme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(B - P) = “Consumer Surplus”</a:t>
            </a:r>
          </a:p>
        </p:txBody>
      </p:sp>
      <p:sp>
        <p:nvSpPr>
          <p:cNvPr id="4108" name="Rectangle 12" descr="50%"/>
          <p:cNvSpPr>
            <a:spLocks noChangeArrowheads="1"/>
          </p:cNvSpPr>
          <p:nvPr/>
        </p:nvSpPr>
        <p:spPr bwMode="auto">
          <a:xfrm>
            <a:off x="1222375" y="3114675"/>
            <a:ext cx="4467225" cy="1685925"/>
          </a:xfrm>
          <a:prstGeom prst="rect">
            <a:avLst/>
          </a:prstGeom>
          <a:pattFill prst="pct50">
            <a:fgClr>
              <a:srgbClr val="FF66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(P - C) = “Producer Surplus”</a:t>
            </a:r>
          </a:p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</a:p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“Value Captured”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 rot="-5400000">
            <a:off x="-1020762" y="2952750"/>
            <a:ext cx="3282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(B - C) = “Value Created”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6664325" y="1341438"/>
            <a:ext cx="231933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Maximum Consumer is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“Willing to Pay”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 the Product</a:t>
            </a: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6667500" y="10525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6796088" y="2870200"/>
            <a:ext cx="203676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the Consumer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Ultimately Pays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 the Product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6667500" y="26146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6888163" y="4511675"/>
            <a:ext cx="178911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Production Cost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Spent by the Firm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 the Product</a:t>
            </a:r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6667500" y="42910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116" name="AutoShape 20"/>
          <p:cNvSpPr>
            <a:spLocks/>
          </p:cNvSpPr>
          <p:nvPr/>
        </p:nvSpPr>
        <p:spPr bwMode="auto">
          <a:xfrm rot="5400000">
            <a:off x="3150394" y="3172619"/>
            <a:ext cx="590550" cy="4195762"/>
          </a:xfrm>
          <a:prstGeom prst="rightBrace">
            <a:avLst>
              <a:gd name="adj1" fmla="val 5920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3128963" y="5673725"/>
            <a:ext cx="623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“Q”</a:t>
            </a:r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4297363" y="5595938"/>
            <a:ext cx="27479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Number of Consumers who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Purchase the Firm’s Product</a:t>
            </a:r>
          </a:p>
        </p:txBody>
      </p:sp>
      <p:sp>
        <p:nvSpPr>
          <p:cNvPr id="4119" name="Oval 23"/>
          <p:cNvSpPr>
            <a:spLocks noChangeArrowheads="1"/>
          </p:cNvSpPr>
          <p:nvPr/>
        </p:nvSpPr>
        <p:spPr bwMode="auto">
          <a:xfrm>
            <a:off x="4179888" y="5437188"/>
            <a:ext cx="2986087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1889125" y="142875"/>
            <a:ext cx="5365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Value Creation and Capture</a:t>
            </a:r>
            <a:r>
              <a:rPr lang="en-US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73050" y="304800"/>
            <a:ext cx="85979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 u="sng">
                <a:latin typeface="Arial" charset="0"/>
                <a:cs typeface="Arial" charset="0"/>
              </a:rPr>
              <a:t>Mini-Case: Building a Bail Bonds Empire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87325" y="892175"/>
            <a:ext cx="8451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“Operational Effectiveness” is necessary, but not sufficient: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93675" y="1439863"/>
            <a:ext cx="8804275" cy="5122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 rot="-5400000">
            <a:off x="-943769" y="3501232"/>
            <a:ext cx="309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 Delivered to Consumers</a:t>
            </a:r>
          </a:p>
        </p:txBody>
      </p:sp>
      <p:sp>
        <p:nvSpPr>
          <p:cNvPr id="23557" name="Oval 5" descr="50%"/>
          <p:cNvSpPr>
            <a:spLocks noChangeArrowheads="1"/>
          </p:cNvSpPr>
          <p:nvPr/>
        </p:nvSpPr>
        <p:spPr bwMode="auto">
          <a:xfrm>
            <a:off x="5700713" y="1563688"/>
            <a:ext cx="3155950" cy="2251075"/>
          </a:xfrm>
          <a:prstGeom prst="ellipse">
            <a:avLst/>
          </a:prstGeom>
          <a:pattFill prst="pct50">
            <a:fgClr>
              <a:srgbClr val="CC99FF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1455738" y="1743075"/>
            <a:ext cx="0" cy="400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1455738" y="5749925"/>
            <a:ext cx="546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60" name="Arc 8"/>
          <p:cNvSpPr>
            <a:spLocks/>
          </p:cNvSpPr>
          <p:nvPr/>
        </p:nvSpPr>
        <p:spPr bwMode="auto">
          <a:xfrm>
            <a:off x="1906588" y="2171700"/>
            <a:ext cx="4119562" cy="326231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rgbClr val="FF5050"/>
              </a:solidFill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2513013" y="6086475"/>
            <a:ext cx="287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Firm’s Production Cost “C”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1746250" y="5783263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5686425" y="5783263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768350" y="2019300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HIGH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768350" y="5297488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LOW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5910263" y="1671638"/>
            <a:ext cx="2693987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/>
              <a:t>   </a:t>
            </a:r>
            <a:r>
              <a:rPr lang="en-US" sz="16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Best Practices</a:t>
            </a: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 given “B”at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as Low a “C” as possible</a:t>
            </a:r>
          </a:p>
          <a:p>
            <a:pPr algn="ctr" eaLnBrk="0" hangingPunct="0"/>
            <a:r>
              <a:rPr lang="en-US" sz="16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>
              <a:buFontTx/>
              <a:buChar char="•"/>
            </a:pP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Delivering as high a “B” as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possible for a given “C”</a:t>
            </a:r>
          </a:p>
        </p:txBody>
      </p:sp>
      <p:sp>
        <p:nvSpPr>
          <p:cNvPr id="23567" name="Line 15"/>
          <p:cNvSpPr>
            <a:spLocks noChangeShapeType="1"/>
          </p:cNvSpPr>
          <p:nvPr/>
        </p:nvSpPr>
        <p:spPr bwMode="auto">
          <a:xfrm flipH="1">
            <a:off x="6035675" y="3946525"/>
            <a:ext cx="1411288" cy="50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 flipH="1">
            <a:off x="4527550" y="2028825"/>
            <a:ext cx="1343025" cy="661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69" name="Oval 17" descr="50%"/>
          <p:cNvSpPr>
            <a:spLocks noChangeArrowheads="1"/>
          </p:cNvSpPr>
          <p:nvPr/>
        </p:nvSpPr>
        <p:spPr bwMode="auto">
          <a:xfrm>
            <a:off x="1633538" y="3205163"/>
            <a:ext cx="3498850" cy="1416050"/>
          </a:xfrm>
          <a:prstGeom prst="ellipse">
            <a:avLst/>
          </a:prstGeom>
          <a:pattFill prst="pct50">
            <a:fgClr>
              <a:srgbClr val="FFCC00">
                <a:alpha val="60001"/>
              </a:srgbClr>
            </a:fgClr>
            <a:bgClr>
              <a:srgbClr val="FFFFFF">
                <a:alpha val="60001"/>
              </a:srgbClr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70" name="Text Box 18"/>
          <p:cNvSpPr txBox="1">
            <a:spLocks noChangeArrowheads="1"/>
          </p:cNvSpPr>
          <p:nvPr/>
        </p:nvSpPr>
        <p:spPr bwMode="auto">
          <a:xfrm>
            <a:off x="1851025" y="3389313"/>
            <a:ext cx="3074988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Inside Productivity Frontier</a:t>
            </a:r>
            <a:endParaRPr lang="en-US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Possible to Improve Operational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Effectiveness by Adopting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Better Practices</a:t>
            </a:r>
          </a:p>
        </p:txBody>
      </p:sp>
      <p:sp>
        <p:nvSpPr>
          <p:cNvPr id="23571" name="Rectangle 19"/>
          <p:cNvSpPr>
            <a:spLocks noChangeArrowheads="1"/>
          </p:cNvSpPr>
          <p:nvPr/>
        </p:nvSpPr>
        <p:spPr bwMode="auto">
          <a:xfrm>
            <a:off x="0" y="142875"/>
            <a:ext cx="9144000" cy="5842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0" y="166688"/>
            <a:ext cx="914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Some Basic Intuitions for Effective Strategy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8597</TotalTime>
  <Words>605</Words>
  <Application>Microsoft PowerPoint</Application>
  <PresentationFormat>On-screen Show (4:3)</PresentationFormat>
  <Paragraphs>134</Paragraphs>
  <Slides>12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Default Design</vt:lpstr>
      <vt:lpstr>1_Default Design</vt:lpstr>
      <vt:lpstr>Blank Presentation</vt:lpstr>
      <vt:lpstr>Document</vt:lpstr>
      <vt:lpstr>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KGSM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Assessment</dc:title>
  <dc:creator>mma317</dc:creator>
  <cp:lastModifiedBy>mma317</cp:lastModifiedBy>
  <cp:revision>104</cp:revision>
  <cp:lastPrinted>1999-06-03T16:34:14Z</cp:lastPrinted>
  <dcterms:created xsi:type="dcterms:W3CDTF">1999-03-05T18:22:15Z</dcterms:created>
  <dcterms:modified xsi:type="dcterms:W3CDTF">2008-09-23T22:35:44Z</dcterms:modified>
</cp:coreProperties>
</file>