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8" r:id="rId2"/>
    <p:sldId id="301" r:id="rId3"/>
    <p:sldId id="328" r:id="rId4"/>
    <p:sldId id="310" r:id="rId5"/>
    <p:sldId id="318" r:id="rId6"/>
    <p:sldId id="330" r:id="rId7"/>
    <p:sldId id="354" r:id="rId8"/>
    <p:sldId id="359" r:id="rId9"/>
    <p:sldId id="332" r:id="rId10"/>
    <p:sldId id="333" r:id="rId11"/>
    <p:sldId id="334" r:id="rId12"/>
    <p:sldId id="342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D2ACF3EF-211B-4EB3-8B1A-538A900D56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528" y="1"/>
            <a:ext cx="3040307" cy="46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692150"/>
            <a:ext cx="4633912" cy="3475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222" y="4398073"/>
            <a:ext cx="5144392" cy="416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defTabSz="931247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528" y="8796146"/>
            <a:ext cx="3040307" cy="4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49" tIns="46525" rIns="93049" bIns="46525" numCol="1" anchor="b" anchorCtr="0" compatLnSpc="1">
            <a:prstTxWarp prst="textNoShape">
              <a:avLst/>
            </a:prstTxWarp>
          </a:bodyPr>
          <a:lstStyle>
            <a:lvl1pPr algn="r" defTabSz="931247" eaLnBrk="0" hangingPunct="0">
              <a:defRPr sz="1200"/>
            </a:lvl1pPr>
          </a:lstStyle>
          <a:p>
            <a:pPr>
              <a:defRPr/>
            </a:pPr>
            <a:fld id="{A726C563-1C00-4032-B96A-1C25AB5FA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8F5CF3-C16F-42CA-A721-C6772DB89B5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9787" cy="348615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0"/>
            <a:ext cx="5141174" cy="418322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912D87-9582-4818-AD16-8C4E6F713B0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9787" cy="348615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0"/>
            <a:ext cx="5141174" cy="418322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F9E4F7-2985-415A-B55B-6C9F4ED743E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9787" cy="348615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0"/>
            <a:ext cx="5141174" cy="418322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0"/>
            <a:ext cx="5141174" cy="418482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6C1D7-DC72-44D2-A449-67F08867354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614" y="4415710"/>
            <a:ext cx="5141174" cy="4184823"/>
          </a:xfrm>
          <a:noFill/>
          <a:ln/>
        </p:spPr>
        <p:txBody>
          <a:bodyPr lIns="93038" tIns="46520" rIns="93038" bIns="46520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0023DD-9493-412E-A56F-B8D96AAECA3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B4FDE-7FA9-4DB7-B9C1-7E16CD394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2464F-64AB-4F39-B0D4-CD5338E631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8381F-F4F0-4BE9-B990-BAD810A4E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4D204-D877-403F-A7E7-3A48209FB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5DC89-C834-4A9B-A155-7326F5F8C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958FE-582E-4166-8176-1E0FC063A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EF8A8-34D8-418F-99B6-6268F132F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15340-305D-4B78-B1FB-DF46BC129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E2474-7450-46E5-937E-0173978F7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60833-4312-4797-A906-C44014D3A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29EE3-CFF1-46F2-8741-1764406CA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97777-0A40-4FA9-AB62-11FB21848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4E09CB5A-D057-4CCD-BF66-204C9DC7D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307975"/>
            <a:ext cx="9144000" cy="624363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/>
        </p:nvGraphicFramePr>
        <p:xfrm>
          <a:off x="98856" y="309563"/>
          <a:ext cx="8970963" cy="6783387"/>
        </p:xfrm>
        <a:graphic>
          <a:graphicData uri="http://schemas.openxmlformats.org/presentationml/2006/ole">
            <p:oleObj spid="_x0000_s2050" name="Document" r:id="rId4" imgW="7365507" imgH="545481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Oval 2"/>
          <p:cNvSpPr>
            <a:spLocks noChangeArrowheads="1"/>
          </p:cNvSpPr>
          <p:nvPr/>
        </p:nvSpPr>
        <p:spPr bwMode="auto">
          <a:xfrm>
            <a:off x="5632450" y="301148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292475" y="1217613"/>
            <a:ext cx="4876800" cy="1549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3830638" y="1298575"/>
          <a:ext cx="3981450" cy="1411288"/>
        </p:xfrm>
        <a:graphic>
          <a:graphicData uri="http://schemas.openxmlformats.org/presentationml/2006/ole">
            <p:oleObj spid="_x0000_s10242" name="Equation" r:id="rId3" imgW="2057400" imgH="787320" progId="Equation.3">
              <p:embed/>
            </p:oleObj>
          </a:graphicData>
        </a:graphic>
      </p:graphicFrame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646738" y="3409950"/>
            <a:ext cx="330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Char char="h"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&gt;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Elastic”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 &lt;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Inelastic”</a:t>
            </a: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763588" y="4583113"/>
            <a:ext cx="591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descr="50%"/>
          <p:cNvSpPr>
            <a:spLocks noChangeArrowheads="1"/>
          </p:cNvSpPr>
          <p:nvPr/>
        </p:nvSpPr>
        <p:spPr bwMode="auto">
          <a:xfrm>
            <a:off x="0" y="5897563"/>
            <a:ext cx="9144000" cy="8604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5" name="Rectangle 3" descr="50%"/>
          <p:cNvSpPr>
            <a:spLocks noChangeArrowheads="1"/>
          </p:cNvSpPr>
          <p:nvPr/>
        </p:nvSpPr>
        <p:spPr bwMode="auto">
          <a:xfrm>
            <a:off x="0" y="1187578"/>
            <a:ext cx="9144000" cy="4502150"/>
          </a:xfrm>
          <a:prstGeom prst="rect">
            <a:avLst/>
          </a:prstGeom>
          <a:pattFill prst="pct50">
            <a:fgClr>
              <a:srgbClr val="FFFF00">
                <a:alpha val="50980"/>
              </a:srgbClr>
            </a:fgClr>
            <a:bgClr>
              <a:srgbClr val="FFFFFF">
                <a:alpha val="5098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71600" y="1838453"/>
            <a:ext cx="6645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Price/Quantity combination chosen such that: 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Marginal Revenue = Marginal Cost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84175" y="1305053"/>
            <a:ext cx="813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Monopolist has the “Power” to Choose the Price/Quantity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4175" y="3606928"/>
            <a:ext cx="7656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a Perfectly Competitive Market, Firms Must “Take”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the Market Price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371600" y="4549903"/>
            <a:ext cx="584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equals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Marginal Cost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79400" y="3398965"/>
            <a:ext cx="861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8" y="59055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“Monopoly” and “Perfect Competition” are Abstractions that      Illustrate the Relationship between Strategy and Competition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371600" y="2836990"/>
            <a:ext cx="561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Higher Prices/Profits Generally Obtain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352550" y="511664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Profitability is still possible for a low-cost firms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240272" y="322263"/>
            <a:ext cx="4663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Competition and Profitability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34827" name="Rectangle 11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34828" name="Rectangle 12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34833" name="Oval 17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6" name="AutoShape 20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1889125" y="142875"/>
            <a:ext cx="536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  <a:r>
              <a:rPr 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1123950"/>
            <a:ext cx="9144000" cy="4208463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341563" y="322263"/>
            <a:ext cx="4459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Agenda:  Class Session #1</a:t>
            </a:r>
            <a:endParaRPr lang="en-US" dirty="0">
              <a:latin typeface="Arial" charset="0"/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1204913" y="1295400"/>
            <a:ext cx="6732587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Goals &amp; Expectations</a:t>
            </a: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Syllabus – Course Details</a:t>
            </a:r>
            <a:endParaRPr lang="en-US">
              <a:latin typeface="Arial" charset="0"/>
              <a:sym typeface="Symbol" pitchFamily="18" charset="2"/>
            </a:endParaRP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Business Strategy Definition</a:t>
            </a: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Basic Economics for Strategy</a:t>
            </a:r>
          </a:p>
          <a:p>
            <a:pPr eaLnBrk="0" hangingPunct="0">
              <a:buFontTx/>
              <a:buChar char="•"/>
            </a:pPr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“Value Creation &amp; Capture” Framework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0" y="5473700"/>
            <a:ext cx="9144000" cy="1222375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14325" y="5497513"/>
            <a:ext cx="65399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sng" dirty="0">
                <a:latin typeface="Arial" charset="0"/>
              </a:rPr>
              <a:t>Thursday’s Class</a:t>
            </a:r>
            <a:r>
              <a:rPr lang="en-US" dirty="0">
                <a:latin typeface="Arial" charset="0"/>
              </a:rPr>
              <a:t>:</a:t>
            </a:r>
          </a:p>
          <a:p>
            <a:pPr lvl="3" eaLnBrk="0" hangingPunct="0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Bail Bonds Mini-Case Discussion</a:t>
            </a:r>
            <a:endParaRPr lang="en-US" dirty="0">
              <a:latin typeface="Arial" charset="0"/>
            </a:endParaRPr>
          </a:p>
          <a:p>
            <a:pPr lvl="3" eaLnBrk="0" hangingPunct="0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Porter’s “What is Strategy?” article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241300"/>
            <a:ext cx="9144000" cy="2328863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3363" y="485775"/>
            <a:ext cx="866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en-US" sz="4000">
                <a:latin typeface="Arial" charset="0"/>
              </a:rPr>
              <a:t>BUSINESS STRATEGY:</a:t>
            </a:r>
          </a:p>
          <a:p>
            <a:pPr marL="457200" indent="-457200" algn="ctr" eaLnBrk="0" hangingPunct="0"/>
            <a:endParaRPr lang="en-US" sz="4000">
              <a:latin typeface="Arial" charset="0"/>
            </a:endParaRPr>
          </a:p>
          <a:p>
            <a:pPr marL="457200" indent="-457200" algn="ctr" eaLnBrk="0" hangingPunct="0"/>
            <a:r>
              <a:rPr lang="en-US" sz="4000">
                <a:latin typeface="Arial" charset="0"/>
              </a:rPr>
              <a:t>GOALS &amp; EXPECTIONS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2871788"/>
            <a:ext cx="9144000" cy="39290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 descr="50%"/>
          <p:cNvSpPr>
            <a:spLocks noChangeArrowheads="1"/>
          </p:cNvSpPr>
          <p:nvPr/>
        </p:nvSpPr>
        <p:spPr bwMode="auto">
          <a:xfrm>
            <a:off x="0" y="1038225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5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6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7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373063" y="1117600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5129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  <p:sp>
        <p:nvSpPr>
          <p:cNvPr id="5130" name="Rectangle 8" descr="50%"/>
          <p:cNvSpPr>
            <a:spLocks noChangeArrowheads="1"/>
          </p:cNvSpPr>
          <p:nvPr/>
        </p:nvSpPr>
        <p:spPr bwMode="auto">
          <a:xfrm>
            <a:off x="0" y="2835275"/>
            <a:ext cx="9144000" cy="3898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5122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122" name="Equation" r:id="rId4" imgW="114120" imgH="215640" progId="Equation.3">
              <p:embed/>
            </p:oleObj>
          </a:graphicData>
        </a:graphic>
      </p:graphicFrame>
      <p:graphicFrame>
        <p:nvGraphicFramePr>
          <p:cNvPr id="5123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123" name="Equation" r:id="rId5" imgW="114120" imgH="215640" progId="Equation.3">
              <p:embed/>
            </p:oleObj>
          </a:graphicData>
        </a:graphic>
      </p:graphicFrame>
      <p:sp>
        <p:nvSpPr>
          <p:cNvPr id="5132" name="Rectangle 1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 descr="50%"/>
          <p:cNvSpPr>
            <a:spLocks noChangeArrowheads="1"/>
          </p:cNvSpPr>
          <p:nvPr/>
        </p:nvSpPr>
        <p:spPr bwMode="auto">
          <a:xfrm>
            <a:off x="0" y="1363702"/>
            <a:ext cx="9144000" cy="320198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620713" y="1608177"/>
            <a:ext cx="627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Total Costs = Fixed Costs + Variable Costs</a:t>
            </a:r>
          </a:p>
        </p:txBody>
      </p:sp>
      <p:grpSp>
        <p:nvGrpSpPr>
          <p:cNvPr id="8199" name="Group 6"/>
          <p:cNvGrpSpPr>
            <a:grpSpLocks/>
          </p:cNvGrpSpPr>
          <p:nvPr/>
        </p:nvGrpSpPr>
        <p:grpSpPr bwMode="auto">
          <a:xfrm>
            <a:off x="620713" y="2516227"/>
            <a:ext cx="7731125" cy="685800"/>
            <a:chOff x="472" y="1694"/>
            <a:chExt cx="4870" cy="432"/>
          </a:xfrm>
        </p:grpSpPr>
        <p:sp>
          <p:nvSpPr>
            <p:cNvPr id="8201" name="Text Box 7"/>
            <p:cNvSpPr txBox="1">
              <a:spLocks noChangeArrowheads="1"/>
            </p:cNvSpPr>
            <p:nvPr/>
          </p:nvSpPr>
          <p:spPr bwMode="auto">
            <a:xfrm>
              <a:off x="472" y="1769"/>
              <a:ext cx="17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Average Costs = </a:t>
              </a:r>
            </a:p>
          </p:txBody>
        </p:sp>
        <p:graphicFrame>
          <p:nvGraphicFramePr>
            <p:cNvPr id="8194" name="Object 8"/>
            <p:cNvGraphicFramePr>
              <a:graphicFrameLocks noChangeAspect="1"/>
            </p:cNvGraphicFramePr>
            <p:nvPr/>
          </p:nvGraphicFramePr>
          <p:xfrm>
            <a:off x="2194" y="1711"/>
            <a:ext cx="1119" cy="393"/>
          </p:xfrm>
          <a:graphic>
            <a:graphicData uri="http://schemas.openxmlformats.org/presentationml/2006/ole">
              <p:oleObj spid="_x0000_s8194" name="Equation" r:id="rId3" imgW="1117440" imgH="393480" progId="Equation.3">
                <p:embed/>
              </p:oleObj>
            </a:graphicData>
          </a:graphic>
        </p:graphicFrame>
        <p:sp>
          <p:nvSpPr>
            <p:cNvPr id="8202" name="Text Box 9"/>
            <p:cNvSpPr txBox="1">
              <a:spLocks noChangeArrowheads="1"/>
            </p:cNvSpPr>
            <p:nvPr/>
          </p:nvSpPr>
          <p:spPr bwMode="auto">
            <a:xfrm>
              <a:off x="3181" y="1762"/>
              <a:ext cx="1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;  Marginal Costs =</a:t>
              </a:r>
            </a:p>
          </p:txBody>
        </p:sp>
        <p:graphicFrame>
          <p:nvGraphicFramePr>
            <p:cNvPr id="8195" name="Object 10"/>
            <p:cNvGraphicFramePr>
              <a:graphicFrameLocks noChangeAspect="1"/>
            </p:cNvGraphicFramePr>
            <p:nvPr/>
          </p:nvGraphicFramePr>
          <p:xfrm>
            <a:off x="4938" y="1694"/>
            <a:ext cx="404" cy="432"/>
          </p:xfrm>
          <a:graphic>
            <a:graphicData uri="http://schemas.openxmlformats.org/presentationml/2006/ole">
              <p:oleObj spid="_x0000_s8195" name="Equation" r:id="rId4" imgW="393480" imgH="419040" progId="Equation.3">
                <p:embed/>
              </p:oleObj>
            </a:graphicData>
          </a:graphic>
        </p:graphicFrame>
      </p:grp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620713" y="3703677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Returns-to-Scale = Effect of Quantity on Average 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1352" y="322263"/>
            <a:ext cx="8481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Supply –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to Produce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 descr="50%"/>
          <p:cNvSpPr>
            <a:spLocks noChangeArrowheads="1"/>
          </p:cNvSpPr>
          <p:nvPr/>
        </p:nvSpPr>
        <p:spPr bwMode="auto">
          <a:xfrm>
            <a:off x="0" y="1145911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0594" y="1274843"/>
            <a:ext cx="835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 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→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Accounting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</a:t>
            </a:r>
            <a:r>
              <a:rPr lang="en-US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</a:t>
            </a:r>
            <a:r>
              <a:rPr lang="en-US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168525"/>
            <a:ext cx="9144000" cy="31242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4" name="Rectangle 4" descr="50%"/>
          <p:cNvSpPr>
            <a:spLocks noChangeArrowheads="1"/>
          </p:cNvSpPr>
          <p:nvPr/>
        </p:nvSpPr>
        <p:spPr bwMode="auto">
          <a:xfrm>
            <a:off x="0" y="1270000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93738" y="1401763"/>
            <a:ext cx="775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Strategic Investments: Avoidable Costs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Sunk Costs</a:t>
            </a:r>
            <a:endParaRPr lang="en-US" i="1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47650" y="2220913"/>
            <a:ext cx="8612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Definitions:  </a:t>
            </a:r>
          </a:p>
          <a:p>
            <a:pPr eaLnBrk="0" hangingPunct="0">
              <a:buFontTx/>
              <a:buChar char="•"/>
            </a:pPr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avoidable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strategic initiative are the portion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that may be somehow recovered once they are spent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  <a:p>
            <a:pPr lvl="1" eaLnBrk="0" hangingPunct="0"/>
            <a:endParaRPr lang="en-US" sz="100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In contrast,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reflect expenditures that are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gone forever once they have been incurred.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763" y="5413375"/>
            <a:ext cx="9144000" cy="1270000"/>
          </a:xfrm>
          <a:prstGeom prst="rect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168525"/>
            <a:ext cx="9144000" cy="31242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4" name="Rectangle 4" descr="50%"/>
          <p:cNvSpPr>
            <a:spLocks noChangeArrowheads="1"/>
          </p:cNvSpPr>
          <p:nvPr/>
        </p:nvSpPr>
        <p:spPr bwMode="auto">
          <a:xfrm>
            <a:off x="0" y="1270000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93738" y="1401763"/>
            <a:ext cx="775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Strategic Investments: Avoidable Costs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Sunk Costs</a:t>
            </a:r>
            <a:endParaRPr lang="en-US" i="1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47650" y="2220913"/>
            <a:ext cx="8612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Definitions:  </a:t>
            </a:r>
          </a:p>
          <a:p>
            <a:pPr eaLnBrk="0" hangingPunct="0">
              <a:buFontTx/>
              <a:buChar char="•"/>
            </a:pPr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avoidable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strategic initiative are the portion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that may be somehow recovered once they are spent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  <a:p>
            <a:pPr lvl="1" eaLnBrk="0" hangingPunct="0"/>
            <a:endParaRPr lang="en-US" sz="100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In contrast,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reflect expenditures that are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gone forever once they have been incurred.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00025" y="5468938"/>
            <a:ext cx="8658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Strategies using avoidable costs may be more attractive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 may have more subtle competitive impacts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8706</TotalTime>
  <Words>513</Words>
  <Application>Microsoft PowerPoint</Application>
  <PresentationFormat>On-screen Show (4:3)</PresentationFormat>
  <Paragraphs>110</Paragraphs>
  <Slides>12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Default Design</vt:lpstr>
      <vt:lpstr>Document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114</cp:revision>
  <cp:lastPrinted>1999-06-03T16:34:14Z</cp:lastPrinted>
  <dcterms:created xsi:type="dcterms:W3CDTF">1999-03-05T18:22:15Z</dcterms:created>
  <dcterms:modified xsi:type="dcterms:W3CDTF">2008-09-19T20:56:34Z</dcterms:modified>
</cp:coreProperties>
</file>