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doc" ContentType="application/msword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39" r:id="rId2"/>
    <p:sldId id="358" r:id="rId3"/>
    <p:sldId id="301" r:id="rId4"/>
    <p:sldId id="328" r:id="rId5"/>
    <p:sldId id="340" r:id="rId6"/>
    <p:sldId id="310" r:id="rId7"/>
    <p:sldId id="309" r:id="rId8"/>
    <p:sldId id="343" r:id="rId9"/>
    <p:sldId id="344" r:id="rId10"/>
    <p:sldId id="346" r:id="rId11"/>
    <p:sldId id="341" r:id="rId12"/>
    <p:sldId id="347" r:id="rId13"/>
    <p:sldId id="308" r:id="rId14"/>
    <p:sldId id="348" r:id="rId15"/>
    <p:sldId id="345" r:id="rId16"/>
    <p:sldId id="318" r:id="rId17"/>
    <p:sldId id="349" r:id="rId18"/>
    <p:sldId id="351" r:id="rId19"/>
    <p:sldId id="319" r:id="rId20"/>
    <p:sldId id="330" r:id="rId21"/>
    <p:sldId id="352" r:id="rId22"/>
    <p:sldId id="354" r:id="rId23"/>
    <p:sldId id="360" r:id="rId24"/>
    <p:sldId id="361" r:id="rId25"/>
    <p:sldId id="359" r:id="rId26"/>
    <p:sldId id="332" r:id="rId27"/>
    <p:sldId id="333" r:id="rId28"/>
    <p:sldId id="362" r:id="rId29"/>
    <p:sldId id="355" r:id="rId30"/>
    <p:sldId id="336" r:id="rId31"/>
    <p:sldId id="337" r:id="rId32"/>
    <p:sldId id="334" r:id="rId33"/>
    <p:sldId id="342" r:id="rId34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9900"/>
    <a:srgbClr val="FF00FF"/>
    <a:srgbClr val="66FF33"/>
    <a:srgbClr val="CCCCFF"/>
    <a:srgbClr val="FF5050"/>
    <a:srgbClr val="66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06" autoAdjust="0"/>
    <p:restoredTop sz="94606" autoAdjust="0"/>
  </p:normalViewPr>
  <p:slideViewPr>
    <p:cSldViewPr snapToGrid="0">
      <p:cViewPr>
        <p:scale>
          <a:sx n="77" d="100"/>
          <a:sy n="77" d="100"/>
        </p:scale>
        <p:origin x="-1986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D2ACF3EF-211B-4EB3-8B1A-538A900D56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4300" y="0"/>
            <a:ext cx="300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9988" y="685800"/>
            <a:ext cx="4586287" cy="3440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354513"/>
            <a:ext cx="5076825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defTabSz="920750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4300" y="8709025"/>
            <a:ext cx="300037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00" tIns="46001" rIns="92000" bIns="46001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/>
            </a:lvl1pPr>
          </a:lstStyle>
          <a:p>
            <a:pPr>
              <a:defRPr/>
            </a:pPr>
            <a:fld id="{A726C563-1C00-4032-B96A-1C25AB5FA2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5659FD-7B48-4897-AC0C-A6993F51017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FB7FC9-6AB9-4058-8772-0D7701CFF3E4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E04FBB-0900-4F7F-9C58-44FC8DC10278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B29F7-E8A8-45B3-AB1F-B1D1A2A10DD0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2C1C5C-9322-4110-8FED-DEAD1A4BB023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4D9BCB-A296-404B-89BD-864B55371A3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82517E-7815-4950-A46E-BE187B4A1222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C6C1D7-DC72-44D2-A449-67F088673547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88975"/>
            <a:ext cx="4603750" cy="3452813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3375"/>
          </a:xfrm>
          <a:noFill/>
          <a:ln/>
        </p:spPr>
        <p:txBody>
          <a:bodyPr lIns="91989" tIns="45996" rIns="91989" bIns="4599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303EF-9DF2-4193-9D3F-377BB0A1CECB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88975"/>
            <a:ext cx="4603750" cy="3452813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3375"/>
          </a:xfrm>
          <a:noFill/>
          <a:ln/>
        </p:spPr>
        <p:txBody>
          <a:bodyPr lIns="91989" tIns="45996" rIns="91989" bIns="4599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018E47-4E53-4271-8C25-9B879AD7130E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88975"/>
            <a:ext cx="4603750" cy="3452813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3375"/>
          </a:xfrm>
          <a:noFill/>
          <a:ln/>
        </p:spPr>
        <p:txBody>
          <a:bodyPr lIns="91989" tIns="45996" rIns="91989" bIns="4599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AB2D83-2570-4521-9353-B1DD3177FFB6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88975"/>
            <a:ext cx="4603750" cy="3452813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3375"/>
          </a:xfrm>
          <a:noFill/>
          <a:ln/>
        </p:spPr>
        <p:txBody>
          <a:bodyPr lIns="91989" tIns="45996" rIns="91989" bIns="4599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8F5CF3-C16F-42CA-A721-C6772DB89B53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0023DD-9493-412E-A56F-B8D96AAECA33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912D87-9582-4818-AD16-8C4E6F713B0A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F9E4F7-2985-415A-B55B-6C9F4ED743ED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C4EE61-5043-4D87-8AB5-B741E80891BF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9D6DD5-BFA8-43A4-A7A2-82FF0BF338FA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88975"/>
            <a:ext cx="4603750" cy="3452813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33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A489DD-2527-46A7-9657-07BDE792ECDF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BB9B5B-9A26-4943-A79D-E5994534CF58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A778CF-F7C4-4E28-9379-8B8BCA1383D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0463" y="690563"/>
            <a:ext cx="4602162" cy="3451225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4371975"/>
            <a:ext cx="5073650" cy="4141788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B4FDE-7FA9-4DB7-B9C1-7E16CD3941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2464F-64AB-4F39-B0D4-CD5338E631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48381F-F4F0-4BE9-B990-BAD810A4E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4D204-D877-403F-A7E7-3A48209FB5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5DC89-C834-4A9B-A155-7326F5F8CE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958FE-582E-4166-8176-1E0FC063AC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EF8A8-34D8-418F-99B6-6268F132FD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15340-305D-4B78-B1FB-DF46BC1294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E2474-7450-46E5-937E-0173978F7D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60833-4312-4797-A906-C44014D3A1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29EE3-CFF1-46F2-8741-1764406CA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97777-0A40-4FA9-AB62-11FB21848A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4E09CB5A-D057-4CCD-BF66-204C9DC7D9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Document2.doc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9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1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307975"/>
            <a:ext cx="9144000" cy="6389688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graphicFrame>
        <p:nvGraphicFramePr>
          <p:cNvPr id="1026" name="Object 9"/>
          <p:cNvGraphicFramePr>
            <a:graphicFrameLocks noChangeAspect="1"/>
          </p:cNvGraphicFramePr>
          <p:nvPr/>
        </p:nvGraphicFramePr>
        <p:xfrm>
          <a:off x="148281" y="346635"/>
          <a:ext cx="8872148" cy="3658732"/>
        </p:xfrm>
        <a:graphic>
          <a:graphicData uri="http://schemas.openxmlformats.org/presentationml/2006/ole">
            <p:oleObj spid="_x0000_s1026" name="Document" r:id="rId4" imgW="7242850" imgH="2982226" progId="Word.Document.8">
              <p:embed/>
            </p:oleObj>
          </a:graphicData>
        </a:graphic>
      </p:graphicFrame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173038" y="3817938"/>
            <a:ext cx="882332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 u="sng">
                <a:solidFill>
                  <a:srgbClr val="6600CC"/>
                </a:solidFill>
                <a:latin typeface="Arial" charset="0"/>
                <a:cs typeface="Arial" charset="0"/>
              </a:rPr>
              <a:t>Welcome!</a:t>
            </a:r>
            <a:endParaRPr lang="en-US" sz="2000" u="sng">
              <a:solidFill>
                <a:srgbClr val="6600CC"/>
              </a:solidFill>
              <a:latin typeface="Arial" charset="0"/>
              <a:cs typeface="Arial" charset="0"/>
            </a:endParaRPr>
          </a:p>
          <a:p>
            <a:pPr eaLnBrk="0" hangingPunct="0">
              <a:buFont typeface="Arial" charset="0"/>
              <a:buChar char="•"/>
            </a:pPr>
            <a:r>
              <a:rPr lang="en-US" sz="3600">
                <a:solidFill>
                  <a:srgbClr val="6600CC"/>
                </a:solidFill>
                <a:latin typeface="Arial" charset="0"/>
                <a:cs typeface="Arial" charset="0"/>
              </a:rPr>
              <a:t> Please do not take a seat in the back 		row.</a:t>
            </a:r>
          </a:p>
          <a:p>
            <a:pPr eaLnBrk="0" hangingPunct="0">
              <a:buFont typeface="Arial" charset="0"/>
              <a:buChar char="•"/>
            </a:pPr>
            <a:r>
              <a:rPr lang="en-US" sz="3600">
                <a:solidFill>
                  <a:srgbClr val="6600CC"/>
                </a:solidFill>
                <a:latin typeface="Arial" charset="0"/>
                <a:cs typeface="Arial" charset="0"/>
              </a:rPr>
              <a:t> Please turn off all electronic devices prior 	to the start of class.</a:t>
            </a:r>
          </a:p>
        </p:txBody>
      </p: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185738" y="3805238"/>
            <a:ext cx="8810625" cy="2805112"/>
          </a:xfrm>
          <a:prstGeom prst="rect">
            <a:avLst/>
          </a:prstGeom>
          <a:noFill/>
          <a:ln w="9525" algn="ctr">
            <a:solidFill>
              <a:srgbClr val="6600CC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1090613"/>
            <a:ext cx="9144000" cy="56054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33363" y="1198563"/>
            <a:ext cx="864235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Communication: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 smtClean="0">
                <a:latin typeface="Arial" charset="0"/>
              </a:rPr>
              <a:t>Blackboard site</a:t>
            </a:r>
            <a:endParaRPr lang="en-US" dirty="0">
              <a:latin typeface="Arial" charset="0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Office Hours Appointment Scheduling -- Exchange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Email me with other course questions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1800" dirty="0">
              <a:latin typeface="Arial" charset="0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Important Dates: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I: Take home posted </a:t>
            </a:r>
            <a:r>
              <a:rPr lang="en-US" dirty="0" smtClean="0">
                <a:latin typeface="Arial" charset="0"/>
                <a:sym typeface="Symbol" pitchFamily="18" charset="2"/>
              </a:rPr>
              <a:t>10/21, </a:t>
            </a:r>
            <a:r>
              <a:rPr lang="en-US" dirty="0">
                <a:latin typeface="Arial" charset="0"/>
                <a:sym typeface="Symbol" pitchFamily="18" charset="2"/>
              </a:rPr>
              <a:t>due </a:t>
            </a:r>
            <a:r>
              <a:rPr lang="en-US" dirty="0" smtClean="0">
                <a:latin typeface="Arial" charset="0"/>
                <a:sym typeface="Symbol" pitchFamily="18" charset="2"/>
              </a:rPr>
              <a:t>10/22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II:  Tuesday, Dec 9</a:t>
            </a:r>
            <a:r>
              <a:rPr lang="en-US" baseline="30000" dirty="0" smtClean="0">
                <a:latin typeface="Arial" charset="0"/>
                <a:sym typeface="Symbol" pitchFamily="18" charset="2"/>
              </a:rPr>
              <a:t>th</a:t>
            </a:r>
            <a:r>
              <a:rPr lang="en-US" dirty="0" smtClean="0">
                <a:latin typeface="Arial" charset="0"/>
                <a:sym typeface="Symbol" pitchFamily="18" charset="2"/>
              </a:rPr>
              <a:t>  </a:t>
            </a:r>
            <a:r>
              <a:rPr lang="en-US" dirty="0">
                <a:latin typeface="Arial" charset="0"/>
                <a:sym typeface="Symbol" pitchFamily="18" charset="2"/>
              </a:rPr>
              <a:t>noon-2pm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1800" dirty="0">
              <a:latin typeface="Arial" charset="0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TA:  Ryan McDevitt  (</a:t>
            </a:r>
            <a:r>
              <a:rPr lang="en-US" dirty="0" smtClean="0">
                <a:latin typeface="Arial" charset="0"/>
              </a:rPr>
              <a:t>r-mcdevitt@northwestern.edu)</a:t>
            </a:r>
            <a:endParaRPr lang="en-US" dirty="0">
              <a:latin typeface="Arial" charset="0"/>
            </a:endParaRPr>
          </a:p>
          <a:p>
            <a:pPr marL="1371600" lvl="2" indent="-457200" eaLnBrk="0" hangingPunct="0">
              <a:buFont typeface="Arial" charset="0"/>
              <a:buChar char="•"/>
            </a:pPr>
            <a:r>
              <a:rPr lang="en-US" dirty="0">
                <a:latin typeface="Arial" charset="0"/>
              </a:rPr>
              <a:t>Weekly review sessions (W </a:t>
            </a:r>
            <a:r>
              <a:rPr lang="en-US" dirty="0" smtClean="0">
                <a:latin typeface="Arial" charset="0"/>
              </a:rPr>
              <a:t>8:55 </a:t>
            </a:r>
            <a:r>
              <a:rPr lang="en-US" dirty="0" smtClean="0">
                <a:latin typeface="Arial" charset="0"/>
              </a:rPr>
              <a:t>&amp; 3:30 </a:t>
            </a:r>
            <a:r>
              <a:rPr lang="en-US" dirty="0">
                <a:latin typeface="Arial" charset="0"/>
              </a:rPr>
              <a:t>in 1246)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1800" dirty="0">
              <a:latin typeface="Arial" charset="0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Groups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For case discussion preparation &amp; assignments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Are posted on </a:t>
            </a:r>
            <a:r>
              <a:rPr lang="en-US" dirty="0" smtClean="0">
                <a:latin typeface="Arial" charset="0"/>
              </a:rPr>
              <a:t>Blackboard (more </a:t>
            </a:r>
            <a:r>
              <a:rPr lang="en-US" dirty="0">
                <a:latin typeface="Arial" charset="0"/>
              </a:rPr>
              <a:t>below)</a:t>
            </a:r>
            <a:endParaRPr lang="en-US" sz="3600" dirty="0">
              <a:latin typeface="Arial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79173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8063" y="293688"/>
            <a:ext cx="7129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Syllabus – Key Points to Highlight (p. 1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>
                <a:latin typeface="Arial" charset="0"/>
              </a:rPr>
              <a:t>of 3)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931863"/>
            <a:ext cx="9144000" cy="58975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0" y="1001713"/>
            <a:ext cx="9144000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 dirty="0">
                <a:latin typeface="Arial" charset="0"/>
              </a:rPr>
              <a:t>5.   Classroom Expectations: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We will start and end on time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Keep back row available for visitors, etc.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Always bring your nameplate to class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“Nothing with an on/off switch”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Abide by the Kellogg Student Code of Classroom Etiquette 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2000" dirty="0">
              <a:latin typeface="Arial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5445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8063" y="268974"/>
            <a:ext cx="7129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Syllabus – Key Points to Highlight (p. </a:t>
            </a:r>
            <a:r>
              <a:rPr lang="en-US" sz="2800" dirty="0" smtClean="0">
                <a:latin typeface="Arial" charset="0"/>
              </a:rPr>
              <a:t>2 </a:t>
            </a:r>
            <a:r>
              <a:rPr lang="en-US" sz="2800" dirty="0">
                <a:latin typeface="Arial" charset="0"/>
              </a:rPr>
              <a:t>of 3)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931863"/>
            <a:ext cx="9144000" cy="58975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0" y="1001713"/>
            <a:ext cx="9144000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 dirty="0">
                <a:latin typeface="Arial" charset="0"/>
              </a:rPr>
              <a:t>5.   Classroom Expectations: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We will start and end on time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Keep back row available for visitors, etc.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Always bring your nameplate to class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“Nothing with an on/off switch”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Abide by the Kellogg Student Code of Classroom Etiquette 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2000" dirty="0">
              <a:latin typeface="Arial" charset="0"/>
            </a:endParaRPr>
          </a:p>
          <a:p>
            <a:pPr marL="457200" indent="-457200" eaLnBrk="0" hangingPunct="0"/>
            <a:r>
              <a:rPr lang="en-US" dirty="0">
                <a:latin typeface="Arial" charset="0"/>
              </a:rPr>
              <a:t>6.  Honor Code: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Follow the honor code instructions provided along with each assignment, exam, etc.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Avoid “researching” cases – take them as they are presented.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Don’t share class materials with </a:t>
            </a:r>
            <a:r>
              <a:rPr lang="en-US" dirty="0" smtClean="0">
                <a:latin typeface="Arial" charset="0"/>
                <a:sym typeface="Symbol" pitchFamily="18" charset="2"/>
              </a:rPr>
              <a:t>other cohorts of students.</a:t>
            </a:r>
            <a:endParaRPr lang="en-US" dirty="0">
              <a:latin typeface="Arial" charset="0"/>
              <a:sym typeface="Symbol" pitchFamily="18" charset="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5445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8063" y="268974"/>
            <a:ext cx="7129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Syllabus – Key Points to Highlight (p. </a:t>
            </a:r>
            <a:r>
              <a:rPr lang="en-US" sz="2800" dirty="0" smtClean="0">
                <a:latin typeface="Arial" charset="0"/>
              </a:rPr>
              <a:t>2 </a:t>
            </a:r>
            <a:r>
              <a:rPr lang="en-US" sz="2800" dirty="0">
                <a:latin typeface="Arial" charset="0"/>
              </a:rPr>
              <a:t>of 3)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931863"/>
            <a:ext cx="9144000" cy="58975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0" y="1001713"/>
            <a:ext cx="9144000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>
                <a:latin typeface="Arial" charset="0"/>
              </a:rPr>
              <a:t>7.   Readings: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>
                <a:latin typeface="Arial" charset="0"/>
              </a:rPr>
              <a:t>Cases (clearly, the most important)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>
                <a:latin typeface="Arial" charset="0"/>
              </a:rPr>
              <a:t>Illustrative example articles (discussed in lectures)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>
                <a:latin typeface="Arial" charset="0"/>
              </a:rPr>
              <a:t>Theory articles/textbook (in-depth treatment; examples)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2000">
              <a:latin typeface="Arial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5445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8063" y="268974"/>
            <a:ext cx="7129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Syllabus – Key Points to Highlight (p. </a:t>
            </a:r>
            <a:r>
              <a:rPr lang="en-US" sz="2800" dirty="0" smtClean="0">
                <a:latin typeface="Arial" charset="0"/>
              </a:rPr>
              <a:t>3 </a:t>
            </a:r>
            <a:r>
              <a:rPr lang="en-US" sz="2800" dirty="0">
                <a:latin typeface="Arial" charset="0"/>
              </a:rPr>
              <a:t>of 3)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931863"/>
            <a:ext cx="9144000" cy="58975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0" y="1001713"/>
            <a:ext cx="9144000" cy="446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 dirty="0">
                <a:latin typeface="Arial" charset="0"/>
              </a:rPr>
              <a:t>7.   Readings: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Cases (clearly, the most important)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Illustrative example articles (discussed in lectures)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Theory articles/textbook (in-depth treatment; examples)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2000" dirty="0">
              <a:latin typeface="Arial" charset="0"/>
            </a:endParaRPr>
          </a:p>
          <a:p>
            <a:pPr marL="457200" indent="-457200" eaLnBrk="0" hangingPunct="0"/>
            <a:r>
              <a:rPr lang="en-US" dirty="0">
                <a:latin typeface="Arial" charset="0"/>
              </a:rPr>
              <a:t>8.  Grading: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I:  30% 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II: 30%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Group case </a:t>
            </a:r>
            <a:r>
              <a:rPr lang="en-US" dirty="0" smtClean="0">
                <a:latin typeface="Arial" charset="0"/>
                <a:sym typeface="Symbol" pitchFamily="18" charset="2"/>
              </a:rPr>
              <a:t>assignment </a:t>
            </a:r>
            <a:r>
              <a:rPr lang="en-US" dirty="0" smtClean="0">
                <a:latin typeface="Arial" charset="0"/>
                <a:sym typeface="Symbol" pitchFamily="18" charset="2"/>
              </a:rPr>
              <a:t>(1): 5%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Individual case assignments </a:t>
            </a:r>
            <a:r>
              <a:rPr lang="en-US" dirty="0" smtClean="0">
                <a:latin typeface="Arial" charset="0"/>
                <a:sym typeface="Symbol" pitchFamily="18" charset="2"/>
              </a:rPr>
              <a:t>(7): 10%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 smtClean="0">
                <a:latin typeface="Arial" charset="0"/>
                <a:sym typeface="Symbol" pitchFamily="18" charset="2"/>
              </a:rPr>
              <a:t>Final Case Analysis: 15%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Class Participation:  </a:t>
            </a:r>
            <a:r>
              <a:rPr lang="en-US" dirty="0" smtClean="0">
                <a:latin typeface="Arial" charset="0"/>
                <a:sym typeface="Symbol" pitchFamily="18" charset="2"/>
              </a:rPr>
              <a:t>10%</a:t>
            </a:r>
            <a:endParaRPr lang="en-US" dirty="0">
              <a:latin typeface="Arial" charset="0"/>
              <a:sym typeface="Symbol" pitchFamily="18" charset="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5445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8063" y="268974"/>
            <a:ext cx="7129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Syllabus – Key Points to Highlight (p. </a:t>
            </a:r>
            <a:r>
              <a:rPr lang="en-US" sz="2800" dirty="0" smtClean="0">
                <a:latin typeface="Arial" charset="0"/>
              </a:rPr>
              <a:t>3 </a:t>
            </a:r>
            <a:r>
              <a:rPr lang="en-US" sz="2800" dirty="0">
                <a:latin typeface="Arial" charset="0"/>
              </a:rPr>
              <a:t>of 3)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931863"/>
            <a:ext cx="9144000" cy="58975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0" y="1001713"/>
            <a:ext cx="9144000" cy="587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 dirty="0">
                <a:latin typeface="Arial" charset="0"/>
              </a:rPr>
              <a:t>7.   Readings: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Cases (clearly, the most important)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Illustrative example articles (discussed in lectures)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Theory articles/textbook (in-depth treatment; examples)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2000" dirty="0">
              <a:latin typeface="Arial" charset="0"/>
            </a:endParaRPr>
          </a:p>
          <a:p>
            <a:pPr marL="457200" indent="-457200" eaLnBrk="0" hangingPunct="0"/>
            <a:r>
              <a:rPr lang="en-US" dirty="0">
                <a:latin typeface="Arial" charset="0"/>
              </a:rPr>
              <a:t>8.  Grading: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I:  30% 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II: 30%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Group case </a:t>
            </a:r>
            <a:r>
              <a:rPr lang="en-US" dirty="0" smtClean="0">
                <a:latin typeface="Arial" charset="0"/>
                <a:sym typeface="Symbol" pitchFamily="18" charset="2"/>
              </a:rPr>
              <a:t>assignment </a:t>
            </a:r>
            <a:r>
              <a:rPr lang="en-US" dirty="0" smtClean="0">
                <a:latin typeface="Arial" charset="0"/>
                <a:sym typeface="Symbol" pitchFamily="18" charset="2"/>
              </a:rPr>
              <a:t>(1): 5%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Individual case assignments </a:t>
            </a:r>
            <a:r>
              <a:rPr lang="en-US" dirty="0" smtClean="0">
                <a:latin typeface="Arial" charset="0"/>
                <a:sym typeface="Symbol" pitchFamily="18" charset="2"/>
              </a:rPr>
              <a:t>(7): 10%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 smtClean="0">
                <a:latin typeface="Arial" charset="0"/>
                <a:sym typeface="Symbol" pitchFamily="18" charset="2"/>
              </a:rPr>
              <a:t>Final Case Analysis: 15%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Class Participation:  </a:t>
            </a:r>
            <a:r>
              <a:rPr lang="en-US" dirty="0" smtClean="0">
                <a:latin typeface="Arial" charset="0"/>
                <a:sym typeface="Symbol" pitchFamily="18" charset="2"/>
              </a:rPr>
              <a:t>10%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457200" indent="-457200" eaLnBrk="0" hangingPunct="0"/>
            <a:endParaRPr lang="en-US" sz="2000" dirty="0">
              <a:latin typeface="Arial" charset="0"/>
            </a:endParaRPr>
          </a:p>
          <a:p>
            <a:pPr marL="457200" indent="-457200" eaLnBrk="0" hangingPunct="0"/>
            <a:r>
              <a:rPr lang="en-US" dirty="0">
                <a:latin typeface="Arial" charset="0"/>
              </a:rPr>
              <a:t>9.  Reminders on Participation: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Preparation is key!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Listening required – summaries provided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5445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8063" y="268974"/>
            <a:ext cx="7129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Syllabus – Key Points to Highlight (p. </a:t>
            </a:r>
            <a:r>
              <a:rPr lang="en-US" sz="2800" dirty="0" smtClean="0">
                <a:latin typeface="Arial" charset="0"/>
              </a:rPr>
              <a:t>3 </a:t>
            </a:r>
            <a:r>
              <a:rPr lang="en-US" sz="2800" dirty="0">
                <a:latin typeface="Arial" charset="0"/>
              </a:rPr>
              <a:t>of 3)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 descr="50%"/>
          <p:cNvSpPr>
            <a:spLocks noChangeArrowheads="1"/>
          </p:cNvSpPr>
          <p:nvPr/>
        </p:nvSpPr>
        <p:spPr bwMode="auto">
          <a:xfrm>
            <a:off x="0" y="1038225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25" name="Rectangle 3" descr="50%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pattFill prst="pct50">
            <a:fgClr>
              <a:schemeClr val="accent1">
                <a:alpha val="39999"/>
              </a:scheme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5126" name="Text Box 4"/>
          <p:cNvSpPr txBox="1">
            <a:spLocks noChangeArrowheads="1"/>
          </p:cNvSpPr>
          <p:nvPr/>
        </p:nvSpPr>
        <p:spPr bwMode="auto">
          <a:xfrm>
            <a:off x="2836863" y="223838"/>
            <a:ext cx="3470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Strategy Introduction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27" name="Line 5"/>
          <p:cNvSpPr>
            <a:spLocks noChangeShapeType="1"/>
          </p:cNvSpPr>
          <p:nvPr/>
        </p:nvSpPr>
        <p:spPr bwMode="auto">
          <a:xfrm>
            <a:off x="0" y="152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8" name="Text Box 6"/>
          <p:cNvSpPr txBox="1">
            <a:spLocks noChangeArrowheads="1"/>
          </p:cNvSpPr>
          <p:nvPr/>
        </p:nvSpPr>
        <p:spPr bwMode="auto">
          <a:xfrm>
            <a:off x="373063" y="1117600"/>
            <a:ext cx="4049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“Big Picture” Orientation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</a:t>
            </a:r>
          </a:p>
        </p:txBody>
      </p:sp>
      <p:sp>
        <p:nvSpPr>
          <p:cNvPr id="5129" name="Text Box 7"/>
          <p:cNvSpPr txBox="1">
            <a:spLocks noChangeArrowheads="1"/>
          </p:cNvSpPr>
          <p:nvPr/>
        </p:nvSpPr>
        <p:spPr bwMode="auto">
          <a:xfrm>
            <a:off x="24243" y="1703388"/>
            <a:ext cx="849463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2" eaLnBrk="0" hangingPunct="0"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The Set of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Policies and Objectives that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Collectively </a:t>
            </a:r>
          </a:p>
          <a:p>
            <a:pPr eaLnBrk="0" hangingPunct="0"/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 Determine How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 Organization Operates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</a:p>
        </p:txBody>
      </p:sp>
      <p:sp>
        <p:nvSpPr>
          <p:cNvPr id="5130" name="Rectangle 8" descr="50%"/>
          <p:cNvSpPr>
            <a:spLocks noChangeArrowheads="1"/>
          </p:cNvSpPr>
          <p:nvPr/>
        </p:nvSpPr>
        <p:spPr bwMode="auto">
          <a:xfrm>
            <a:off x="0" y="2835275"/>
            <a:ext cx="9144000" cy="3898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597025" y="62515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5122" name="Object 1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122" name="Equation" r:id="rId4" imgW="114120" imgH="215640" progId="Equation.3">
              <p:embed/>
            </p:oleObj>
          </a:graphicData>
        </a:graphic>
      </p:graphicFrame>
      <p:graphicFrame>
        <p:nvGraphicFramePr>
          <p:cNvPr id="5123" name="Object 1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5123" name="Equation" r:id="rId5" imgW="114120" imgH="215640" progId="Equation.3">
              <p:embed/>
            </p:oleObj>
          </a:graphicData>
        </a:graphic>
      </p:graphicFrame>
      <p:sp>
        <p:nvSpPr>
          <p:cNvPr id="5132" name="Rectangle 15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 descr="50%"/>
          <p:cNvSpPr>
            <a:spLocks noChangeArrowheads="1"/>
          </p:cNvSpPr>
          <p:nvPr/>
        </p:nvSpPr>
        <p:spPr bwMode="auto">
          <a:xfrm>
            <a:off x="0" y="1038225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149" name="Rectangle 3" descr="50%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pattFill prst="pct50">
            <a:fgClr>
              <a:schemeClr val="accent1">
                <a:alpha val="39999"/>
              </a:scheme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6150" name="Text Box 4"/>
          <p:cNvSpPr txBox="1">
            <a:spLocks noChangeArrowheads="1"/>
          </p:cNvSpPr>
          <p:nvPr/>
        </p:nvSpPr>
        <p:spPr bwMode="auto">
          <a:xfrm>
            <a:off x="2836863" y="223838"/>
            <a:ext cx="3470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Strategy Introduction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151" name="Line 5"/>
          <p:cNvSpPr>
            <a:spLocks noChangeShapeType="1"/>
          </p:cNvSpPr>
          <p:nvPr/>
        </p:nvSpPr>
        <p:spPr bwMode="auto">
          <a:xfrm>
            <a:off x="0" y="152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2" name="Text Box 6"/>
          <p:cNvSpPr txBox="1">
            <a:spLocks noChangeArrowheads="1"/>
          </p:cNvSpPr>
          <p:nvPr/>
        </p:nvSpPr>
        <p:spPr bwMode="auto">
          <a:xfrm>
            <a:off x="373063" y="1117600"/>
            <a:ext cx="4049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“Big Picture” Orientation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</a:t>
            </a:r>
          </a:p>
        </p:txBody>
      </p:sp>
      <p:sp>
        <p:nvSpPr>
          <p:cNvPr id="6154" name="Rectangle 8" descr="50%"/>
          <p:cNvSpPr>
            <a:spLocks noChangeArrowheads="1"/>
          </p:cNvSpPr>
          <p:nvPr/>
        </p:nvSpPr>
        <p:spPr bwMode="auto">
          <a:xfrm>
            <a:off x="0" y="2835275"/>
            <a:ext cx="9144000" cy="3898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155" name="Text Box 9"/>
          <p:cNvSpPr txBox="1">
            <a:spLocks noChangeArrowheads="1"/>
          </p:cNvSpPr>
          <p:nvPr/>
        </p:nvSpPr>
        <p:spPr bwMode="auto">
          <a:xfrm>
            <a:off x="373063" y="2946400"/>
            <a:ext cx="5324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Foundation of Economic Principles: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156" name="Text Box 10"/>
          <p:cNvSpPr txBox="1">
            <a:spLocks noChangeArrowheads="1"/>
          </p:cNvSpPr>
          <p:nvPr/>
        </p:nvSpPr>
        <p:spPr bwMode="auto">
          <a:xfrm>
            <a:off x="1039813" y="3565525"/>
            <a:ext cx="6130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 Overarching Objective:  Maximize Profits*</a:t>
            </a:r>
          </a:p>
        </p:txBody>
      </p:sp>
      <p:sp>
        <p:nvSpPr>
          <p:cNvPr id="6157" name="Text Box 11"/>
          <p:cNvSpPr txBox="1">
            <a:spLocks noChangeArrowheads="1"/>
          </p:cNvSpPr>
          <p:nvPr/>
        </p:nvSpPr>
        <p:spPr bwMode="auto">
          <a:xfrm>
            <a:off x="1597025" y="62515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6146" name="Object 1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6146" name="Equation" r:id="rId4" imgW="114120" imgH="215640" progId="Equation.3">
              <p:embed/>
            </p:oleObj>
          </a:graphicData>
        </a:graphic>
      </p:graphicFrame>
      <p:graphicFrame>
        <p:nvGraphicFramePr>
          <p:cNvPr id="6147" name="Object 1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6147" name="Equation" r:id="rId5" imgW="114120" imgH="215640" progId="Equation.3">
              <p:embed/>
            </p:oleObj>
          </a:graphicData>
        </a:graphic>
      </p:graphicFrame>
      <p:sp>
        <p:nvSpPr>
          <p:cNvPr id="6158" name="Rectangle 15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4243" y="1703388"/>
            <a:ext cx="849463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2" eaLnBrk="0" hangingPunct="0"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The Set of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Policies and Objectives that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Collectively </a:t>
            </a:r>
          </a:p>
          <a:p>
            <a:pPr eaLnBrk="0" hangingPunct="0"/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 Determine How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 Organization Operates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 descr="50%"/>
          <p:cNvSpPr>
            <a:spLocks noChangeArrowheads="1"/>
          </p:cNvSpPr>
          <p:nvPr/>
        </p:nvSpPr>
        <p:spPr bwMode="auto">
          <a:xfrm>
            <a:off x="0" y="1038225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4" name="Rectangle 3" descr="50%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pattFill prst="pct50">
            <a:fgClr>
              <a:schemeClr val="accent1">
                <a:alpha val="39999"/>
              </a:scheme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175" name="Text Box 4"/>
          <p:cNvSpPr txBox="1">
            <a:spLocks noChangeArrowheads="1"/>
          </p:cNvSpPr>
          <p:nvPr/>
        </p:nvSpPr>
        <p:spPr bwMode="auto">
          <a:xfrm>
            <a:off x="2836863" y="223838"/>
            <a:ext cx="3470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Strategy Introduction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6" name="Line 5"/>
          <p:cNvSpPr>
            <a:spLocks noChangeShapeType="1"/>
          </p:cNvSpPr>
          <p:nvPr/>
        </p:nvSpPr>
        <p:spPr bwMode="auto">
          <a:xfrm>
            <a:off x="0" y="152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7" name="Text Box 6"/>
          <p:cNvSpPr txBox="1">
            <a:spLocks noChangeArrowheads="1"/>
          </p:cNvSpPr>
          <p:nvPr/>
        </p:nvSpPr>
        <p:spPr bwMode="auto">
          <a:xfrm>
            <a:off x="373063" y="1117600"/>
            <a:ext cx="4049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“Big Picture” Orientation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</a:t>
            </a:r>
          </a:p>
        </p:txBody>
      </p:sp>
      <p:sp>
        <p:nvSpPr>
          <p:cNvPr id="7179" name="Rectangle 8" descr="50%"/>
          <p:cNvSpPr>
            <a:spLocks noChangeArrowheads="1"/>
          </p:cNvSpPr>
          <p:nvPr/>
        </p:nvSpPr>
        <p:spPr bwMode="auto">
          <a:xfrm>
            <a:off x="0" y="2835275"/>
            <a:ext cx="9144000" cy="3898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0" name="Text Box 9"/>
          <p:cNvSpPr txBox="1">
            <a:spLocks noChangeArrowheads="1"/>
          </p:cNvSpPr>
          <p:nvPr/>
        </p:nvSpPr>
        <p:spPr bwMode="auto">
          <a:xfrm>
            <a:off x="373063" y="2946400"/>
            <a:ext cx="5324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Foundation of Economic Principles: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1" name="Text Box 10"/>
          <p:cNvSpPr txBox="1">
            <a:spLocks noChangeArrowheads="1"/>
          </p:cNvSpPr>
          <p:nvPr/>
        </p:nvSpPr>
        <p:spPr bwMode="auto">
          <a:xfrm>
            <a:off x="1039813" y="3565525"/>
            <a:ext cx="6130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 Overarching Objective:  Maximize Profits*</a:t>
            </a:r>
          </a:p>
        </p:txBody>
      </p:sp>
      <p:sp>
        <p:nvSpPr>
          <p:cNvPr id="7182" name="Text Box 11"/>
          <p:cNvSpPr txBox="1">
            <a:spLocks noChangeArrowheads="1"/>
          </p:cNvSpPr>
          <p:nvPr/>
        </p:nvSpPr>
        <p:spPr bwMode="auto">
          <a:xfrm>
            <a:off x="1597025" y="62515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3" name="Text Box 12"/>
          <p:cNvSpPr txBox="1">
            <a:spLocks noChangeArrowheads="1"/>
          </p:cNvSpPr>
          <p:nvPr/>
        </p:nvSpPr>
        <p:spPr bwMode="auto">
          <a:xfrm>
            <a:off x="1039813" y="6138863"/>
            <a:ext cx="7964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Policies must be tied maximizing firm profits</a:t>
            </a:r>
          </a:p>
        </p:txBody>
      </p:sp>
      <p:graphicFrame>
        <p:nvGraphicFramePr>
          <p:cNvPr id="7170" name="Object 1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7170" name="Equation" r:id="rId4" imgW="114120" imgH="215640" progId="Equation.3">
              <p:embed/>
            </p:oleObj>
          </a:graphicData>
        </a:graphic>
      </p:graphicFrame>
      <p:graphicFrame>
        <p:nvGraphicFramePr>
          <p:cNvPr id="7171" name="Object 1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7171" name="Equation" r:id="rId5" imgW="114120" imgH="215640" progId="Equation.3">
              <p:embed/>
            </p:oleObj>
          </a:graphicData>
        </a:graphic>
      </p:graphicFrame>
      <p:sp>
        <p:nvSpPr>
          <p:cNvPr id="7184" name="Rectangle 15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grpSp>
        <p:nvGrpSpPr>
          <p:cNvPr id="7185" name="Group 16"/>
          <p:cNvGrpSpPr>
            <a:grpSpLocks/>
          </p:cNvGrpSpPr>
          <p:nvPr/>
        </p:nvGrpSpPr>
        <p:grpSpPr bwMode="auto">
          <a:xfrm>
            <a:off x="1527175" y="4086225"/>
            <a:ext cx="6088063" cy="1893888"/>
            <a:chOff x="843" y="2574"/>
            <a:chExt cx="3835" cy="1193"/>
          </a:xfrm>
        </p:grpSpPr>
        <p:graphicFrame>
          <p:nvGraphicFramePr>
            <p:cNvPr id="7172" name="Object 17"/>
            <p:cNvGraphicFramePr>
              <a:graphicFrameLocks noChangeAspect="1"/>
            </p:cNvGraphicFramePr>
            <p:nvPr/>
          </p:nvGraphicFramePr>
          <p:xfrm>
            <a:off x="898" y="2583"/>
            <a:ext cx="3780" cy="533"/>
          </p:xfrm>
          <a:graphic>
            <a:graphicData uri="http://schemas.openxmlformats.org/presentationml/2006/ole">
              <p:oleObj spid="_x0000_s7172" name="Equation" r:id="rId6" imgW="3441600" imgH="482400" progId="Equation.3">
                <p:embed/>
              </p:oleObj>
            </a:graphicData>
          </a:graphic>
        </p:graphicFrame>
        <p:sp>
          <p:nvSpPr>
            <p:cNvPr id="7186" name="Rectangle 18"/>
            <p:cNvSpPr>
              <a:spLocks noChangeArrowheads="1"/>
            </p:cNvSpPr>
            <p:nvPr/>
          </p:nvSpPr>
          <p:spPr bwMode="auto">
            <a:xfrm>
              <a:off x="843" y="2574"/>
              <a:ext cx="3835" cy="119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/>
            </a:p>
          </p:txBody>
        </p:sp>
        <p:sp>
          <p:nvSpPr>
            <p:cNvPr id="7187" name="Text Box 19"/>
            <p:cNvSpPr txBox="1">
              <a:spLocks noChangeArrowheads="1"/>
            </p:cNvSpPr>
            <p:nvPr/>
          </p:nvSpPr>
          <p:spPr bwMode="auto">
            <a:xfrm>
              <a:off x="1255" y="3159"/>
              <a:ext cx="2984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i="1">
                  <a:latin typeface="Arial" charset="0"/>
                </a:rPr>
                <a:t>i = Countries		</a:t>
              </a:r>
              <a:r>
                <a:rPr lang="en-US" sz="1800">
                  <a:latin typeface="Arial" charset="0"/>
                </a:rPr>
                <a:t>U = </a:t>
              </a:r>
              <a:r>
                <a:rPr lang="en-US" sz="1800" i="1">
                  <a:latin typeface="Arial" charset="0"/>
                </a:rPr>
                <a:t>f(p*)</a:t>
              </a:r>
            </a:p>
            <a:p>
              <a:pPr eaLnBrk="0" hangingPunct="0"/>
              <a:r>
                <a:rPr lang="en-US" sz="1800" i="1">
                  <a:latin typeface="Arial" charset="0"/>
                </a:rPr>
                <a:t>j = Segments		mc = f(volume,…)</a:t>
              </a:r>
            </a:p>
            <a:p>
              <a:pPr eaLnBrk="0" hangingPunct="0"/>
              <a:r>
                <a:rPr lang="en-US" sz="1800" i="1">
                  <a:latin typeface="Arial" charset="0"/>
                </a:rPr>
                <a:t>k = Products/services	F = f(</a:t>
              </a:r>
              <a:r>
                <a:rPr lang="el-GR" sz="1800" i="1">
                  <a:latin typeface="Arial" charset="0"/>
                  <a:cs typeface="Arial" charset="0"/>
                </a:rPr>
                <a:t>Σ</a:t>
              </a:r>
              <a:r>
                <a:rPr lang="en-US" sz="1800" i="1">
                  <a:latin typeface="Arial" charset="0"/>
                  <a:cs typeface="Arial" charset="0"/>
                </a:rPr>
                <a:t> </a:t>
              </a:r>
              <a:r>
                <a:rPr lang="el-GR" sz="1800" i="1">
                  <a:latin typeface="Arial" charset="0"/>
                  <a:cs typeface="Arial" charset="0"/>
                </a:rPr>
                <a:t>Σ</a:t>
              </a:r>
              <a:r>
                <a:rPr lang="en-US" sz="1800" i="1">
                  <a:latin typeface="Arial" charset="0"/>
                  <a:cs typeface="Arial" charset="0"/>
                </a:rPr>
                <a:t> </a:t>
              </a:r>
              <a:r>
                <a:rPr lang="el-GR" sz="1800" i="1">
                  <a:latin typeface="Arial" charset="0"/>
                  <a:cs typeface="Arial" charset="0"/>
                </a:rPr>
                <a:t>Σ</a:t>
              </a:r>
              <a:r>
                <a:rPr lang="en-US" sz="1800" i="1">
                  <a:latin typeface="Arial" charset="0"/>
                  <a:cs typeface="Arial" charset="0"/>
                </a:rPr>
                <a:t>,…)</a:t>
              </a:r>
              <a:endParaRPr lang="el-GR" sz="1800" i="1">
                <a:latin typeface="Arial" charset="0"/>
                <a:cs typeface="Arial" charset="0"/>
              </a:endParaRPr>
            </a:p>
          </p:txBody>
        </p:sp>
        <p:sp>
          <p:nvSpPr>
            <p:cNvPr id="7188" name="Line 20"/>
            <p:cNvSpPr>
              <a:spLocks noChangeShapeType="1"/>
            </p:cNvSpPr>
            <p:nvPr/>
          </p:nvSpPr>
          <p:spPr bwMode="auto">
            <a:xfrm>
              <a:off x="1088" y="3139"/>
              <a:ext cx="33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24243" y="1703388"/>
            <a:ext cx="849463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2" eaLnBrk="0" hangingPunct="0"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The Set of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Policies and Objectives that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Collectively </a:t>
            </a:r>
          </a:p>
          <a:p>
            <a:pPr eaLnBrk="0" hangingPunct="0"/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 Determine How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 Organization Operates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descr="50%"/>
          <p:cNvSpPr>
            <a:spLocks noChangeArrowheads="1"/>
          </p:cNvSpPr>
          <p:nvPr/>
        </p:nvSpPr>
        <p:spPr bwMode="auto">
          <a:xfrm>
            <a:off x="0" y="1066800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27" name="Rectangle 3" descr="50%"/>
          <p:cNvSpPr>
            <a:spLocks noChangeArrowheads="1"/>
          </p:cNvSpPr>
          <p:nvPr/>
        </p:nvSpPr>
        <p:spPr bwMode="auto">
          <a:xfrm>
            <a:off x="0" y="152400"/>
            <a:ext cx="9144000" cy="685800"/>
          </a:xfrm>
          <a:prstGeom prst="rect">
            <a:avLst/>
          </a:prstGeom>
          <a:pattFill prst="pct50">
            <a:fgClr>
              <a:schemeClr val="accent1">
                <a:alpha val="39999"/>
              </a:scheme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836863" y="223838"/>
            <a:ext cx="3470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Strategy Introduction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0" y="152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73063" y="1146175"/>
            <a:ext cx="4049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“Big Picture” Orientation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 </a:t>
            </a:r>
          </a:p>
        </p:txBody>
      </p:sp>
      <p:sp>
        <p:nvSpPr>
          <p:cNvPr id="26632" name="Rectangle 8" descr="50%"/>
          <p:cNvSpPr>
            <a:spLocks noChangeArrowheads="1"/>
          </p:cNvSpPr>
          <p:nvPr/>
        </p:nvSpPr>
        <p:spPr bwMode="auto">
          <a:xfrm>
            <a:off x="0" y="2908300"/>
            <a:ext cx="9144000" cy="3806825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73063" y="3203575"/>
            <a:ext cx="5324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en-US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Foundation of Economic Principles:</a:t>
            </a:r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1039813" y="3822700"/>
            <a:ext cx="6130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 Overarching Objective:  Maximize Profits*</a:t>
            </a: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1039813" y="5756275"/>
            <a:ext cx="79644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Policies must be somehow tied to increasing average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prices, decreasing average costs, or increasing quantity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1597025" y="62515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37" name="Rectangle 13" descr="50%"/>
          <p:cNvSpPr>
            <a:spLocks noChangeArrowheads="1"/>
          </p:cNvSpPr>
          <p:nvPr/>
        </p:nvSpPr>
        <p:spPr bwMode="auto">
          <a:xfrm>
            <a:off x="4476750" y="4405313"/>
            <a:ext cx="3021013" cy="414337"/>
          </a:xfrm>
          <a:prstGeom prst="rect">
            <a:avLst/>
          </a:prstGeom>
          <a:pattFill prst="pct50">
            <a:fgClr>
              <a:srgbClr val="CCFF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6638" name="Rectangle 14" descr="50%"/>
          <p:cNvSpPr>
            <a:spLocks noChangeArrowheads="1"/>
          </p:cNvSpPr>
          <p:nvPr/>
        </p:nvSpPr>
        <p:spPr bwMode="auto">
          <a:xfrm>
            <a:off x="2724150" y="5143500"/>
            <a:ext cx="5305425" cy="442913"/>
          </a:xfrm>
          <a:prstGeom prst="rect">
            <a:avLst/>
          </a:prstGeom>
          <a:pattFill prst="pct50">
            <a:fgClr>
              <a:srgbClr val="CCFFFF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1039813" y="4394200"/>
            <a:ext cx="67278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–  Unpacking Profits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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Revenues – Costs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			         or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	(Avg. Price – Avg. Cost) × Quantity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24243" y="1703388"/>
            <a:ext cx="849463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2" eaLnBrk="0" hangingPunct="0">
              <a:buFontTx/>
              <a:buChar char="•"/>
            </a:pP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The Set of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Policies and Objectives that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Collectively </a:t>
            </a:r>
          </a:p>
          <a:p>
            <a:pPr eaLnBrk="0" hangingPunct="0"/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 Determine How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 Organization Operates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307975"/>
            <a:ext cx="9144000" cy="6243638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graphicFrame>
        <p:nvGraphicFramePr>
          <p:cNvPr id="2050" name="Object 9"/>
          <p:cNvGraphicFramePr>
            <a:graphicFrameLocks noChangeAspect="1"/>
          </p:cNvGraphicFramePr>
          <p:nvPr/>
        </p:nvGraphicFramePr>
        <p:xfrm>
          <a:off x="98856" y="309563"/>
          <a:ext cx="8970963" cy="6783387"/>
        </p:xfrm>
        <a:graphic>
          <a:graphicData uri="http://schemas.openxmlformats.org/presentationml/2006/ole">
            <p:oleObj spid="_x0000_s2050" name="Document" r:id="rId4" imgW="7365507" imgH="545481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 descr="50%"/>
          <p:cNvSpPr>
            <a:spLocks noChangeArrowheads="1"/>
          </p:cNvSpPr>
          <p:nvPr/>
        </p:nvSpPr>
        <p:spPr bwMode="auto">
          <a:xfrm>
            <a:off x="0" y="1363702"/>
            <a:ext cx="9144000" cy="320198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620713" y="1608177"/>
            <a:ext cx="6270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Total Costs = Fixed Costs + Variable Costs</a:t>
            </a:r>
          </a:p>
        </p:txBody>
      </p:sp>
      <p:grpSp>
        <p:nvGrpSpPr>
          <p:cNvPr id="8199" name="Group 6"/>
          <p:cNvGrpSpPr>
            <a:grpSpLocks/>
          </p:cNvGrpSpPr>
          <p:nvPr/>
        </p:nvGrpSpPr>
        <p:grpSpPr bwMode="auto">
          <a:xfrm>
            <a:off x="620713" y="2516227"/>
            <a:ext cx="7731125" cy="685800"/>
            <a:chOff x="472" y="1694"/>
            <a:chExt cx="4870" cy="432"/>
          </a:xfrm>
        </p:grpSpPr>
        <p:sp>
          <p:nvSpPr>
            <p:cNvPr id="8201" name="Text Box 7"/>
            <p:cNvSpPr txBox="1">
              <a:spLocks noChangeArrowheads="1"/>
            </p:cNvSpPr>
            <p:nvPr/>
          </p:nvSpPr>
          <p:spPr bwMode="auto">
            <a:xfrm>
              <a:off x="472" y="1769"/>
              <a:ext cx="175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buFontTx/>
                <a:buChar char="•"/>
              </a:pPr>
              <a:r>
                <a:rPr lang="en-US"/>
                <a:t> 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Average Costs = </a:t>
              </a:r>
            </a:p>
          </p:txBody>
        </p:sp>
        <p:graphicFrame>
          <p:nvGraphicFramePr>
            <p:cNvPr id="8194" name="Object 8"/>
            <p:cNvGraphicFramePr>
              <a:graphicFrameLocks noChangeAspect="1"/>
            </p:cNvGraphicFramePr>
            <p:nvPr/>
          </p:nvGraphicFramePr>
          <p:xfrm>
            <a:off x="2194" y="1711"/>
            <a:ext cx="1119" cy="393"/>
          </p:xfrm>
          <a:graphic>
            <a:graphicData uri="http://schemas.openxmlformats.org/presentationml/2006/ole">
              <p:oleObj spid="_x0000_s8194" name="Equation" r:id="rId3" imgW="1117440" imgH="393480" progId="Equation.3">
                <p:embed/>
              </p:oleObj>
            </a:graphicData>
          </a:graphic>
        </p:graphicFrame>
        <p:sp>
          <p:nvSpPr>
            <p:cNvPr id="8202" name="Text Box 9"/>
            <p:cNvSpPr txBox="1">
              <a:spLocks noChangeArrowheads="1"/>
            </p:cNvSpPr>
            <p:nvPr/>
          </p:nvSpPr>
          <p:spPr bwMode="auto">
            <a:xfrm>
              <a:off x="3181" y="1762"/>
              <a:ext cx="17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;  Marginal Costs =</a:t>
              </a:r>
            </a:p>
          </p:txBody>
        </p:sp>
        <p:graphicFrame>
          <p:nvGraphicFramePr>
            <p:cNvPr id="8195" name="Object 10"/>
            <p:cNvGraphicFramePr>
              <a:graphicFrameLocks noChangeAspect="1"/>
            </p:cNvGraphicFramePr>
            <p:nvPr/>
          </p:nvGraphicFramePr>
          <p:xfrm>
            <a:off x="4938" y="1694"/>
            <a:ext cx="404" cy="432"/>
          </p:xfrm>
          <a:graphic>
            <a:graphicData uri="http://schemas.openxmlformats.org/presentationml/2006/ole">
              <p:oleObj spid="_x0000_s8195" name="Equation" r:id="rId4" imgW="393480" imgH="419040" progId="Equation.3">
                <p:embed/>
              </p:oleObj>
            </a:graphicData>
          </a:graphic>
        </p:graphicFrame>
      </p:grpSp>
      <p:sp>
        <p:nvSpPr>
          <p:cNvPr id="8200" name="Text Box 11"/>
          <p:cNvSpPr txBox="1">
            <a:spLocks noChangeArrowheads="1"/>
          </p:cNvSpPr>
          <p:nvPr/>
        </p:nvSpPr>
        <p:spPr bwMode="auto">
          <a:xfrm>
            <a:off x="620713" y="3703677"/>
            <a:ext cx="792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Returns-to-Scale = Effect of Quantity on Average Costs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257175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31352" y="322263"/>
            <a:ext cx="8481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Supply –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to Produce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 descr="50%"/>
          <p:cNvSpPr>
            <a:spLocks noChangeArrowheads="1"/>
          </p:cNvSpPr>
          <p:nvPr/>
        </p:nvSpPr>
        <p:spPr bwMode="auto">
          <a:xfrm>
            <a:off x="0" y="4938713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221" name="Rectangle 3" descr="50%"/>
          <p:cNvSpPr>
            <a:spLocks noChangeArrowheads="1"/>
          </p:cNvSpPr>
          <p:nvPr/>
        </p:nvSpPr>
        <p:spPr bwMode="auto">
          <a:xfrm>
            <a:off x="0" y="1363702"/>
            <a:ext cx="9144000" cy="320198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9223" name="Text Box 5"/>
          <p:cNvSpPr txBox="1">
            <a:spLocks noChangeArrowheads="1"/>
          </p:cNvSpPr>
          <p:nvPr/>
        </p:nvSpPr>
        <p:spPr bwMode="auto">
          <a:xfrm>
            <a:off x="620713" y="1608177"/>
            <a:ext cx="6270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Total Costs = Fixed Costs + Variable Costs</a:t>
            </a:r>
          </a:p>
        </p:txBody>
      </p:sp>
      <p:grpSp>
        <p:nvGrpSpPr>
          <p:cNvPr id="9224" name="Group 6"/>
          <p:cNvGrpSpPr>
            <a:grpSpLocks/>
          </p:cNvGrpSpPr>
          <p:nvPr/>
        </p:nvGrpSpPr>
        <p:grpSpPr bwMode="auto">
          <a:xfrm>
            <a:off x="620713" y="2516227"/>
            <a:ext cx="7731125" cy="685800"/>
            <a:chOff x="472" y="1694"/>
            <a:chExt cx="4870" cy="432"/>
          </a:xfrm>
        </p:grpSpPr>
        <p:sp>
          <p:nvSpPr>
            <p:cNvPr id="9227" name="Text Box 7"/>
            <p:cNvSpPr txBox="1">
              <a:spLocks noChangeArrowheads="1"/>
            </p:cNvSpPr>
            <p:nvPr/>
          </p:nvSpPr>
          <p:spPr bwMode="auto">
            <a:xfrm>
              <a:off x="472" y="1769"/>
              <a:ext cx="175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buFontTx/>
                <a:buChar char="•"/>
              </a:pPr>
              <a:r>
                <a:rPr lang="en-US"/>
                <a:t> 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Average Costs = </a:t>
              </a:r>
            </a:p>
          </p:txBody>
        </p:sp>
        <p:graphicFrame>
          <p:nvGraphicFramePr>
            <p:cNvPr id="9218" name="Object 8"/>
            <p:cNvGraphicFramePr>
              <a:graphicFrameLocks noChangeAspect="1"/>
            </p:cNvGraphicFramePr>
            <p:nvPr/>
          </p:nvGraphicFramePr>
          <p:xfrm>
            <a:off x="2194" y="1711"/>
            <a:ext cx="1119" cy="393"/>
          </p:xfrm>
          <a:graphic>
            <a:graphicData uri="http://schemas.openxmlformats.org/presentationml/2006/ole">
              <p:oleObj spid="_x0000_s9218" name="Equation" r:id="rId3" imgW="1117440" imgH="393480" progId="Equation.3">
                <p:embed/>
              </p:oleObj>
            </a:graphicData>
          </a:graphic>
        </p:graphicFrame>
        <p:sp>
          <p:nvSpPr>
            <p:cNvPr id="9228" name="Text Box 9"/>
            <p:cNvSpPr txBox="1">
              <a:spLocks noChangeArrowheads="1"/>
            </p:cNvSpPr>
            <p:nvPr/>
          </p:nvSpPr>
          <p:spPr bwMode="auto">
            <a:xfrm>
              <a:off x="3181" y="1762"/>
              <a:ext cx="17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 </a:t>
              </a:r>
              <a:r>
                <a:rPr lang="en-US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;  Marginal Costs =</a:t>
              </a:r>
            </a:p>
          </p:txBody>
        </p:sp>
        <p:graphicFrame>
          <p:nvGraphicFramePr>
            <p:cNvPr id="9219" name="Object 10"/>
            <p:cNvGraphicFramePr>
              <a:graphicFrameLocks noChangeAspect="1"/>
            </p:cNvGraphicFramePr>
            <p:nvPr/>
          </p:nvGraphicFramePr>
          <p:xfrm>
            <a:off x="4938" y="1694"/>
            <a:ext cx="404" cy="432"/>
          </p:xfrm>
          <a:graphic>
            <a:graphicData uri="http://schemas.openxmlformats.org/presentationml/2006/ole">
              <p:oleObj spid="_x0000_s9219" name="Equation" r:id="rId4" imgW="393480" imgH="419040" progId="Equation.3">
                <p:embed/>
              </p:oleObj>
            </a:graphicData>
          </a:graphic>
        </p:graphicFrame>
      </p:grpSp>
      <p:sp>
        <p:nvSpPr>
          <p:cNvPr id="9225" name="Text Box 11"/>
          <p:cNvSpPr txBox="1">
            <a:spLocks noChangeArrowheads="1"/>
          </p:cNvSpPr>
          <p:nvPr/>
        </p:nvSpPr>
        <p:spPr bwMode="auto">
          <a:xfrm>
            <a:off x="620713" y="3703677"/>
            <a:ext cx="792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Returns-to-Scale = Effect of Quantity on Average Costs</a:t>
            </a:r>
          </a:p>
        </p:txBody>
      </p:sp>
      <p:sp>
        <p:nvSpPr>
          <p:cNvPr id="9226" name="Rectangle 12"/>
          <p:cNvSpPr>
            <a:spLocks noChangeArrowheads="1"/>
          </p:cNvSpPr>
          <p:nvPr/>
        </p:nvSpPr>
        <p:spPr bwMode="auto">
          <a:xfrm>
            <a:off x="177800" y="5010150"/>
            <a:ext cx="8774113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Implication for Strategy:  Profit Evaluation is Complicated by 	Functional Relationship between Quantity and Costs:</a:t>
            </a:r>
          </a:p>
          <a:p>
            <a:pPr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Profits = (Avg. Price – </a:t>
            </a:r>
            <a:r>
              <a:rPr lang="en-US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Avg. Cost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 × </a:t>
            </a:r>
            <a:r>
              <a:rPr lang="en-US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0" y="257175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31352" y="322263"/>
            <a:ext cx="8481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Supply –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to Produce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 descr="50%"/>
          <p:cNvSpPr>
            <a:spLocks noChangeArrowheads="1"/>
          </p:cNvSpPr>
          <p:nvPr/>
        </p:nvSpPr>
        <p:spPr bwMode="auto">
          <a:xfrm>
            <a:off x="0" y="1145911"/>
            <a:ext cx="9144000" cy="723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0594" y="1274843"/>
            <a:ext cx="83583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/>
              <a:t> 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Economic Costs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→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Accounting Costs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&amp; </a:t>
            </a:r>
            <a:r>
              <a:rPr lang="en-US" i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Opportunity </a:t>
            </a:r>
            <a:r>
              <a:rPr lang="en-US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Costs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80807" y="223407"/>
            <a:ext cx="7782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– More Key Concepts for Strategy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-4763" y="2236269"/>
            <a:ext cx="9144001" cy="2784475"/>
          </a:xfrm>
          <a:prstGeom prst="rect">
            <a:avLst/>
          </a:prstGeom>
          <a:solidFill>
            <a:srgbClr val="FFFF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9700" name="Rectangle 4" descr="50%"/>
          <p:cNvSpPr>
            <a:spLocks noChangeArrowheads="1"/>
          </p:cNvSpPr>
          <p:nvPr/>
        </p:nvSpPr>
        <p:spPr bwMode="auto">
          <a:xfrm>
            <a:off x="0" y="1145911"/>
            <a:ext cx="9144000" cy="723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247650" y="2306119"/>
            <a:ext cx="83089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Conceptual Definition:  The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opportunity costs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a decision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reflects what must be “given up” as a result of the 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decision (i.e., the next-best alternative)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271463" y="3672956"/>
            <a:ext cx="87582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Implications: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Chosen strategies should be “best” ― not just profitable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Substitution effects on profit function must be considered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0594" y="1274843"/>
            <a:ext cx="83583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/>
              <a:t> 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Economic Costs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→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Accounting Costs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&amp; </a:t>
            </a:r>
            <a:r>
              <a:rPr lang="en-US" i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Opportunity </a:t>
            </a:r>
            <a:r>
              <a:rPr lang="en-US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Costs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80807" y="223407"/>
            <a:ext cx="7782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– More Key Concepts for Strategy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5365750"/>
            <a:ext cx="9144000" cy="1270000"/>
          </a:xfrm>
          <a:prstGeom prst="rect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-4763" y="2236269"/>
            <a:ext cx="9144001" cy="2784475"/>
          </a:xfrm>
          <a:prstGeom prst="rect">
            <a:avLst/>
          </a:prstGeom>
          <a:solidFill>
            <a:srgbClr val="FFFF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9700" name="Rectangle 4" descr="50%"/>
          <p:cNvSpPr>
            <a:spLocks noChangeArrowheads="1"/>
          </p:cNvSpPr>
          <p:nvPr/>
        </p:nvSpPr>
        <p:spPr bwMode="auto">
          <a:xfrm>
            <a:off x="0" y="1145911"/>
            <a:ext cx="9144000" cy="723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247650" y="2306119"/>
            <a:ext cx="83089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Conceptual Definition:  The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opportunity costs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a decision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reflects what must be “given up” as a result of the 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decision (i.e., the next-best alternative)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271463" y="3672956"/>
            <a:ext cx="87582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Implications: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Chosen strategies should be “best” ― not just profitable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Substitution effects on profit function must be considered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280988" y="5364163"/>
            <a:ext cx="82375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Application:  Milk at McDonald’s and Wendy’s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Milk sales increased by 100 – 1,500% when sold in a</a:t>
            </a:r>
          </a:p>
          <a:p>
            <a:pPr marL="914400" lvl="1" indent="-457200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plastic bottle instead of a cardboard container.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0594" y="1274843"/>
            <a:ext cx="83583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/>
              <a:t> 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Economic Costs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→ </a:t>
            </a:r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Accounting Costs 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&amp; </a:t>
            </a:r>
            <a:r>
              <a:rPr lang="en-US" i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Opportunity </a:t>
            </a:r>
            <a:r>
              <a:rPr lang="en-US" i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Costs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80807" y="223407"/>
            <a:ext cx="7782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– More Key Concepts for Strategy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2168525"/>
            <a:ext cx="9144000" cy="3124200"/>
          </a:xfrm>
          <a:prstGeom prst="rect">
            <a:avLst/>
          </a:prstGeom>
          <a:solidFill>
            <a:srgbClr val="FFFF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24" name="Rectangle 4" descr="50%"/>
          <p:cNvSpPr>
            <a:spLocks noChangeArrowheads="1"/>
          </p:cNvSpPr>
          <p:nvPr/>
        </p:nvSpPr>
        <p:spPr bwMode="auto">
          <a:xfrm>
            <a:off x="0" y="1270000"/>
            <a:ext cx="9144000" cy="723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93738" y="1401763"/>
            <a:ext cx="7756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Strategic Investments: Avoidable Costs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vs.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Sunk Costs</a:t>
            </a:r>
            <a:endParaRPr lang="en-US" i="1" u="sng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247650" y="2220913"/>
            <a:ext cx="8612188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Conceptual Definitions:  </a:t>
            </a:r>
          </a:p>
          <a:p>
            <a:pPr eaLnBrk="0" hangingPunct="0">
              <a:buFontTx/>
              <a:buChar char="•"/>
            </a:pPr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The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avoidable costs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a strategic initiative are the portion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that may be somehow recovered once they are spent</a:t>
            </a:r>
          </a:p>
          <a:p>
            <a:pPr lvl="1" eaLnBrk="0" hangingPunct="0"/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/>
            <a:r>
              <a:rPr lang="en-US" sz="20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Examples: ??</a:t>
            </a:r>
          </a:p>
          <a:p>
            <a:pPr lvl="1" eaLnBrk="0" hangingPunct="0"/>
            <a:endParaRPr lang="en-US" sz="1000" i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In contrast,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sunk costs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are reflect expenditures that are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gone forever once they have been incurred.</a:t>
            </a:r>
          </a:p>
          <a:p>
            <a:pPr lvl="1" eaLnBrk="0" hangingPunct="0"/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/>
            <a:r>
              <a:rPr lang="en-US" sz="20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Examples: ??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0807" y="223407"/>
            <a:ext cx="7782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– More Key Concepts for Strategy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763" y="5413375"/>
            <a:ext cx="9144000" cy="1270000"/>
          </a:xfrm>
          <a:prstGeom prst="rect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2168525"/>
            <a:ext cx="9144000" cy="3124200"/>
          </a:xfrm>
          <a:prstGeom prst="rect">
            <a:avLst/>
          </a:prstGeom>
          <a:solidFill>
            <a:srgbClr val="FFFF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24" name="Rectangle 4" descr="50%"/>
          <p:cNvSpPr>
            <a:spLocks noChangeArrowheads="1"/>
          </p:cNvSpPr>
          <p:nvPr/>
        </p:nvSpPr>
        <p:spPr bwMode="auto">
          <a:xfrm>
            <a:off x="0" y="1270000"/>
            <a:ext cx="9144000" cy="723900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93738" y="1401763"/>
            <a:ext cx="7756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Strategic Investments: Avoidable Costs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vs.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Sunk Costs</a:t>
            </a:r>
            <a:endParaRPr lang="en-US" i="1" u="sng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247650" y="2220913"/>
            <a:ext cx="8612188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Conceptual Definitions:  </a:t>
            </a:r>
          </a:p>
          <a:p>
            <a:pPr eaLnBrk="0" hangingPunct="0">
              <a:buFontTx/>
              <a:buChar char="•"/>
            </a:pPr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The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avoidable costs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of a strategic initiative are the portion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that may be somehow recovered once they are spent</a:t>
            </a:r>
          </a:p>
          <a:p>
            <a:pPr lvl="1" eaLnBrk="0" hangingPunct="0"/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/>
            <a:r>
              <a:rPr lang="en-US" sz="20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Examples: ??</a:t>
            </a:r>
          </a:p>
          <a:p>
            <a:pPr lvl="1" eaLnBrk="0" hangingPunct="0"/>
            <a:endParaRPr lang="en-US" sz="1000" i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In contrast, </a:t>
            </a:r>
            <a:r>
              <a:rPr lang="en-US" i="1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sunk costs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are reflect expenditures that are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gone forever once they have been incurred.</a:t>
            </a:r>
          </a:p>
          <a:p>
            <a:pPr lvl="1" eaLnBrk="0" hangingPunct="0"/>
            <a:endParaRPr lang="en-US" sz="8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1" eaLnBrk="0" hangingPunct="0"/>
            <a:r>
              <a:rPr lang="en-US" sz="20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Examples: ??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200025" y="5468938"/>
            <a:ext cx="86582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Implications: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Strategies using avoidable costs may be more attractive</a:t>
            </a:r>
          </a:p>
          <a:p>
            <a:pPr marL="914400" lvl="1" indent="-457200"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Sunk costs may have more subtle competitive impacts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80807" y="223407"/>
            <a:ext cx="7782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Firms’ </a:t>
            </a:r>
            <a:r>
              <a:rPr lang="en-US" sz="2800" u="sng" dirty="0" smtClean="0">
                <a:latin typeface="Arial" charset="0"/>
              </a:rPr>
              <a:t>Costs</a:t>
            </a:r>
            <a:r>
              <a:rPr lang="en-US" sz="2800" dirty="0" smtClean="0">
                <a:latin typeface="Arial" charset="0"/>
              </a:rPr>
              <a:t> – More Key Concepts for Strategy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Oval 2"/>
          <p:cNvSpPr>
            <a:spLocks noChangeArrowheads="1"/>
          </p:cNvSpPr>
          <p:nvPr/>
        </p:nvSpPr>
        <p:spPr bwMode="auto">
          <a:xfrm>
            <a:off x="5632450" y="3011488"/>
            <a:ext cx="3403600" cy="1435100"/>
          </a:xfrm>
          <a:prstGeom prst="ellipse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292475" y="1217613"/>
            <a:ext cx="4876800" cy="1549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graphicFrame>
        <p:nvGraphicFramePr>
          <p:cNvPr id="10242" name="Object 4"/>
          <p:cNvGraphicFramePr>
            <a:graphicFrameLocks noChangeAspect="1"/>
          </p:cNvGraphicFramePr>
          <p:nvPr/>
        </p:nvGraphicFramePr>
        <p:xfrm>
          <a:off x="3830638" y="1298575"/>
          <a:ext cx="3981450" cy="1411288"/>
        </p:xfrm>
        <a:graphic>
          <a:graphicData uri="http://schemas.openxmlformats.org/presentationml/2006/ole">
            <p:oleObj spid="_x0000_s10242" name="Equation" r:id="rId3" imgW="2057400" imgH="787320" progId="Equation.3">
              <p:embed/>
            </p:oleObj>
          </a:graphicData>
        </a:graphic>
      </p:graphicFrame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5646738" y="3409950"/>
            <a:ext cx="330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Char char="h"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 &gt; 1:   Demand is “</a:t>
            </a: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Elastic”</a:t>
            </a:r>
          </a:p>
          <a:p>
            <a:pPr algn="ctr" eaLnBrk="0" hangingPunct="0">
              <a:buFont typeface="Symbol" pitchFamily="18" charset="2"/>
              <a:buNone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 &lt; 1:   Demand is “</a:t>
            </a: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Inelastic”</a:t>
            </a: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757238" y="2816225"/>
            <a:ext cx="2327275" cy="0"/>
          </a:xfrm>
          <a:prstGeom prst="line">
            <a:avLst/>
          </a:prstGeom>
          <a:noFill/>
          <a:ln w="12700">
            <a:solidFill>
              <a:srgbClr val="FF505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763588" y="1227138"/>
            <a:ext cx="1587" cy="335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763588" y="4583113"/>
            <a:ext cx="591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827213" y="4594225"/>
            <a:ext cx="339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 Demanded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 rot="10792534">
            <a:off x="80963" y="1395413"/>
            <a:ext cx="549275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of Product</a:t>
            </a:r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763588" y="1530350"/>
            <a:ext cx="5589587" cy="3052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3094038" y="2816225"/>
            <a:ext cx="1587" cy="176530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-47213" y="223407"/>
            <a:ext cx="9238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Demand – Consumer Preferences for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 descr="50%"/>
          <p:cNvSpPr>
            <a:spLocks noChangeArrowheads="1"/>
          </p:cNvSpPr>
          <p:nvPr/>
        </p:nvSpPr>
        <p:spPr bwMode="auto">
          <a:xfrm>
            <a:off x="0" y="951471"/>
            <a:ext cx="9144000" cy="580651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-47213" y="223407"/>
            <a:ext cx="9238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Demand – Consumer Preferences for Goods &amp; Services</a:t>
            </a:r>
            <a:endParaRPr lang="en-US" dirty="0">
              <a:latin typeface="Arial" charset="0"/>
            </a:endParaRPr>
          </a:p>
        </p:txBody>
      </p:sp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351" y="1025611"/>
            <a:ext cx="8699157" cy="5585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Oval 2"/>
          <p:cNvSpPr>
            <a:spLocks noChangeArrowheads="1"/>
          </p:cNvSpPr>
          <p:nvPr/>
        </p:nvSpPr>
        <p:spPr bwMode="auto">
          <a:xfrm>
            <a:off x="5632450" y="3011488"/>
            <a:ext cx="3403600" cy="1435100"/>
          </a:xfrm>
          <a:prstGeom prst="ellipse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292475" y="1217613"/>
            <a:ext cx="4876800" cy="1549400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graphicFrame>
        <p:nvGraphicFramePr>
          <p:cNvPr id="11266" name="Object 4"/>
          <p:cNvGraphicFramePr>
            <a:graphicFrameLocks noChangeAspect="1"/>
          </p:cNvGraphicFramePr>
          <p:nvPr/>
        </p:nvGraphicFramePr>
        <p:xfrm>
          <a:off x="3830638" y="1298575"/>
          <a:ext cx="3981450" cy="1411288"/>
        </p:xfrm>
        <a:graphic>
          <a:graphicData uri="http://schemas.openxmlformats.org/presentationml/2006/ole">
            <p:oleObj spid="_x0000_s11266" name="Equation" r:id="rId3" imgW="2057400" imgH="787320" progId="Equation.3">
              <p:embed/>
            </p:oleObj>
          </a:graphicData>
        </a:graphic>
      </p:graphicFrame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646738" y="3409950"/>
            <a:ext cx="330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Char char="h"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 &gt; 1:   Demand is “</a:t>
            </a: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Elastic”</a:t>
            </a:r>
          </a:p>
          <a:p>
            <a:pPr algn="ctr" eaLnBrk="0" hangingPunct="0">
              <a:buFont typeface="Symbol" pitchFamily="18" charset="2"/>
              <a:buNone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 &lt; 1:   Demand is “</a:t>
            </a: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Inelastic”</a:t>
            </a:r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757238" y="2816225"/>
            <a:ext cx="2327275" cy="0"/>
          </a:xfrm>
          <a:prstGeom prst="line">
            <a:avLst/>
          </a:prstGeom>
          <a:noFill/>
          <a:ln w="12700">
            <a:solidFill>
              <a:srgbClr val="FF505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763588" y="1227138"/>
            <a:ext cx="1587" cy="335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763588" y="4583113"/>
            <a:ext cx="591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1827213" y="4594225"/>
            <a:ext cx="339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 Demanded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 rot="10792534">
            <a:off x="80963" y="1395413"/>
            <a:ext cx="549275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of Product</a:t>
            </a:r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763588" y="1530350"/>
            <a:ext cx="5589587" cy="3052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>
            <a:off x="3094038" y="2816225"/>
            <a:ext cx="1587" cy="176530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8" name="Rectangle 14" descr="50%"/>
          <p:cNvSpPr>
            <a:spLocks noChangeArrowheads="1"/>
          </p:cNvSpPr>
          <p:nvPr/>
        </p:nvSpPr>
        <p:spPr bwMode="auto">
          <a:xfrm>
            <a:off x="0" y="5167313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177800" y="5238750"/>
            <a:ext cx="8774113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Implication for Strategy:  Profit Evaluation is Complicated by 	Functional Relationship between Quantity and Price:</a:t>
            </a:r>
          </a:p>
          <a:p>
            <a:pPr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Profits = (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Avg. Price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Avg. Cost) × 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-47213" y="223407"/>
            <a:ext cx="9238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Demand – Consumer Preferences for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1123950"/>
            <a:ext cx="9144000" cy="4208463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257175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341563" y="322263"/>
            <a:ext cx="4459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Agenda:  Class Session #1</a:t>
            </a:r>
            <a:endParaRPr lang="en-US" dirty="0">
              <a:latin typeface="Arial" charset="0"/>
            </a:endParaRPr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1204913" y="1295400"/>
            <a:ext cx="6732587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" charset="0"/>
              </a:rPr>
              <a:t>  Goals &amp; Expectations</a:t>
            </a:r>
          </a:p>
          <a:p>
            <a:pPr eaLnBrk="0" hangingPunct="0"/>
            <a:endParaRPr lang="en-US" sz="3200">
              <a:latin typeface="Arial" charset="0"/>
            </a:endParaRPr>
          </a:p>
          <a:p>
            <a:pPr eaLnBrk="0" hangingPunct="0">
              <a:buFontTx/>
              <a:buChar char="•"/>
            </a:pPr>
            <a:r>
              <a:rPr lang="en-US">
                <a:latin typeface="Arial" charset="0"/>
              </a:rPr>
              <a:t>  Syllabus – Course Details</a:t>
            </a:r>
            <a:endParaRPr lang="en-US">
              <a:latin typeface="Arial" charset="0"/>
              <a:sym typeface="Symbol" pitchFamily="18" charset="2"/>
            </a:endParaRPr>
          </a:p>
          <a:p>
            <a:pPr eaLnBrk="0" hangingPunct="0"/>
            <a:endParaRPr lang="en-US" sz="3200">
              <a:latin typeface="Arial" charset="0"/>
            </a:endParaRPr>
          </a:p>
          <a:p>
            <a:pPr eaLnBrk="0" hangingPunct="0">
              <a:buFontTx/>
              <a:buChar char="•"/>
            </a:pPr>
            <a:r>
              <a:rPr lang="en-US">
                <a:latin typeface="Arial" charset="0"/>
              </a:rPr>
              <a:t>  Business Strategy Definition</a:t>
            </a:r>
          </a:p>
          <a:p>
            <a:pPr eaLnBrk="0" hangingPunct="0"/>
            <a:endParaRPr lang="en-US" sz="3200">
              <a:latin typeface="Arial" charset="0"/>
            </a:endParaRPr>
          </a:p>
          <a:p>
            <a:pPr eaLnBrk="0" hangingPunct="0">
              <a:buFontTx/>
              <a:buChar char="•"/>
            </a:pPr>
            <a:r>
              <a:rPr lang="en-US">
                <a:latin typeface="Arial" charset="0"/>
              </a:rPr>
              <a:t>  Basic Economics for Strategy</a:t>
            </a:r>
          </a:p>
          <a:p>
            <a:pPr eaLnBrk="0" hangingPunct="0">
              <a:buFontTx/>
              <a:buChar char="•"/>
            </a:pPr>
            <a:endParaRPr lang="en-US" sz="3200">
              <a:latin typeface="Arial" charset="0"/>
            </a:endParaRPr>
          </a:p>
          <a:p>
            <a:pPr eaLnBrk="0" hangingPunct="0">
              <a:buFontTx/>
              <a:buChar char="•"/>
            </a:pPr>
            <a:r>
              <a:rPr lang="en-US">
                <a:latin typeface="Arial" charset="0"/>
              </a:rPr>
              <a:t>  “Value Creation &amp; Capture” Framework</a:t>
            </a:r>
          </a:p>
        </p:txBody>
      </p:sp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0" y="5473700"/>
            <a:ext cx="9144000" cy="1222375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314325" y="5497513"/>
            <a:ext cx="653999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u="sng" dirty="0">
                <a:latin typeface="Arial" charset="0"/>
              </a:rPr>
              <a:t>Thursday’s Class</a:t>
            </a:r>
            <a:r>
              <a:rPr lang="en-US" dirty="0">
                <a:latin typeface="Arial" charset="0"/>
              </a:rPr>
              <a:t>:</a:t>
            </a:r>
          </a:p>
          <a:p>
            <a:pPr lvl="3" eaLnBrk="0" hangingPunct="0">
              <a:buFontTx/>
              <a:buChar char="•"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Bail Bonds Mini-Case Discussion</a:t>
            </a:r>
            <a:endParaRPr lang="en-US" dirty="0">
              <a:latin typeface="Arial" charset="0"/>
            </a:endParaRPr>
          </a:p>
          <a:p>
            <a:pPr lvl="3" eaLnBrk="0" hangingPunct="0">
              <a:buFontTx/>
              <a:buChar char="•"/>
            </a:pPr>
            <a:r>
              <a:rPr lang="en-US" dirty="0">
                <a:latin typeface="Arial" charset="0"/>
              </a:rPr>
              <a:t>  </a:t>
            </a:r>
            <a:r>
              <a:rPr lang="en-US" dirty="0" smtClean="0">
                <a:latin typeface="Arial" charset="0"/>
              </a:rPr>
              <a:t>Porter’s “What is Strategy?” article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757238" y="2816225"/>
            <a:ext cx="2327275" cy="0"/>
          </a:xfrm>
          <a:prstGeom prst="line">
            <a:avLst/>
          </a:prstGeom>
          <a:noFill/>
          <a:ln w="12700">
            <a:solidFill>
              <a:srgbClr val="FF505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763588" y="1227138"/>
            <a:ext cx="1587" cy="335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763588" y="4583113"/>
            <a:ext cx="7997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1827213" y="4594225"/>
            <a:ext cx="339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 Demanded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 rot="10792534">
            <a:off x="80963" y="1395413"/>
            <a:ext cx="549275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of Product</a:t>
            </a:r>
          </a:p>
        </p:txBody>
      </p:sp>
      <p:sp>
        <p:nvSpPr>
          <p:cNvPr id="31752" name="Line 8"/>
          <p:cNvSpPr>
            <a:spLocks noChangeShapeType="1"/>
          </p:cNvSpPr>
          <p:nvPr/>
        </p:nvSpPr>
        <p:spPr bwMode="auto">
          <a:xfrm>
            <a:off x="763588" y="1530350"/>
            <a:ext cx="5589587" cy="3052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3" name="Line 9"/>
          <p:cNvSpPr>
            <a:spLocks noChangeShapeType="1"/>
          </p:cNvSpPr>
          <p:nvPr/>
        </p:nvSpPr>
        <p:spPr bwMode="auto">
          <a:xfrm>
            <a:off x="3094038" y="2816225"/>
            <a:ext cx="1587" cy="176530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4" name="Rectangle 10" descr="50%"/>
          <p:cNvSpPr>
            <a:spLocks noChangeArrowheads="1"/>
          </p:cNvSpPr>
          <p:nvPr/>
        </p:nvSpPr>
        <p:spPr bwMode="auto">
          <a:xfrm>
            <a:off x="0" y="5167313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177800" y="5238750"/>
            <a:ext cx="8774113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Implication for Strategy:  Profit Evaluation is Complicated by 	Functional Relationship between Quantity and Price:</a:t>
            </a:r>
          </a:p>
          <a:p>
            <a:pPr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Profits = (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Avg. Price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Avg. Cost) × 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</a:t>
            </a:r>
          </a:p>
        </p:txBody>
      </p:sp>
      <p:sp>
        <p:nvSpPr>
          <p:cNvPr id="31756" name="Line 13"/>
          <p:cNvSpPr>
            <a:spLocks noChangeShapeType="1"/>
          </p:cNvSpPr>
          <p:nvPr/>
        </p:nvSpPr>
        <p:spPr bwMode="auto">
          <a:xfrm>
            <a:off x="776288" y="3511550"/>
            <a:ext cx="3559175" cy="0"/>
          </a:xfrm>
          <a:prstGeom prst="line">
            <a:avLst/>
          </a:prstGeom>
          <a:noFill/>
          <a:ln w="1270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7" name="Line 14"/>
          <p:cNvSpPr>
            <a:spLocks noChangeShapeType="1"/>
          </p:cNvSpPr>
          <p:nvPr/>
        </p:nvSpPr>
        <p:spPr bwMode="auto">
          <a:xfrm flipH="1">
            <a:off x="4333875" y="3516313"/>
            <a:ext cx="7938" cy="1065212"/>
          </a:xfrm>
          <a:prstGeom prst="line">
            <a:avLst/>
          </a:prstGeom>
          <a:noFill/>
          <a:ln w="1270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8" name="Oval 19"/>
          <p:cNvSpPr>
            <a:spLocks noChangeArrowheads="1"/>
          </p:cNvSpPr>
          <p:nvPr/>
        </p:nvSpPr>
        <p:spPr bwMode="auto">
          <a:xfrm>
            <a:off x="5632450" y="1277938"/>
            <a:ext cx="3403600" cy="1435100"/>
          </a:xfrm>
          <a:prstGeom prst="ellipse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1759" name="Text Box 20"/>
          <p:cNvSpPr txBox="1">
            <a:spLocks noChangeArrowheads="1"/>
          </p:cNvSpPr>
          <p:nvPr/>
        </p:nvSpPr>
        <p:spPr bwMode="auto">
          <a:xfrm>
            <a:off x="5646738" y="1552575"/>
            <a:ext cx="3302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None/>
            </a:pP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Crucial distinction</a:t>
            </a: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  between</a:t>
            </a:r>
          </a:p>
          <a:p>
            <a:pPr algn="ctr" eaLnBrk="0" hangingPunct="0">
              <a:buFont typeface="Symbol" pitchFamily="18" charset="2"/>
              <a:buNone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“sliding down” and “shifting” the demand curve.</a:t>
            </a:r>
            <a:endParaRPr lang="en-US" sz="1800" i="1"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Symbol" pitchFamily="18" charset="2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-47213" y="223407"/>
            <a:ext cx="9238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Demand – Consumer Preferences for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Line 3"/>
          <p:cNvSpPr>
            <a:spLocks noChangeShapeType="1"/>
          </p:cNvSpPr>
          <p:nvPr/>
        </p:nvSpPr>
        <p:spPr bwMode="auto">
          <a:xfrm>
            <a:off x="757238" y="2816225"/>
            <a:ext cx="2327275" cy="0"/>
          </a:xfrm>
          <a:prstGeom prst="line">
            <a:avLst/>
          </a:prstGeom>
          <a:noFill/>
          <a:ln w="12700">
            <a:solidFill>
              <a:srgbClr val="FF505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763588" y="1227138"/>
            <a:ext cx="1587" cy="335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763588" y="4583113"/>
            <a:ext cx="7997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827213" y="4594225"/>
            <a:ext cx="339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 Demanded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 rot="10792534">
            <a:off x="80963" y="1395413"/>
            <a:ext cx="549275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of Product</a:t>
            </a:r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>
            <a:off x="763588" y="1530350"/>
            <a:ext cx="5589587" cy="3052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3094038" y="2816225"/>
            <a:ext cx="1587" cy="176530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8" name="Rectangle 10" descr="50%"/>
          <p:cNvSpPr>
            <a:spLocks noChangeArrowheads="1"/>
          </p:cNvSpPr>
          <p:nvPr/>
        </p:nvSpPr>
        <p:spPr bwMode="auto">
          <a:xfrm>
            <a:off x="0" y="5167313"/>
            <a:ext cx="9144000" cy="1647825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177800" y="5238750"/>
            <a:ext cx="8774113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Implication for Strategy:  Profit Evaluation is Complicated by 	Functional Relationship between Quantity and Price:</a:t>
            </a:r>
          </a:p>
          <a:p>
            <a:pPr eaLnBrk="0" hangingPunct="0"/>
            <a:endParaRPr lang="en-US" sz="20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   Profits = (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Avg. Price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Avg. Cost) × </a:t>
            </a:r>
            <a:r>
              <a:rPr lang="en-US">
                <a:solidFill>
                  <a:srgbClr val="008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Quantity</a:t>
            </a:r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>
            <a:off x="1927225" y="1089025"/>
            <a:ext cx="6419850" cy="3500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1" name="Line 15"/>
          <p:cNvSpPr>
            <a:spLocks noChangeShapeType="1"/>
          </p:cNvSpPr>
          <p:nvPr/>
        </p:nvSpPr>
        <p:spPr bwMode="auto">
          <a:xfrm flipV="1">
            <a:off x="766763" y="2797175"/>
            <a:ext cx="4221162" cy="28575"/>
          </a:xfrm>
          <a:prstGeom prst="line">
            <a:avLst/>
          </a:prstGeom>
          <a:noFill/>
          <a:ln w="12700">
            <a:solidFill>
              <a:srgbClr val="6600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82" name="Line 16"/>
          <p:cNvSpPr>
            <a:spLocks noChangeShapeType="1"/>
          </p:cNvSpPr>
          <p:nvPr/>
        </p:nvSpPr>
        <p:spPr bwMode="auto">
          <a:xfrm>
            <a:off x="5008563" y="2816225"/>
            <a:ext cx="1587" cy="1765300"/>
          </a:xfrm>
          <a:prstGeom prst="line">
            <a:avLst/>
          </a:prstGeom>
          <a:noFill/>
          <a:ln w="12700">
            <a:solidFill>
              <a:srgbClr val="6600CC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83" name="Line 18"/>
          <p:cNvSpPr>
            <a:spLocks noChangeShapeType="1"/>
          </p:cNvSpPr>
          <p:nvPr/>
        </p:nvSpPr>
        <p:spPr bwMode="auto">
          <a:xfrm>
            <a:off x="5775325" y="4170363"/>
            <a:ext cx="1643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4" name="Oval 19"/>
          <p:cNvSpPr>
            <a:spLocks noChangeArrowheads="1"/>
          </p:cNvSpPr>
          <p:nvPr/>
        </p:nvSpPr>
        <p:spPr bwMode="auto">
          <a:xfrm>
            <a:off x="5632450" y="1277938"/>
            <a:ext cx="3403600" cy="1435100"/>
          </a:xfrm>
          <a:prstGeom prst="ellipse">
            <a:avLst/>
          </a:prstGeom>
          <a:solidFill>
            <a:srgbClr val="99CCFF">
              <a:alpha val="3999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2785" name="Text Box 20"/>
          <p:cNvSpPr txBox="1">
            <a:spLocks noChangeArrowheads="1"/>
          </p:cNvSpPr>
          <p:nvPr/>
        </p:nvSpPr>
        <p:spPr bwMode="auto">
          <a:xfrm>
            <a:off x="5646738" y="1552575"/>
            <a:ext cx="3302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None/>
            </a:pPr>
            <a:r>
              <a:rPr lang="en-US" sz="1800" i="1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Crucial distinction</a:t>
            </a: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  between</a:t>
            </a:r>
          </a:p>
          <a:p>
            <a:pPr algn="ctr" eaLnBrk="0" hangingPunct="0">
              <a:buFont typeface="Symbol" pitchFamily="18" charset="2"/>
              <a:buNone/>
            </a:pPr>
            <a:r>
              <a:rPr lang="en-US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Symbol" pitchFamily="18" charset="2"/>
              </a:rPr>
              <a:t>“sliding down” and “shifting” the demand curve.</a:t>
            </a:r>
            <a:endParaRPr lang="en-US" sz="1800" i="1">
              <a:latin typeface="Arial Unicode MS" pitchFamily="34" charset="-128"/>
              <a:ea typeface="Arial Unicode MS" pitchFamily="34" charset="-128"/>
              <a:cs typeface="Arial Unicode MS" pitchFamily="34" charset="-128"/>
              <a:sym typeface="Symbol" pitchFamily="18" charset="2"/>
            </a:endParaRPr>
          </a:p>
        </p:txBody>
      </p:sp>
      <p:sp>
        <p:nvSpPr>
          <p:cNvPr id="32786" name="Line 22"/>
          <p:cNvSpPr>
            <a:spLocks noChangeShapeType="1"/>
          </p:cNvSpPr>
          <p:nvPr/>
        </p:nvSpPr>
        <p:spPr bwMode="auto">
          <a:xfrm>
            <a:off x="1790700" y="1931988"/>
            <a:ext cx="14557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58319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-47213" y="223407"/>
            <a:ext cx="9238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 Demand – Consumer Preferences for Goods &amp; Services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descr="50%"/>
          <p:cNvSpPr>
            <a:spLocks noChangeArrowheads="1"/>
          </p:cNvSpPr>
          <p:nvPr/>
        </p:nvSpPr>
        <p:spPr bwMode="auto">
          <a:xfrm>
            <a:off x="0" y="5897563"/>
            <a:ext cx="9144000" cy="860425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3795" name="Rectangle 3" descr="50%"/>
          <p:cNvSpPr>
            <a:spLocks noChangeArrowheads="1"/>
          </p:cNvSpPr>
          <p:nvPr/>
        </p:nvSpPr>
        <p:spPr bwMode="auto">
          <a:xfrm>
            <a:off x="0" y="1187578"/>
            <a:ext cx="9144000" cy="4502150"/>
          </a:xfrm>
          <a:prstGeom prst="rect">
            <a:avLst/>
          </a:prstGeom>
          <a:pattFill prst="pct50">
            <a:fgClr>
              <a:srgbClr val="FFFF00">
                <a:alpha val="50980"/>
              </a:srgbClr>
            </a:fgClr>
            <a:bgClr>
              <a:srgbClr val="FFFFFF">
                <a:alpha val="50980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371600" y="1838453"/>
            <a:ext cx="66452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Price/Quantity combination chosen such that: </a:t>
            </a:r>
          </a:p>
          <a:p>
            <a:pPr lvl="1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Marginal Revenue = Marginal Cost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84175" y="1305053"/>
            <a:ext cx="8137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Monopolist has the “Power” to Choose the Price/Quantity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84175" y="3606928"/>
            <a:ext cx="76565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a Perfectly Competitive Market, Firms Must “Take” </a:t>
            </a:r>
          </a:p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the Market Price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1371600" y="4549903"/>
            <a:ext cx="5849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equals the </a:t>
            </a:r>
            <a:r>
              <a:rPr lang="en-US" i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Industry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Marginal Cost</a:t>
            </a:r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>
            <a:off x="279400" y="3398965"/>
            <a:ext cx="861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14288" y="590550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Note: “Monopoly” and “Perfect Competition” are Abstractions that      Illustrate the Relationship between Strategy and Competition</a:t>
            </a: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1371600" y="2836990"/>
            <a:ext cx="5611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Higher Prices/Profits Generally Obtain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1352550" y="5116640"/>
            <a:ext cx="6611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/>
              <a:t>  </a:t>
            </a: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Profitability is still possible for a low-cost firms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0" y="257175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240272" y="322263"/>
            <a:ext cx="46634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Competition and Profitability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 descr="50%"/>
          <p:cNvSpPr>
            <a:spLocks noChangeArrowheads="1"/>
          </p:cNvSpPr>
          <p:nvPr/>
        </p:nvSpPr>
        <p:spPr bwMode="auto">
          <a:xfrm>
            <a:off x="373063" y="1468438"/>
            <a:ext cx="488950" cy="3333750"/>
          </a:xfrm>
          <a:prstGeom prst="rect">
            <a:avLst/>
          </a:prstGeom>
          <a:pattFill prst="pct50">
            <a:fgClr>
              <a:srgbClr val="00FFFF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4819" name="Line 3"/>
          <p:cNvSpPr>
            <a:spLocks noChangeShapeType="1"/>
          </p:cNvSpPr>
          <p:nvPr/>
        </p:nvSpPr>
        <p:spPr bwMode="auto">
          <a:xfrm>
            <a:off x="1120775" y="1158875"/>
            <a:ext cx="0" cy="5392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0" name="Line 4"/>
          <p:cNvSpPr>
            <a:spLocks noChangeShapeType="1"/>
          </p:cNvSpPr>
          <p:nvPr/>
        </p:nvSpPr>
        <p:spPr bwMode="auto">
          <a:xfrm>
            <a:off x="1133475" y="6564313"/>
            <a:ext cx="7092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1" name="Line 5"/>
          <p:cNvSpPr>
            <a:spLocks noChangeShapeType="1"/>
          </p:cNvSpPr>
          <p:nvPr/>
        </p:nvSpPr>
        <p:spPr bwMode="auto">
          <a:xfrm flipV="1">
            <a:off x="1133475" y="15382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 flipV="1">
            <a:off x="1133475" y="30622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 flipV="1">
            <a:off x="1133475" y="4852988"/>
            <a:ext cx="4697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5934075" y="1311275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“B”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5946775" y="2816225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“P”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5934075" y="4541838"/>
            <a:ext cx="60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“C”</a:t>
            </a:r>
          </a:p>
        </p:txBody>
      </p:sp>
      <p:sp>
        <p:nvSpPr>
          <p:cNvPr id="34827" name="Rectangle 11" descr="50%"/>
          <p:cNvSpPr>
            <a:spLocks noChangeArrowheads="1"/>
          </p:cNvSpPr>
          <p:nvPr/>
        </p:nvSpPr>
        <p:spPr bwMode="auto">
          <a:xfrm>
            <a:off x="1209675" y="1608138"/>
            <a:ext cx="4454525" cy="1403350"/>
          </a:xfrm>
          <a:prstGeom prst="rect">
            <a:avLst/>
          </a:prstGeom>
          <a:pattFill prst="pct50">
            <a:fgClr>
              <a:schemeClr val="accent1">
                <a:alpha val="39999"/>
              </a:scheme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(B - P) = “Consumer Surplus”</a:t>
            </a:r>
          </a:p>
        </p:txBody>
      </p:sp>
      <p:sp>
        <p:nvSpPr>
          <p:cNvPr id="34828" name="Rectangle 12" descr="50%"/>
          <p:cNvSpPr>
            <a:spLocks noChangeArrowheads="1"/>
          </p:cNvSpPr>
          <p:nvPr/>
        </p:nvSpPr>
        <p:spPr bwMode="auto">
          <a:xfrm>
            <a:off x="1222375" y="3114675"/>
            <a:ext cx="4467225" cy="1685925"/>
          </a:xfrm>
          <a:prstGeom prst="rect">
            <a:avLst/>
          </a:prstGeom>
          <a:pattFill prst="pct50">
            <a:fgClr>
              <a:srgbClr val="FF66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(P - C) = “Producer Surplus”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or</a:t>
            </a:r>
          </a:p>
          <a:p>
            <a:pPr algn="ctr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“Value Captured”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 rot="-5400000">
            <a:off x="-1020762" y="2952750"/>
            <a:ext cx="3282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(B - C) = “Value Created”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6664325" y="1341438"/>
            <a:ext cx="231933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Maximum Consumer is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“Willing to Pay”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 the Product</a:t>
            </a:r>
          </a:p>
        </p:txBody>
      </p:sp>
      <p:sp>
        <p:nvSpPr>
          <p:cNvPr id="34831" name="Oval 15"/>
          <p:cNvSpPr>
            <a:spLocks noChangeArrowheads="1"/>
          </p:cNvSpPr>
          <p:nvPr/>
        </p:nvSpPr>
        <p:spPr bwMode="auto">
          <a:xfrm>
            <a:off x="6667500" y="10525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6796088" y="2870200"/>
            <a:ext cx="203676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Price the Consumer 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Ultimately Pays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 the Product</a:t>
            </a:r>
          </a:p>
        </p:txBody>
      </p:sp>
      <p:sp>
        <p:nvSpPr>
          <p:cNvPr id="34833" name="Oval 17"/>
          <p:cNvSpPr>
            <a:spLocks noChangeArrowheads="1"/>
          </p:cNvSpPr>
          <p:nvPr/>
        </p:nvSpPr>
        <p:spPr bwMode="auto">
          <a:xfrm>
            <a:off x="6667500" y="26146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6888163" y="4511675"/>
            <a:ext cx="178911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Production Cost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Spent by the Firm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on the Product</a:t>
            </a:r>
          </a:p>
        </p:txBody>
      </p:sp>
      <p:sp>
        <p:nvSpPr>
          <p:cNvPr id="34835" name="Oval 19"/>
          <p:cNvSpPr>
            <a:spLocks noChangeArrowheads="1"/>
          </p:cNvSpPr>
          <p:nvPr/>
        </p:nvSpPr>
        <p:spPr bwMode="auto">
          <a:xfrm>
            <a:off x="6667500" y="4291013"/>
            <a:ext cx="2227263" cy="12620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4836" name="AutoShape 20"/>
          <p:cNvSpPr>
            <a:spLocks/>
          </p:cNvSpPr>
          <p:nvPr/>
        </p:nvSpPr>
        <p:spPr bwMode="auto">
          <a:xfrm rot="5400000">
            <a:off x="3150394" y="3172619"/>
            <a:ext cx="590550" cy="4195762"/>
          </a:xfrm>
          <a:prstGeom prst="rightBrace">
            <a:avLst>
              <a:gd name="adj1" fmla="val 5920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3128963" y="5673725"/>
            <a:ext cx="623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“Q”</a:t>
            </a:r>
          </a:p>
        </p:txBody>
      </p:sp>
      <p:sp>
        <p:nvSpPr>
          <p:cNvPr id="34838" name="Text Box 22"/>
          <p:cNvSpPr txBox="1">
            <a:spLocks noChangeArrowheads="1"/>
          </p:cNvSpPr>
          <p:nvPr/>
        </p:nvSpPr>
        <p:spPr bwMode="auto">
          <a:xfrm>
            <a:off x="4297363" y="5595938"/>
            <a:ext cx="27479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Number of Consumers who</a:t>
            </a:r>
          </a:p>
          <a:p>
            <a:pPr algn="ctr" eaLnBrk="0" hangingPunct="0"/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Purchase the Firm’s Product</a:t>
            </a:r>
          </a:p>
        </p:txBody>
      </p:sp>
      <p:sp>
        <p:nvSpPr>
          <p:cNvPr id="34839" name="Oval 23"/>
          <p:cNvSpPr>
            <a:spLocks noChangeArrowheads="1"/>
          </p:cNvSpPr>
          <p:nvPr/>
        </p:nvSpPr>
        <p:spPr bwMode="auto">
          <a:xfrm>
            <a:off x="4179888" y="5437188"/>
            <a:ext cx="2986087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34840" name="Text Box 24"/>
          <p:cNvSpPr txBox="1">
            <a:spLocks noChangeArrowheads="1"/>
          </p:cNvSpPr>
          <p:nvPr/>
        </p:nvSpPr>
        <p:spPr bwMode="auto">
          <a:xfrm>
            <a:off x="1889125" y="142875"/>
            <a:ext cx="5365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u="sng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Value Creation and Capture</a:t>
            </a:r>
            <a:r>
              <a:rPr lang="en-US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241300"/>
            <a:ext cx="9144000" cy="2328863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33363" y="485775"/>
            <a:ext cx="8661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 eaLnBrk="0" hangingPunct="0"/>
            <a:r>
              <a:rPr lang="en-US" sz="4000">
                <a:latin typeface="Arial" charset="0"/>
              </a:rPr>
              <a:t>BUSINESS STRATEGY:</a:t>
            </a:r>
          </a:p>
          <a:p>
            <a:pPr marL="457200" indent="-457200" algn="ctr" eaLnBrk="0" hangingPunct="0"/>
            <a:endParaRPr lang="en-US" sz="4000">
              <a:latin typeface="Arial" charset="0"/>
            </a:endParaRPr>
          </a:p>
          <a:p>
            <a:pPr marL="457200" indent="-457200" algn="ctr" eaLnBrk="0" hangingPunct="0"/>
            <a:r>
              <a:rPr lang="en-US" sz="4000">
                <a:latin typeface="Arial" charset="0"/>
              </a:rPr>
              <a:t>GOALS &amp; EXPECTIONS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2871788"/>
            <a:ext cx="9144000" cy="39290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241300"/>
            <a:ext cx="9144000" cy="2328863"/>
          </a:xfrm>
          <a:prstGeom prst="rect">
            <a:avLst/>
          </a:prstGeom>
          <a:solidFill>
            <a:srgbClr val="FFCC99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33363" y="485775"/>
            <a:ext cx="8661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 eaLnBrk="0" hangingPunct="0"/>
            <a:r>
              <a:rPr lang="en-US" sz="4000">
                <a:latin typeface="Arial" charset="0"/>
              </a:rPr>
              <a:t>BUSINESS STRATEGY:</a:t>
            </a:r>
          </a:p>
          <a:p>
            <a:pPr marL="457200" indent="-457200" algn="ctr" eaLnBrk="0" hangingPunct="0"/>
            <a:endParaRPr lang="en-US" sz="4000">
              <a:latin typeface="Arial" charset="0"/>
            </a:endParaRPr>
          </a:p>
          <a:p>
            <a:pPr marL="457200" indent="-457200" algn="ctr" eaLnBrk="0" hangingPunct="0"/>
            <a:r>
              <a:rPr lang="en-US" sz="4000">
                <a:latin typeface="Arial" charset="0"/>
              </a:rPr>
              <a:t>GOALS &amp; EXPECTIONS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2871788"/>
            <a:ext cx="9144000" cy="39290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5875" y="2997200"/>
            <a:ext cx="91281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What I hope that you will be well-equipped to do after this course: </a:t>
            </a:r>
          </a:p>
          <a:p>
            <a:pPr marL="457200" indent="-457200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Evaluate business decisions made by firms, based on how the</a:t>
            </a:r>
          </a:p>
          <a:p>
            <a:pPr marL="1371600" lvl="2" indent="-457200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firms’ profitability will be affected by their decisions.</a:t>
            </a:r>
          </a:p>
          <a:p>
            <a:pPr marL="1371600" lvl="2" indent="-457200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 valuable new strategic initiatives for firms, based on </a:t>
            </a:r>
          </a:p>
          <a:p>
            <a:pPr marL="1371600" lvl="2" indent="-457200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their prospects for profitability.</a:t>
            </a:r>
          </a:p>
          <a:p>
            <a:pPr marL="1371600" lvl="2" indent="-457200" eaLnBrk="0" hangingPunct="0"/>
            <a:endParaRPr lang="en-US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Lead more effectively, by understanding and communicating</a:t>
            </a:r>
          </a:p>
          <a:p>
            <a:pPr marL="1371600" lvl="2" indent="-457200" eaLnBrk="0" hangingPunct="0"/>
            <a:r>
              <a:rPr lang="en-US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the underlying reasons why policies will be successful.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descr="50%"/>
          <p:cNvSpPr>
            <a:spLocks noChangeArrowheads="1"/>
          </p:cNvSpPr>
          <p:nvPr/>
        </p:nvSpPr>
        <p:spPr bwMode="auto">
          <a:xfrm>
            <a:off x="0" y="976184"/>
            <a:ext cx="9144000" cy="2631989"/>
          </a:xfrm>
          <a:prstGeom prst="rect">
            <a:avLst/>
          </a:prstGeom>
          <a:pattFill prst="pct50">
            <a:fgClr>
              <a:srgbClr val="FFFF00">
                <a:alpha val="50195"/>
              </a:srgbClr>
            </a:fgClr>
            <a:bgClr>
              <a:srgbClr val="FFFFFF">
                <a:alpha val="50195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2137" y="1073964"/>
            <a:ext cx="85997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I: Strategy </a:t>
            </a:r>
            <a:r>
              <a:rPr lang="en-US" sz="2000" u="sng" dirty="0" smtClean="0">
                <a:latin typeface="Arial" charset="0"/>
              </a:rPr>
              <a:t>&amp; Profitability: </a:t>
            </a:r>
            <a:r>
              <a:rPr lang="en-US" sz="2000" u="sng" dirty="0">
                <a:latin typeface="Arial" charset="0"/>
              </a:rPr>
              <a:t>Analytical Frameworks and Diagnostic Tools</a:t>
            </a:r>
            <a:endParaRPr lang="en-US" sz="2000" dirty="0">
              <a:latin typeface="Arial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70586" y="2041094"/>
            <a:ext cx="46605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Industry </a:t>
            </a:r>
            <a:r>
              <a:rPr lang="en-US" sz="2000" dirty="0" smtClean="0">
                <a:latin typeface="Arial" charset="0"/>
              </a:rPr>
              <a:t>Profitability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Boeing / Airbus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70586" y="2564969"/>
            <a:ext cx="58723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Competitive Advantage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Enterprise Rent-A-Car</a:t>
            </a:r>
          </a:p>
        </p:txBody>
      </p:sp>
      <p:sp>
        <p:nvSpPr>
          <p:cNvPr id="16393" name="Rectangle 9" descr="50%"/>
          <p:cNvSpPr>
            <a:spLocks noChangeArrowheads="1"/>
          </p:cNvSpPr>
          <p:nvPr/>
        </p:nvSpPr>
        <p:spPr bwMode="auto">
          <a:xfrm>
            <a:off x="0" y="3744098"/>
            <a:ext cx="9144000" cy="3028178"/>
          </a:xfrm>
          <a:prstGeom prst="rect">
            <a:avLst/>
          </a:prstGeom>
          <a:pattFill prst="pct50">
            <a:fgClr>
              <a:srgbClr val="FF9900">
                <a:alpha val="39999"/>
              </a:srgbClr>
            </a:fgClr>
            <a:bgClr>
              <a:srgbClr val="FFFFFF">
                <a:alpha val="39999"/>
              </a:srgb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>
              <a:latin typeface="Arial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0163" y="3845435"/>
            <a:ext cx="9082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u="sng" dirty="0">
                <a:latin typeface="Arial" charset="0"/>
              </a:rPr>
              <a:t>Part II: Strategy Formulation: Economic Fundamentals for Successful Initiatives</a:t>
            </a:r>
            <a:endParaRPr lang="en-US" sz="2000" dirty="0">
              <a:latin typeface="Arial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70586" y="3093950"/>
            <a:ext cx="28969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Sustainability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Nucor</a:t>
            </a:r>
            <a:endParaRPr lang="en-US" sz="2000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70586" y="4760218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Strategic Positioning for Competitive Advantage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err="1">
                <a:solidFill>
                  <a:schemeClr val="accent2"/>
                </a:solidFill>
                <a:latin typeface="Arial" charset="0"/>
              </a:rPr>
              <a:t>Supermercados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 Disco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70586" y="6264275"/>
            <a:ext cx="74687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Strategy and Change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Financial Planning / Services Industry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1597025" y="6248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470586" y="4286672"/>
            <a:ext cx="48211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 smtClean="0">
                <a:latin typeface="Arial" charset="0"/>
              </a:rPr>
              <a:t>  Game Theory and Added Value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Intel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70586" y="1526744"/>
            <a:ext cx="7661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Economics &amp; Strategy:  An Introduction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Performance Indicator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70586" y="5776442"/>
            <a:ext cx="4957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Vertical </a:t>
            </a:r>
            <a:r>
              <a:rPr lang="en-US" sz="2000" dirty="0" smtClean="0">
                <a:latin typeface="Arial" charset="0"/>
              </a:rPr>
              <a:t>Integration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– Soft Drink Bottlers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74702" y="5249207"/>
            <a:ext cx="43059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 smtClean="0">
                <a:latin typeface="Arial" charset="0"/>
              </a:rPr>
              <a:t>Synergy and </a:t>
            </a:r>
            <a:r>
              <a:rPr lang="en-US" sz="2000" dirty="0">
                <a:latin typeface="Arial" charset="0"/>
              </a:rPr>
              <a:t>Firm Scope </a:t>
            </a: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– </a:t>
            </a:r>
            <a:r>
              <a:rPr lang="en-US" sz="2000" dirty="0" smtClean="0">
                <a:solidFill>
                  <a:schemeClr val="accent2"/>
                </a:solidFill>
                <a:latin typeface="Arial" charset="0"/>
              </a:rPr>
              <a:t>Disney</a:t>
            </a:r>
            <a:endParaRPr lang="en-US" sz="2000" dirty="0">
              <a:latin typeface="Arial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170676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100283" y="248121"/>
            <a:ext cx="2943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 smtClean="0">
                <a:latin typeface="Arial" charset="0"/>
              </a:rPr>
              <a:t>Course Overview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1090613"/>
            <a:ext cx="9144000" cy="56054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179173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08063" y="293688"/>
            <a:ext cx="7129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Syllabus – Key Points to Highlight (p. 1 of 3)</a:t>
            </a:r>
            <a:endParaRPr lang="en-US" dirty="0">
              <a:latin typeface="Arial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33363" y="1198563"/>
            <a:ext cx="8642350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Communication: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 smtClean="0">
                <a:latin typeface="Arial" charset="0"/>
              </a:rPr>
              <a:t>Blackboard site</a:t>
            </a:r>
            <a:endParaRPr lang="en-US" dirty="0">
              <a:latin typeface="Arial" charset="0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Office Hours Appointment Scheduling -- Exchange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Email me with other course questions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18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1090613"/>
            <a:ext cx="9144000" cy="56054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33363" y="1198563"/>
            <a:ext cx="864235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Communication: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 smtClean="0">
                <a:latin typeface="Arial" charset="0"/>
              </a:rPr>
              <a:t>Blackboard site</a:t>
            </a:r>
            <a:endParaRPr lang="en-US" dirty="0">
              <a:latin typeface="Arial" charset="0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Office Hours Appointment Scheduling -- Exchange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Email me with other course questions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1800" dirty="0">
              <a:latin typeface="Arial" charset="0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Important Dates: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I: Take home posted </a:t>
            </a:r>
            <a:r>
              <a:rPr lang="en-US" dirty="0" smtClean="0">
                <a:latin typeface="Arial" charset="0"/>
                <a:sym typeface="Symbol" pitchFamily="18" charset="2"/>
              </a:rPr>
              <a:t>10/21, </a:t>
            </a:r>
            <a:r>
              <a:rPr lang="en-US" dirty="0">
                <a:latin typeface="Arial" charset="0"/>
                <a:sym typeface="Symbol" pitchFamily="18" charset="2"/>
              </a:rPr>
              <a:t>due </a:t>
            </a:r>
            <a:r>
              <a:rPr lang="en-US" dirty="0" smtClean="0">
                <a:latin typeface="Arial" charset="0"/>
                <a:sym typeface="Symbol" pitchFamily="18" charset="2"/>
              </a:rPr>
              <a:t>10/22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II:  Tuesday, Dec 9</a:t>
            </a:r>
            <a:r>
              <a:rPr lang="en-US" baseline="30000" dirty="0" smtClean="0">
                <a:latin typeface="Arial" charset="0"/>
                <a:sym typeface="Symbol" pitchFamily="18" charset="2"/>
              </a:rPr>
              <a:t>th</a:t>
            </a:r>
            <a:r>
              <a:rPr lang="en-US" dirty="0" smtClean="0">
                <a:latin typeface="Arial" charset="0"/>
                <a:sym typeface="Symbol" pitchFamily="18" charset="2"/>
              </a:rPr>
              <a:t>  </a:t>
            </a:r>
            <a:r>
              <a:rPr lang="en-US" dirty="0">
                <a:latin typeface="Arial" charset="0"/>
                <a:sym typeface="Symbol" pitchFamily="18" charset="2"/>
              </a:rPr>
              <a:t>noon-2pm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1800" dirty="0">
              <a:latin typeface="Arial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79173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8063" y="293688"/>
            <a:ext cx="7129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Syllabus – Key Points to Highlight (p. 1 of 3)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1090613"/>
            <a:ext cx="9144000" cy="560546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33363" y="1198563"/>
            <a:ext cx="864235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Communication: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 smtClean="0">
                <a:latin typeface="Arial" charset="0"/>
              </a:rPr>
              <a:t>Blackboard site</a:t>
            </a:r>
            <a:endParaRPr lang="en-US" dirty="0">
              <a:latin typeface="Arial" charset="0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Office Hours Appointment Scheduling -- Exchange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</a:rPr>
              <a:t>Email me with other course questions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1800" dirty="0">
              <a:latin typeface="Arial" charset="0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Important Dates:</a:t>
            </a: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I: Take home posted </a:t>
            </a:r>
            <a:r>
              <a:rPr lang="en-US" dirty="0" smtClean="0">
                <a:latin typeface="Arial" charset="0"/>
                <a:sym typeface="Symbol" pitchFamily="18" charset="2"/>
              </a:rPr>
              <a:t>10/21, </a:t>
            </a:r>
            <a:r>
              <a:rPr lang="en-US" dirty="0">
                <a:latin typeface="Arial" charset="0"/>
                <a:sym typeface="Symbol" pitchFamily="18" charset="2"/>
              </a:rPr>
              <a:t>due </a:t>
            </a:r>
            <a:r>
              <a:rPr lang="en-US" dirty="0" smtClean="0">
                <a:latin typeface="Arial" charset="0"/>
                <a:sym typeface="Symbol" pitchFamily="18" charset="2"/>
              </a:rPr>
              <a:t>10/22</a:t>
            </a:r>
            <a:endParaRPr lang="en-US" dirty="0">
              <a:latin typeface="Arial" charset="0"/>
              <a:sym typeface="Symbol" pitchFamily="18" charset="2"/>
            </a:endParaRPr>
          </a:p>
          <a:p>
            <a:pPr marL="1371600" lvl="2" indent="-457200" eaLnBrk="0" hangingPunct="0">
              <a:buFontTx/>
              <a:buChar char="•"/>
            </a:pPr>
            <a:r>
              <a:rPr lang="en-US" dirty="0">
                <a:latin typeface="Arial" charset="0"/>
                <a:sym typeface="Symbol" pitchFamily="18" charset="2"/>
              </a:rPr>
              <a:t>Exam II:  Tuesday, Dec </a:t>
            </a:r>
            <a:r>
              <a:rPr lang="en-US" dirty="0" smtClean="0">
                <a:latin typeface="Arial" charset="0"/>
                <a:sym typeface="Symbol" pitchFamily="18" charset="2"/>
              </a:rPr>
              <a:t>9</a:t>
            </a:r>
            <a:r>
              <a:rPr lang="en-US" baseline="30000" dirty="0" smtClean="0">
                <a:latin typeface="Arial" charset="0"/>
                <a:sym typeface="Symbol" pitchFamily="18" charset="2"/>
              </a:rPr>
              <a:t>th</a:t>
            </a:r>
            <a:r>
              <a:rPr lang="en-US" dirty="0" smtClean="0">
                <a:latin typeface="Arial" charset="0"/>
                <a:sym typeface="Symbol" pitchFamily="18" charset="2"/>
              </a:rPr>
              <a:t>  </a:t>
            </a:r>
            <a:r>
              <a:rPr lang="en-US" dirty="0">
                <a:latin typeface="Arial" charset="0"/>
                <a:sym typeface="Symbol" pitchFamily="18" charset="2"/>
              </a:rPr>
              <a:t>noon-2pm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1800" dirty="0">
              <a:latin typeface="Arial" charset="0"/>
            </a:endParaRPr>
          </a:p>
          <a:p>
            <a:pPr marL="457200" indent="-457200" eaLnBrk="0" hangingPunct="0">
              <a:buFontTx/>
              <a:buAutoNum type="arabicPeriod"/>
            </a:pPr>
            <a:r>
              <a:rPr lang="en-US" dirty="0">
                <a:latin typeface="Arial" charset="0"/>
              </a:rPr>
              <a:t>  TA:  Ryan McDevitt  </a:t>
            </a:r>
            <a:r>
              <a:rPr lang="en-US" dirty="0" smtClean="0">
                <a:latin typeface="Arial" charset="0"/>
              </a:rPr>
              <a:t>(r-mcdevitt@northwestern.edu)</a:t>
            </a:r>
            <a:endParaRPr lang="en-US" dirty="0">
              <a:latin typeface="Arial" charset="0"/>
            </a:endParaRPr>
          </a:p>
          <a:p>
            <a:pPr marL="1371600" lvl="2" indent="-457200" eaLnBrk="0" hangingPunct="0">
              <a:buFont typeface="Arial" charset="0"/>
              <a:buChar char="•"/>
            </a:pPr>
            <a:r>
              <a:rPr lang="en-US" dirty="0">
                <a:latin typeface="Arial" charset="0"/>
              </a:rPr>
              <a:t>Weekly review sessions (W </a:t>
            </a:r>
            <a:r>
              <a:rPr lang="en-US" dirty="0" smtClean="0">
                <a:latin typeface="Arial" charset="0"/>
              </a:rPr>
              <a:t>8:55 </a:t>
            </a:r>
            <a:r>
              <a:rPr lang="en-US" dirty="0" smtClean="0">
                <a:latin typeface="Arial" charset="0"/>
              </a:rPr>
              <a:t>&amp; 3:30 </a:t>
            </a:r>
            <a:r>
              <a:rPr lang="en-US" dirty="0">
                <a:latin typeface="Arial" charset="0"/>
              </a:rPr>
              <a:t>in 1246)</a:t>
            </a:r>
          </a:p>
          <a:p>
            <a:pPr marL="457200" indent="-457200" eaLnBrk="0" hangingPunct="0">
              <a:buFontTx/>
              <a:buAutoNum type="arabicPeriod"/>
            </a:pPr>
            <a:endParaRPr lang="en-US" sz="1800" dirty="0">
              <a:latin typeface="Arial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79173"/>
            <a:ext cx="9144000" cy="685800"/>
          </a:xfrm>
          <a:prstGeom prst="rect">
            <a:avLst/>
          </a:prstGeom>
          <a:solidFill>
            <a:schemeClr val="accent5">
              <a:lumMod val="75000"/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08063" y="293688"/>
            <a:ext cx="71294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latin typeface="Arial" charset="0"/>
              </a:rPr>
              <a:t>Syllabus – Key Points to Highlight (p. 1 of 3)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8638</TotalTime>
  <Words>1652</Words>
  <Application>Microsoft PowerPoint</Application>
  <PresentationFormat>On-screen Show (4:3)</PresentationFormat>
  <Paragraphs>315</Paragraphs>
  <Slides>33</Slides>
  <Notes>20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Default Design</vt:lpstr>
      <vt:lpstr>Document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Assessment</dc:title>
  <dc:creator>mma317</dc:creator>
  <cp:lastModifiedBy>mma317</cp:lastModifiedBy>
  <cp:revision>107</cp:revision>
  <cp:lastPrinted>1999-06-03T16:34:14Z</cp:lastPrinted>
  <dcterms:created xsi:type="dcterms:W3CDTF">1999-03-05T18:22:15Z</dcterms:created>
  <dcterms:modified xsi:type="dcterms:W3CDTF">2008-09-22T13:09:03Z</dcterms:modified>
</cp:coreProperties>
</file>