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19kynect_PPT_kynectors" ContentType="image/jpeg"/>
  <Default Extension="19kynect_PPT_insurance" ContentType="image/jpeg"/>
  <Default Extension="19kynect_PPT_smallbus" ContentType="image/jpeg"/>
  <Default Extension="19kynect_PPT_social"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966" r:id="rId2"/>
    <p:sldMasterId id="2147483978" r:id="rId3"/>
  </p:sldMasterIdLst>
  <p:notesMasterIdLst>
    <p:notesMasterId r:id="rId36"/>
  </p:notesMasterIdLst>
  <p:sldIdLst>
    <p:sldId id="381" r:id="rId4"/>
    <p:sldId id="499" r:id="rId5"/>
    <p:sldId id="437" r:id="rId6"/>
    <p:sldId id="452" r:id="rId7"/>
    <p:sldId id="500" r:id="rId8"/>
    <p:sldId id="512" r:id="rId9"/>
    <p:sldId id="501" r:id="rId10"/>
    <p:sldId id="502" r:id="rId11"/>
    <p:sldId id="509" r:id="rId12"/>
    <p:sldId id="504" r:id="rId13"/>
    <p:sldId id="506" r:id="rId14"/>
    <p:sldId id="507" r:id="rId15"/>
    <p:sldId id="510" r:id="rId16"/>
    <p:sldId id="382" r:id="rId17"/>
    <p:sldId id="384" r:id="rId18"/>
    <p:sldId id="435" r:id="rId19"/>
    <p:sldId id="413" r:id="rId20"/>
    <p:sldId id="432" r:id="rId21"/>
    <p:sldId id="385" r:id="rId22"/>
    <p:sldId id="401" r:id="rId23"/>
    <p:sldId id="490" r:id="rId24"/>
    <p:sldId id="511" r:id="rId25"/>
    <p:sldId id="491" r:id="rId26"/>
    <p:sldId id="492" r:id="rId27"/>
    <p:sldId id="493" r:id="rId28"/>
    <p:sldId id="495" r:id="rId29"/>
    <p:sldId id="497" r:id="rId30"/>
    <p:sldId id="498" r:id="rId31"/>
    <p:sldId id="444" r:id="rId32"/>
    <p:sldId id="451" r:id="rId33"/>
    <p:sldId id="450" r:id="rId34"/>
    <p:sldId id="408" r:id="rId35"/>
  </p:sldIdLst>
  <p:sldSz cx="9144000" cy="6858000" type="screen4x3"/>
  <p:notesSz cx="6938963"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09">
          <p15:clr>
            <a:srgbClr val="A4A3A4"/>
          </p15:clr>
        </p15:guide>
        <p15:guide id="2" pos="218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8" d="100"/>
          <a:sy n="58" d="100"/>
        </p:scale>
        <p:origin x="-2532" y="-96"/>
      </p:cViewPr>
      <p:guideLst>
        <p:guide orient="horz" pos="2909"/>
        <p:guide pos="218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27FBA9-BF94-4CEC-AF5E-4FD8D124B279}" type="doc">
      <dgm:prSet loTypeId="urn:microsoft.com/office/officeart/2005/8/layout/venn1" loCatId="relationship" qsTypeId="urn:microsoft.com/office/officeart/2005/8/quickstyle/simple3" qsCatId="simple" csTypeId="urn:microsoft.com/office/officeart/2005/8/colors/accent1_2" csCatId="accent1" phldr="1"/>
      <dgm:spPr/>
      <dgm:t>
        <a:bodyPr/>
        <a:lstStyle/>
        <a:p>
          <a:endParaRPr lang="en-US"/>
        </a:p>
      </dgm:t>
    </dgm:pt>
    <dgm:pt modelId="{2E2228EB-B2F7-483F-B0BE-4FCA3F7E309E}">
      <dgm:prSet custT="1"/>
      <dgm:spPr/>
      <dgm:t>
        <a:bodyPr/>
        <a:lstStyle/>
        <a:p>
          <a:pPr rtl="0"/>
          <a:r>
            <a:rPr lang="en-US" sz="2400" b="1" dirty="0" smtClean="0">
              <a:latin typeface="+mn-lt"/>
            </a:rPr>
            <a:t>Over 640,000 uninsured Kentuckians</a:t>
          </a:r>
          <a:endParaRPr lang="en-US" sz="2400" b="1" dirty="0">
            <a:latin typeface="+mn-lt"/>
          </a:endParaRPr>
        </a:p>
      </dgm:t>
    </dgm:pt>
    <dgm:pt modelId="{D09576B3-5D56-458E-878C-08D47210642B}" type="parTrans" cxnId="{D2F86643-0822-48C2-AE29-5FFB7E1E0276}">
      <dgm:prSet/>
      <dgm:spPr/>
      <dgm:t>
        <a:bodyPr/>
        <a:lstStyle/>
        <a:p>
          <a:endParaRPr lang="en-US"/>
        </a:p>
      </dgm:t>
    </dgm:pt>
    <dgm:pt modelId="{E745EA91-3B36-472D-B388-C53175B3427C}" type="sibTrans" cxnId="{D2F86643-0822-48C2-AE29-5FFB7E1E0276}">
      <dgm:prSet/>
      <dgm:spPr/>
      <dgm:t>
        <a:bodyPr/>
        <a:lstStyle/>
        <a:p>
          <a:endParaRPr lang="en-US"/>
        </a:p>
      </dgm:t>
    </dgm:pt>
    <dgm:pt modelId="{A8E0D82E-4F3B-4ACA-B975-4EC80BFA617E}">
      <dgm:prSet custT="1"/>
      <dgm:spPr/>
      <dgm:t>
        <a:bodyPr/>
        <a:lstStyle/>
        <a:p>
          <a:pPr rtl="0"/>
          <a:r>
            <a:rPr lang="en-US" sz="2400" b="1" dirty="0" smtClean="0"/>
            <a:t>Increase Access and Affordability to   Coverage  </a:t>
          </a:r>
          <a:endParaRPr lang="en-US" sz="2400" b="1" dirty="0"/>
        </a:p>
      </dgm:t>
    </dgm:pt>
    <dgm:pt modelId="{DE2910B2-5051-428E-8E5A-FBAF788C5295}" type="parTrans" cxnId="{1ABEB68D-D632-4CD4-8179-D476DEEF58FD}">
      <dgm:prSet/>
      <dgm:spPr/>
      <dgm:t>
        <a:bodyPr/>
        <a:lstStyle/>
        <a:p>
          <a:endParaRPr lang="en-US"/>
        </a:p>
      </dgm:t>
    </dgm:pt>
    <dgm:pt modelId="{31198208-4427-43F9-A8C8-B608CEBBF6A6}" type="sibTrans" cxnId="{1ABEB68D-D632-4CD4-8179-D476DEEF58FD}">
      <dgm:prSet/>
      <dgm:spPr/>
      <dgm:t>
        <a:bodyPr/>
        <a:lstStyle/>
        <a:p>
          <a:endParaRPr lang="en-US"/>
        </a:p>
      </dgm:t>
    </dgm:pt>
    <dgm:pt modelId="{34F0A4AC-D81F-466E-808E-B7DB56895DA6}">
      <dgm:prSet custT="1"/>
      <dgm:spPr/>
      <dgm:t>
        <a:bodyPr/>
        <a:lstStyle/>
        <a:p>
          <a:pPr rtl="0"/>
          <a:r>
            <a:rPr lang="en-US" sz="1600" dirty="0" smtClean="0"/>
            <a:t>Medicaid Expansion</a:t>
          </a:r>
          <a:endParaRPr lang="en-US" sz="1600" dirty="0"/>
        </a:p>
      </dgm:t>
    </dgm:pt>
    <dgm:pt modelId="{56C4BCC8-70C3-4053-B214-8FB6A7B0F149}" type="parTrans" cxnId="{FD7A4C63-8BDF-40AF-908A-283C7494CC90}">
      <dgm:prSet/>
      <dgm:spPr/>
      <dgm:t>
        <a:bodyPr/>
        <a:lstStyle/>
        <a:p>
          <a:endParaRPr lang="en-US"/>
        </a:p>
      </dgm:t>
    </dgm:pt>
    <dgm:pt modelId="{85B36387-D41F-48C1-8919-A38E55AE5F2A}" type="sibTrans" cxnId="{FD7A4C63-8BDF-40AF-908A-283C7494CC90}">
      <dgm:prSet/>
      <dgm:spPr/>
      <dgm:t>
        <a:bodyPr/>
        <a:lstStyle/>
        <a:p>
          <a:endParaRPr lang="en-US"/>
        </a:p>
      </dgm:t>
    </dgm:pt>
    <dgm:pt modelId="{65871D55-9936-41A1-A02D-FD5F56FF91A1}">
      <dgm:prSet custT="1"/>
      <dgm:spPr/>
      <dgm:t>
        <a:bodyPr/>
        <a:lstStyle/>
        <a:p>
          <a:pPr rtl="0"/>
          <a:r>
            <a:rPr lang="en-US" sz="2200" b="1" dirty="0" smtClean="0"/>
            <a:t>KY Health Report Card - opportunity for improvement </a:t>
          </a:r>
          <a:endParaRPr lang="en-US" sz="2200" b="1" dirty="0"/>
        </a:p>
      </dgm:t>
    </dgm:pt>
    <dgm:pt modelId="{EC2F1C26-364E-4365-8833-5D4B8F57F4E6}" type="parTrans" cxnId="{C499ADE5-CC21-4A21-A627-8875B16CFBD3}">
      <dgm:prSet/>
      <dgm:spPr/>
      <dgm:t>
        <a:bodyPr/>
        <a:lstStyle/>
        <a:p>
          <a:endParaRPr lang="en-US"/>
        </a:p>
      </dgm:t>
    </dgm:pt>
    <dgm:pt modelId="{B904FB91-E82C-40D0-8193-B446B9ED576C}" type="sibTrans" cxnId="{C499ADE5-CC21-4A21-A627-8875B16CFBD3}">
      <dgm:prSet/>
      <dgm:spPr/>
      <dgm:t>
        <a:bodyPr/>
        <a:lstStyle/>
        <a:p>
          <a:endParaRPr lang="en-US"/>
        </a:p>
      </dgm:t>
    </dgm:pt>
    <dgm:pt modelId="{FC99614E-E7F5-4F93-B083-711F1E05ACD8}">
      <dgm:prSet custT="1"/>
      <dgm:spPr/>
      <dgm:t>
        <a:bodyPr/>
        <a:lstStyle/>
        <a:p>
          <a:pPr rtl="0"/>
          <a:r>
            <a:rPr lang="en-US" sz="1600" b="1" dirty="0" smtClean="0"/>
            <a:t>47 – </a:t>
          </a:r>
          <a:r>
            <a:rPr lang="en-US" sz="1600" dirty="0" smtClean="0"/>
            <a:t>High Blood Pressure  </a:t>
          </a:r>
          <a:endParaRPr lang="en-US" sz="1600" dirty="0"/>
        </a:p>
      </dgm:t>
    </dgm:pt>
    <dgm:pt modelId="{6E7225C9-82AE-49E8-A063-AC2B73B5EFDF}" type="parTrans" cxnId="{ACB582D0-92B3-4372-8232-AA3498D6A38B}">
      <dgm:prSet/>
      <dgm:spPr/>
      <dgm:t>
        <a:bodyPr/>
        <a:lstStyle/>
        <a:p>
          <a:endParaRPr lang="en-US"/>
        </a:p>
      </dgm:t>
    </dgm:pt>
    <dgm:pt modelId="{5792E445-8B26-43F4-A4CC-F09F3D950682}" type="sibTrans" cxnId="{ACB582D0-92B3-4372-8232-AA3498D6A38B}">
      <dgm:prSet/>
      <dgm:spPr/>
      <dgm:t>
        <a:bodyPr/>
        <a:lstStyle/>
        <a:p>
          <a:endParaRPr lang="en-US"/>
        </a:p>
      </dgm:t>
    </dgm:pt>
    <dgm:pt modelId="{D355E7B9-D858-4FA1-9BEF-BAB155D0A5FF}">
      <dgm:prSet custT="1"/>
      <dgm:spPr/>
      <dgm:t>
        <a:bodyPr/>
        <a:lstStyle/>
        <a:p>
          <a:pPr rtl="0"/>
          <a:r>
            <a:rPr lang="en-US" sz="1600" b="1" dirty="0" smtClean="0"/>
            <a:t>48 – </a:t>
          </a:r>
          <a:r>
            <a:rPr lang="en-US" sz="1600" dirty="0" smtClean="0"/>
            <a:t>Diabetes  </a:t>
          </a:r>
          <a:endParaRPr lang="en-US" sz="1600" dirty="0"/>
        </a:p>
      </dgm:t>
    </dgm:pt>
    <dgm:pt modelId="{8A7A685A-0D20-4B91-948C-AACFCF4FC3B9}" type="parTrans" cxnId="{08F01D7F-ED19-4B60-B7CA-2BFC3F75106F}">
      <dgm:prSet/>
      <dgm:spPr/>
      <dgm:t>
        <a:bodyPr/>
        <a:lstStyle/>
        <a:p>
          <a:endParaRPr lang="en-US"/>
        </a:p>
      </dgm:t>
    </dgm:pt>
    <dgm:pt modelId="{CBF150E3-A3D5-46E5-BAB7-51E21A251682}" type="sibTrans" cxnId="{08F01D7F-ED19-4B60-B7CA-2BFC3F75106F}">
      <dgm:prSet/>
      <dgm:spPr/>
      <dgm:t>
        <a:bodyPr/>
        <a:lstStyle/>
        <a:p>
          <a:endParaRPr lang="en-US"/>
        </a:p>
      </dgm:t>
    </dgm:pt>
    <dgm:pt modelId="{91F27EE7-E00B-4971-B8D7-5DD8F731D34B}">
      <dgm:prSet custT="1"/>
      <dgm:spPr/>
      <dgm:t>
        <a:bodyPr/>
        <a:lstStyle/>
        <a:p>
          <a:pPr rtl="0"/>
          <a:r>
            <a:rPr lang="en-US" sz="1600" b="1" dirty="0" smtClean="0"/>
            <a:t>50 – </a:t>
          </a:r>
          <a:r>
            <a:rPr lang="en-US" sz="1600" dirty="0" smtClean="0"/>
            <a:t>Smoking/Lung Caner </a:t>
          </a:r>
          <a:endParaRPr lang="en-US" sz="1600" dirty="0"/>
        </a:p>
      </dgm:t>
    </dgm:pt>
    <dgm:pt modelId="{C5DBD759-957C-4C2D-BE80-B1EF4A2EB6F0}" type="parTrans" cxnId="{67D9C0CF-4E5E-441B-87F4-48E0400C2AF7}">
      <dgm:prSet/>
      <dgm:spPr/>
      <dgm:t>
        <a:bodyPr/>
        <a:lstStyle/>
        <a:p>
          <a:endParaRPr lang="en-US"/>
        </a:p>
      </dgm:t>
    </dgm:pt>
    <dgm:pt modelId="{416F395E-F876-44F3-BCC2-C98EACB287F9}" type="sibTrans" cxnId="{67D9C0CF-4E5E-441B-87F4-48E0400C2AF7}">
      <dgm:prSet/>
      <dgm:spPr/>
      <dgm:t>
        <a:bodyPr/>
        <a:lstStyle/>
        <a:p>
          <a:endParaRPr lang="en-US"/>
        </a:p>
      </dgm:t>
    </dgm:pt>
    <dgm:pt modelId="{7D6A44B1-E04E-4B3B-9640-BF74578FFD46}">
      <dgm:prSet custT="1"/>
      <dgm:spPr/>
      <dgm:t>
        <a:bodyPr/>
        <a:lstStyle/>
        <a:p>
          <a:pPr rtl="0"/>
          <a:r>
            <a:rPr lang="en-US" sz="1600" dirty="0" smtClean="0"/>
            <a:t>State Based Exchange</a:t>
          </a:r>
          <a:endParaRPr lang="en-US" sz="1600" dirty="0"/>
        </a:p>
      </dgm:t>
    </dgm:pt>
    <dgm:pt modelId="{D9170F1E-3590-429D-8C5D-4508A5E94133}" type="parTrans" cxnId="{A47DDCA6-1470-4627-8E06-65227CDB1E3F}">
      <dgm:prSet/>
      <dgm:spPr/>
      <dgm:t>
        <a:bodyPr/>
        <a:lstStyle/>
        <a:p>
          <a:endParaRPr lang="en-US"/>
        </a:p>
      </dgm:t>
    </dgm:pt>
    <dgm:pt modelId="{33DBF102-FAEE-4419-817F-DD1A0B2E39EF}" type="sibTrans" cxnId="{A47DDCA6-1470-4627-8E06-65227CDB1E3F}">
      <dgm:prSet/>
      <dgm:spPr/>
      <dgm:t>
        <a:bodyPr/>
        <a:lstStyle/>
        <a:p>
          <a:endParaRPr lang="en-US"/>
        </a:p>
      </dgm:t>
    </dgm:pt>
    <dgm:pt modelId="{B72764AC-2DE2-40C8-B266-149B01742602}">
      <dgm:prSet custT="1"/>
      <dgm:spPr/>
      <dgm:t>
        <a:bodyPr/>
        <a:lstStyle/>
        <a:p>
          <a:pPr rtl="0"/>
          <a:r>
            <a:rPr lang="en-US" sz="1600" b="1" dirty="0" smtClean="0"/>
            <a:t>45 - </a:t>
          </a:r>
          <a:r>
            <a:rPr lang="en-US" sz="1600" dirty="0" smtClean="0"/>
            <a:t>Outcomes Rank</a:t>
          </a:r>
          <a:endParaRPr lang="en-US" sz="1600" dirty="0"/>
        </a:p>
      </dgm:t>
    </dgm:pt>
    <dgm:pt modelId="{4108C067-1216-419D-AC4B-D23334DF2597}" type="sibTrans" cxnId="{9AEC0641-AE80-4CD1-A0B0-6E4E32D555D8}">
      <dgm:prSet/>
      <dgm:spPr/>
      <dgm:t>
        <a:bodyPr/>
        <a:lstStyle/>
        <a:p>
          <a:endParaRPr lang="en-US"/>
        </a:p>
      </dgm:t>
    </dgm:pt>
    <dgm:pt modelId="{39C65CDE-4CBF-43D1-A010-75F8A74F21D9}" type="parTrans" cxnId="{9AEC0641-AE80-4CD1-A0B0-6E4E32D555D8}">
      <dgm:prSet/>
      <dgm:spPr/>
      <dgm:t>
        <a:bodyPr/>
        <a:lstStyle/>
        <a:p>
          <a:endParaRPr lang="en-US"/>
        </a:p>
      </dgm:t>
    </dgm:pt>
    <dgm:pt modelId="{B2C765BC-FA52-48F0-BFE4-75E711EDC6CC}" type="pres">
      <dgm:prSet presAssocID="{F027FBA9-BF94-4CEC-AF5E-4FD8D124B279}" presName="compositeShape" presStyleCnt="0">
        <dgm:presLayoutVars>
          <dgm:chMax val="7"/>
          <dgm:dir/>
          <dgm:resizeHandles val="exact"/>
        </dgm:presLayoutVars>
      </dgm:prSet>
      <dgm:spPr/>
      <dgm:t>
        <a:bodyPr/>
        <a:lstStyle/>
        <a:p>
          <a:endParaRPr lang="en-US"/>
        </a:p>
      </dgm:t>
    </dgm:pt>
    <dgm:pt modelId="{BA660667-BD43-44FB-8C08-E33FF7BCAFED}" type="pres">
      <dgm:prSet presAssocID="{2E2228EB-B2F7-483F-B0BE-4FCA3F7E309E}" presName="circ1" presStyleLbl="vennNode1" presStyleIdx="0" presStyleCnt="3" custScaleX="152267" custLinFactNeighborX="-2969" custLinFactNeighborY="-1865"/>
      <dgm:spPr/>
      <dgm:t>
        <a:bodyPr/>
        <a:lstStyle/>
        <a:p>
          <a:endParaRPr lang="en-US"/>
        </a:p>
      </dgm:t>
    </dgm:pt>
    <dgm:pt modelId="{B5352978-05E1-467B-A85C-E74FF4EE0171}" type="pres">
      <dgm:prSet presAssocID="{2E2228EB-B2F7-483F-B0BE-4FCA3F7E309E}" presName="circ1Tx" presStyleLbl="revTx" presStyleIdx="0" presStyleCnt="0">
        <dgm:presLayoutVars>
          <dgm:chMax val="0"/>
          <dgm:chPref val="0"/>
          <dgm:bulletEnabled val="1"/>
        </dgm:presLayoutVars>
      </dgm:prSet>
      <dgm:spPr/>
      <dgm:t>
        <a:bodyPr/>
        <a:lstStyle/>
        <a:p>
          <a:endParaRPr lang="en-US"/>
        </a:p>
      </dgm:t>
    </dgm:pt>
    <dgm:pt modelId="{5127D208-C9FE-427D-8DE8-7BAF1A0D9648}" type="pres">
      <dgm:prSet presAssocID="{A8E0D82E-4F3B-4ACA-B975-4EC80BFA617E}" presName="circ2" presStyleLbl="vennNode1" presStyleIdx="1" presStyleCnt="3" custScaleX="172603" custLinFactNeighborX="16006" custLinFactNeighborY="2137"/>
      <dgm:spPr/>
      <dgm:t>
        <a:bodyPr/>
        <a:lstStyle/>
        <a:p>
          <a:endParaRPr lang="en-US"/>
        </a:p>
      </dgm:t>
    </dgm:pt>
    <dgm:pt modelId="{53142D77-4C6E-4490-9E1E-1017D0D4A075}" type="pres">
      <dgm:prSet presAssocID="{A8E0D82E-4F3B-4ACA-B975-4EC80BFA617E}" presName="circ2Tx" presStyleLbl="revTx" presStyleIdx="0" presStyleCnt="0">
        <dgm:presLayoutVars>
          <dgm:chMax val="0"/>
          <dgm:chPref val="0"/>
          <dgm:bulletEnabled val="1"/>
        </dgm:presLayoutVars>
      </dgm:prSet>
      <dgm:spPr/>
      <dgm:t>
        <a:bodyPr/>
        <a:lstStyle/>
        <a:p>
          <a:endParaRPr lang="en-US"/>
        </a:p>
      </dgm:t>
    </dgm:pt>
    <dgm:pt modelId="{C884EFD1-6FAC-4200-9510-7572C035C0DA}" type="pres">
      <dgm:prSet presAssocID="{65871D55-9936-41A1-A02D-FD5F56FF91A1}" presName="circ3" presStyleLbl="vennNode1" presStyleIdx="2" presStyleCnt="3" custScaleX="173596" custScaleY="121490" custLinFactNeighborX="-27079" custLinFactNeighborY="-675"/>
      <dgm:spPr/>
      <dgm:t>
        <a:bodyPr/>
        <a:lstStyle/>
        <a:p>
          <a:endParaRPr lang="en-US"/>
        </a:p>
      </dgm:t>
    </dgm:pt>
    <dgm:pt modelId="{7F0883A0-9745-4B77-B312-64610EAC96AB}" type="pres">
      <dgm:prSet presAssocID="{65871D55-9936-41A1-A02D-FD5F56FF91A1}" presName="circ3Tx" presStyleLbl="revTx" presStyleIdx="0" presStyleCnt="0">
        <dgm:presLayoutVars>
          <dgm:chMax val="0"/>
          <dgm:chPref val="0"/>
          <dgm:bulletEnabled val="1"/>
        </dgm:presLayoutVars>
      </dgm:prSet>
      <dgm:spPr/>
      <dgm:t>
        <a:bodyPr/>
        <a:lstStyle/>
        <a:p>
          <a:endParaRPr lang="en-US"/>
        </a:p>
      </dgm:t>
    </dgm:pt>
  </dgm:ptLst>
  <dgm:cxnLst>
    <dgm:cxn modelId="{129DEE4F-91F1-40C7-BF89-FE872BD8328B}" type="presOf" srcId="{34F0A4AC-D81F-466E-808E-B7DB56895DA6}" destId="{53142D77-4C6E-4490-9E1E-1017D0D4A075}" srcOrd="1" destOrd="1" presId="urn:microsoft.com/office/officeart/2005/8/layout/venn1"/>
    <dgm:cxn modelId="{C499ADE5-CC21-4A21-A627-8875B16CFBD3}" srcId="{F027FBA9-BF94-4CEC-AF5E-4FD8D124B279}" destId="{65871D55-9936-41A1-A02D-FD5F56FF91A1}" srcOrd="2" destOrd="0" parTransId="{EC2F1C26-364E-4365-8833-5D4B8F57F4E6}" sibTransId="{B904FB91-E82C-40D0-8193-B446B9ED576C}"/>
    <dgm:cxn modelId="{FD7A4C63-8BDF-40AF-908A-283C7494CC90}" srcId="{A8E0D82E-4F3B-4ACA-B975-4EC80BFA617E}" destId="{34F0A4AC-D81F-466E-808E-B7DB56895DA6}" srcOrd="0" destOrd="0" parTransId="{56C4BCC8-70C3-4053-B214-8FB6A7B0F149}" sibTransId="{85B36387-D41F-48C1-8919-A38E55AE5F2A}"/>
    <dgm:cxn modelId="{DE4FA345-775F-43C1-A6EA-61A5C37C7A41}" type="presOf" srcId="{FC99614E-E7F5-4F93-B083-711F1E05ACD8}" destId="{7F0883A0-9745-4B77-B312-64610EAC96AB}" srcOrd="1" destOrd="2" presId="urn:microsoft.com/office/officeart/2005/8/layout/venn1"/>
    <dgm:cxn modelId="{B311328A-B95C-46D6-8C87-5596FD264DD3}" type="presOf" srcId="{A8E0D82E-4F3B-4ACA-B975-4EC80BFA617E}" destId="{5127D208-C9FE-427D-8DE8-7BAF1A0D9648}" srcOrd="0" destOrd="0" presId="urn:microsoft.com/office/officeart/2005/8/layout/venn1"/>
    <dgm:cxn modelId="{CE3C91A6-E2B6-4BD7-8F9A-746B6E69363F}" type="presOf" srcId="{F027FBA9-BF94-4CEC-AF5E-4FD8D124B279}" destId="{B2C765BC-FA52-48F0-BFE4-75E711EDC6CC}" srcOrd="0" destOrd="0" presId="urn:microsoft.com/office/officeart/2005/8/layout/venn1"/>
    <dgm:cxn modelId="{6A076CEB-9041-49DA-8221-B131DF92AFDA}" type="presOf" srcId="{91F27EE7-E00B-4971-B8D7-5DD8F731D34B}" destId="{7F0883A0-9745-4B77-B312-64610EAC96AB}" srcOrd="1" destOrd="4" presId="urn:microsoft.com/office/officeart/2005/8/layout/venn1"/>
    <dgm:cxn modelId="{CD02DFA0-96FD-41E9-B8A8-BAA5D98B5D3E}" type="presOf" srcId="{D355E7B9-D858-4FA1-9BEF-BAB155D0A5FF}" destId="{7F0883A0-9745-4B77-B312-64610EAC96AB}" srcOrd="1" destOrd="3" presId="urn:microsoft.com/office/officeart/2005/8/layout/venn1"/>
    <dgm:cxn modelId="{165A907A-3C75-4742-8D66-514A0D84771D}" type="presOf" srcId="{2E2228EB-B2F7-483F-B0BE-4FCA3F7E309E}" destId="{B5352978-05E1-467B-A85C-E74FF4EE0171}" srcOrd="1" destOrd="0" presId="urn:microsoft.com/office/officeart/2005/8/layout/venn1"/>
    <dgm:cxn modelId="{08F01D7F-ED19-4B60-B7CA-2BFC3F75106F}" srcId="{65871D55-9936-41A1-A02D-FD5F56FF91A1}" destId="{D355E7B9-D858-4FA1-9BEF-BAB155D0A5FF}" srcOrd="2" destOrd="0" parTransId="{8A7A685A-0D20-4B91-948C-AACFCF4FC3B9}" sibTransId="{CBF150E3-A3D5-46E5-BAB7-51E21A251682}"/>
    <dgm:cxn modelId="{F1226D8B-C379-45B1-A03F-E873A219BD2A}" type="presOf" srcId="{65871D55-9936-41A1-A02D-FD5F56FF91A1}" destId="{C884EFD1-6FAC-4200-9510-7572C035C0DA}" srcOrd="0" destOrd="0" presId="urn:microsoft.com/office/officeart/2005/8/layout/venn1"/>
    <dgm:cxn modelId="{DA36B1B9-43AA-4F8C-94C1-CEFCEDECD02C}" type="presOf" srcId="{FC99614E-E7F5-4F93-B083-711F1E05ACD8}" destId="{C884EFD1-6FAC-4200-9510-7572C035C0DA}" srcOrd="0" destOrd="2" presId="urn:microsoft.com/office/officeart/2005/8/layout/venn1"/>
    <dgm:cxn modelId="{9AEC0641-AE80-4CD1-A0B0-6E4E32D555D8}" srcId="{65871D55-9936-41A1-A02D-FD5F56FF91A1}" destId="{B72764AC-2DE2-40C8-B266-149B01742602}" srcOrd="0" destOrd="0" parTransId="{39C65CDE-4CBF-43D1-A010-75F8A74F21D9}" sibTransId="{4108C067-1216-419D-AC4B-D23334DF2597}"/>
    <dgm:cxn modelId="{ABB29FE0-6196-41E3-AB98-22F178AB1E84}" type="presOf" srcId="{B72764AC-2DE2-40C8-B266-149B01742602}" destId="{7F0883A0-9745-4B77-B312-64610EAC96AB}" srcOrd="1" destOrd="1" presId="urn:microsoft.com/office/officeart/2005/8/layout/venn1"/>
    <dgm:cxn modelId="{C2F44F1D-3A08-4023-A003-ADF50DE2892E}" type="presOf" srcId="{34F0A4AC-D81F-466E-808E-B7DB56895DA6}" destId="{5127D208-C9FE-427D-8DE8-7BAF1A0D9648}" srcOrd="0" destOrd="1" presId="urn:microsoft.com/office/officeart/2005/8/layout/venn1"/>
    <dgm:cxn modelId="{ACB582D0-92B3-4372-8232-AA3498D6A38B}" srcId="{65871D55-9936-41A1-A02D-FD5F56FF91A1}" destId="{FC99614E-E7F5-4F93-B083-711F1E05ACD8}" srcOrd="1" destOrd="0" parTransId="{6E7225C9-82AE-49E8-A063-AC2B73B5EFDF}" sibTransId="{5792E445-8B26-43F4-A4CC-F09F3D950682}"/>
    <dgm:cxn modelId="{1ABEB68D-D632-4CD4-8179-D476DEEF58FD}" srcId="{F027FBA9-BF94-4CEC-AF5E-4FD8D124B279}" destId="{A8E0D82E-4F3B-4ACA-B975-4EC80BFA617E}" srcOrd="1" destOrd="0" parTransId="{DE2910B2-5051-428E-8E5A-FBAF788C5295}" sibTransId="{31198208-4427-43F9-A8C8-B608CEBBF6A6}"/>
    <dgm:cxn modelId="{B41F55E0-5C68-45B7-B57E-3EE93250AB67}" type="presOf" srcId="{B72764AC-2DE2-40C8-B266-149B01742602}" destId="{C884EFD1-6FAC-4200-9510-7572C035C0DA}" srcOrd="0" destOrd="1" presId="urn:microsoft.com/office/officeart/2005/8/layout/venn1"/>
    <dgm:cxn modelId="{A266B54D-D803-422A-A658-A283289C0382}" type="presOf" srcId="{65871D55-9936-41A1-A02D-FD5F56FF91A1}" destId="{7F0883A0-9745-4B77-B312-64610EAC96AB}" srcOrd="1" destOrd="0" presId="urn:microsoft.com/office/officeart/2005/8/layout/venn1"/>
    <dgm:cxn modelId="{7C4425E0-B56A-4B64-86E7-709B308AEFFC}" type="presOf" srcId="{A8E0D82E-4F3B-4ACA-B975-4EC80BFA617E}" destId="{53142D77-4C6E-4490-9E1E-1017D0D4A075}" srcOrd="1" destOrd="0" presId="urn:microsoft.com/office/officeart/2005/8/layout/venn1"/>
    <dgm:cxn modelId="{A47DDCA6-1470-4627-8E06-65227CDB1E3F}" srcId="{A8E0D82E-4F3B-4ACA-B975-4EC80BFA617E}" destId="{7D6A44B1-E04E-4B3B-9640-BF74578FFD46}" srcOrd="1" destOrd="0" parTransId="{D9170F1E-3590-429D-8C5D-4508A5E94133}" sibTransId="{33DBF102-FAEE-4419-817F-DD1A0B2E39EF}"/>
    <dgm:cxn modelId="{26010AE0-0F41-4947-81D3-A2BDCA7D0924}" type="presOf" srcId="{D355E7B9-D858-4FA1-9BEF-BAB155D0A5FF}" destId="{C884EFD1-6FAC-4200-9510-7572C035C0DA}" srcOrd="0" destOrd="3" presId="urn:microsoft.com/office/officeart/2005/8/layout/venn1"/>
    <dgm:cxn modelId="{DC284BC1-3F57-4D7E-A87B-66803B7A591A}" type="presOf" srcId="{91F27EE7-E00B-4971-B8D7-5DD8F731D34B}" destId="{C884EFD1-6FAC-4200-9510-7572C035C0DA}" srcOrd="0" destOrd="4" presId="urn:microsoft.com/office/officeart/2005/8/layout/venn1"/>
    <dgm:cxn modelId="{D2F86643-0822-48C2-AE29-5FFB7E1E0276}" srcId="{F027FBA9-BF94-4CEC-AF5E-4FD8D124B279}" destId="{2E2228EB-B2F7-483F-B0BE-4FCA3F7E309E}" srcOrd="0" destOrd="0" parTransId="{D09576B3-5D56-458E-878C-08D47210642B}" sibTransId="{E745EA91-3B36-472D-B388-C53175B3427C}"/>
    <dgm:cxn modelId="{67D9C0CF-4E5E-441B-87F4-48E0400C2AF7}" srcId="{65871D55-9936-41A1-A02D-FD5F56FF91A1}" destId="{91F27EE7-E00B-4971-B8D7-5DD8F731D34B}" srcOrd="3" destOrd="0" parTransId="{C5DBD759-957C-4C2D-BE80-B1EF4A2EB6F0}" sibTransId="{416F395E-F876-44F3-BCC2-C98EACB287F9}"/>
    <dgm:cxn modelId="{EF25BBC8-E53E-463B-9A4B-46C67D671423}" type="presOf" srcId="{7D6A44B1-E04E-4B3B-9640-BF74578FFD46}" destId="{5127D208-C9FE-427D-8DE8-7BAF1A0D9648}" srcOrd="0" destOrd="2" presId="urn:microsoft.com/office/officeart/2005/8/layout/venn1"/>
    <dgm:cxn modelId="{88D21EB1-4EB2-4F40-83D3-D0C343572D83}" type="presOf" srcId="{2E2228EB-B2F7-483F-B0BE-4FCA3F7E309E}" destId="{BA660667-BD43-44FB-8C08-E33FF7BCAFED}" srcOrd="0" destOrd="0" presId="urn:microsoft.com/office/officeart/2005/8/layout/venn1"/>
    <dgm:cxn modelId="{11BFDA96-F8C8-4F6B-9F0F-D639A15E5573}" type="presOf" srcId="{7D6A44B1-E04E-4B3B-9640-BF74578FFD46}" destId="{53142D77-4C6E-4490-9E1E-1017D0D4A075}" srcOrd="1" destOrd="2" presId="urn:microsoft.com/office/officeart/2005/8/layout/venn1"/>
    <dgm:cxn modelId="{EFBF743E-4E51-444C-A5D9-C193B8D90AB0}" type="presParOf" srcId="{B2C765BC-FA52-48F0-BFE4-75E711EDC6CC}" destId="{BA660667-BD43-44FB-8C08-E33FF7BCAFED}" srcOrd="0" destOrd="0" presId="urn:microsoft.com/office/officeart/2005/8/layout/venn1"/>
    <dgm:cxn modelId="{1B1154A3-3C14-4357-81AC-D7C715FC1D29}" type="presParOf" srcId="{B2C765BC-FA52-48F0-BFE4-75E711EDC6CC}" destId="{B5352978-05E1-467B-A85C-E74FF4EE0171}" srcOrd="1" destOrd="0" presId="urn:microsoft.com/office/officeart/2005/8/layout/venn1"/>
    <dgm:cxn modelId="{B5DBC075-F430-4385-AC23-791AB61EDC71}" type="presParOf" srcId="{B2C765BC-FA52-48F0-BFE4-75E711EDC6CC}" destId="{5127D208-C9FE-427D-8DE8-7BAF1A0D9648}" srcOrd="2" destOrd="0" presId="urn:microsoft.com/office/officeart/2005/8/layout/venn1"/>
    <dgm:cxn modelId="{948B2661-C221-4499-890D-949B68C13A0A}" type="presParOf" srcId="{B2C765BC-FA52-48F0-BFE4-75E711EDC6CC}" destId="{53142D77-4C6E-4490-9E1E-1017D0D4A075}" srcOrd="3" destOrd="0" presId="urn:microsoft.com/office/officeart/2005/8/layout/venn1"/>
    <dgm:cxn modelId="{2998E99D-3DC1-47BE-97E6-8F7A39A60C26}" type="presParOf" srcId="{B2C765BC-FA52-48F0-BFE4-75E711EDC6CC}" destId="{C884EFD1-6FAC-4200-9510-7572C035C0DA}" srcOrd="4" destOrd="0" presId="urn:microsoft.com/office/officeart/2005/8/layout/venn1"/>
    <dgm:cxn modelId="{3406AA41-5AE2-46A9-932D-5AA10E5B937B}" type="presParOf" srcId="{B2C765BC-FA52-48F0-BFE4-75E711EDC6CC}" destId="{7F0883A0-9745-4B77-B312-64610EAC96AB}"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60667-BD43-44FB-8C08-E33FF7BCAFED}">
      <dsp:nvSpPr>
        <dsp:cNvPr id="0" name=""/>
        <dsp:cNvSpPr/>
      </dsp:nvSpPr>
      <dsp:spPr>
        <a:xfrm>
          <a:off x="1938173" y="-13840"/>
          <a:ext cx="3908766" cy="2567047"/>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b="1" kern="1200" dirty="0" smtClean="0">
              <a:latin typeface="+mn-lt"/>
            </a:rPr>
            <a:t>Over 640,000 uninsured Kentuckians</a:t>
          </a:r>
          <a:endParaRPr lang="en-US" sz="2400" b="1" kern="1200" dirty="0">
            <a:latin typeface="+mn-lt"/>
          </a:endParaRPr>
        </a:p>
      </dsp:txBody>
      <dsp:txXfrm>
        <a:off x="2459342" y="435392"/>
        <a:ext cx="2866428" cy="1155171"/>
      </dsp:txXfrm>
    </dsp:sp>
    <dsp:sp modelId="{5127D208-C9FE-427D-8DE8-7BAF1A0D9648}">
      <dsp:nvSpPr>
        <dsp:cNvPr id="0" name=""/>
        <dsp:cNvSpPr/>
      </dsp:nvSpPr>
      <dsp:spPr>
        <a:xfrm>
          <a:off x="3090530" y="1645421"/>
          <a:ext cx="4430800" cy="2567047"/>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1066800" rtl="0">
            <a:lnSpc>
              <a:spcPct val="90000"/>
            </a:lnSpc>
            <a:spcBef>
              <a:spcPct val="0"/>
            </a:spcBef>
            <a:spcAft>
              <a:spcPct val="35000"/>
            </a:spcAft>
          </a:pPr>
          <a:r>
            <a:rPr lang="en-US" sz="2400" b="1" kern="1200" dirty="0" smtClean="0"/>
            <a:t>Increase Access and Affordability to   Coverage  </a:t>
          </a:r>
          <a:endParaRPr lang="en-US" sz="2400" b="1" kern="1200" dirty="0"/>
        </a:p>
        <a:p>
          <a:pPr marL="171450" lvl="1" indent="-171450" algn="l" defTabSz="711200" rtl="0">
            <a:lnSpc>
              <a:spcPct val="90000"/>
            </a:lnSpc>
            <a:spcBef>
              <a:spcPct val="0"/>
            </a:spcBef>
            <a:spcAft>
              <a:spcPct val="15000"/>
            </a:spcAft>
            <a:buChar char="••"/>
          </a:pPr>
          <a:r>
            <a:rPr lang="en-US" sz="1600" kern="1200" dirty="0" smtClean="0"/>
            <a:t>Medicaid Expansion</a:t>
          </a:r>
          <a:endParaRPr lang="en-US" sz="1600" kern="1200" dirty="0"/>
        </a:p>
        <a:p>
          <a:pPr marL="171450" lvl="1" indent="-171450" algn="l" defTabSz="711200" rtl="0">
            <a:lnSpc>
              <a:spcPct val="90000"/>
            </a:lnSpc>
            <a:spcBef>
              <a:spcPct val="0"/>
            </a:spcBef>
            <a:spcAft>
              <a:spcPct val="15000"/>
            </a:spcAft>
            <a:buChar char="••"/>
          </a:pPr>
          <a:r>
            <a:rPr lang="en-US" sz="1600" kern="1200" dirty="0" smtClean="0"/>
            <a:t>State Based Exchange</a:t>
          </a:r>
          <a:endParaRPr lang="en-US" sz="1600" kern="1200" dirty="0"/>
        </a:p>
      </dsp:txBody>
      <dsp:txXfrm>
        <a:off x="4445616" y="2308575"/>
        <a:ext cx="2658480" cy="1411876"/>
      </dsp:txXfrm>
    </dsp:sp>
    <dsp:sp modelId="{C884EFD1-6FAC-4200-9510-7572C035C0DA}">
      <dsp:nvSpPr>
        <dsp:cNvPr id="0" name=""/>
        <dsp:cNvSpPr/>
      </dsp:nvSpPr>
      <dsp:spPr>
        <a:xfrm>
          <a:off x="119219" y="1297407"/>
          <a:ext cx="4456291" cy="3118705"/>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977900" rtl="0">
            <a:lnSpc>
              <a:spcPct val="90000"/>
            </a:lnSpc>
            <a:spcBef>
              <a:spcPct val="0"/>
            </a:spcBef>
            <a:spcAft>
              <a:spcPct val="35000"/>
            </a:spcAft>
          </a:pPr>
          <a:r>
            <a:rPr lang="en-US" sz="2200" b="1" kern="1200" dirty="0" smtClean="0"/>
            <a:t>KY Health Report Card - opportunity for improvement </a:t>
          </a:r>
          <a:endParaRPr lang="en-US" sz="2200" b="1" kern="1200" dirty="0"/>
        </a:p>
        <a:p>
          <a:pPr marL="171450" lvl="1" indent="-171450" algn="l" defTabSz="711200" rtl="0">
            <a:lnSpc>
              <a:spcPct val="90000"/>
            </a:lnSpc>
            <a:spcBef>
              <a:spcPct val="0"/>
            </a:spcBef>
            <a:spcAft>
              <a:spcPct val="15000"/>
            </a:spcAft>
            <a:buChar char="••"/>
          </a:pPr>
          <a:r>
            <a:rPr lang="en-US" sz="1600" b="1" kern="1200" dirty="0" smtClean="0"/>
            <a:t>45 - </a:t>
          </a:r>
          <a:r>
            <a:rPr lang="en-US" sz="1600" kern="1200" dirty="0" smtClean="0"/>
            <a:t>Outcomes Rank</a:t>
          </a:r>
          <a:endParaRPr lang="en-US" sz="1600" kern="1200" dirty="0"/>
        </a:p>
        <a:p>
          <a:pPr marL="171450" lvl="1" indent="-171450" algn="l" defTabSz="711200" rtl="0">
            <a:lnSpc>
              <a:spcPct val="90000"/>
            </a:lnSpc>
            <a:spcBef>
              <a:spcPct val="0"/>
            </a:spcBef>
            <a:spcAft>
              <a:spcPct val="15000"/>
            </a:spcAft>
            <a:buChar char="••"/>
          </a:pPr>
          <a:r>
            <a:rPr lang="en-US" sz="1600" b="1" kern="1200" dirty="0" smtClean="0"/>
            <a:t>47 – </a:t>
          </a:r>
          <a:r>
            <a:rPr lang="en-US" sz="1600" kern="1200" dirty="0" smtClean="0"/>
            <a:t>High Blood Pressure  </a:t>
          </a:r>
          <a:endParaRPr lang="en-US" sz="1600" kern="1200" dirty="0"/>
        </a:p>
        <a:p>
          <a:pPr marL="171450" lvl="1" indent="-171450" algn="l" defTabSz="711200" rtl="0">
            <a:lnSpc>
              <a:spcPct val="90000"/>
            </a:lnSpc>
            <a:spcBef>
              <a:spcPct val="0"/>
            </a:spcBef>
            <a:spcAft>
              <a:spcPct val="15000"/>
            </a:spcAft>
            <a:buChar char="••"/>
          </a:pPr>
          <a:r>
            <a:rPr lang="en-US" sz="1600" b="1" kern="1200" dirty="0" smtClean="0"/>
            <a:t>48 – </a:t>
          </a:r>
          <a:r>
            <a:rPr lang="en-US" sz="1600" kern="1200" dirty="0" smtClean="0"/>
            <a:t>Diabetes  </a:t>
          </a:r>
          <a:endParaRPr lang="en-US" sz="1600" kern="1200" dirty="0"/>
        </a:p>
        <a:p>
          <a:pPr marL="171450" lvl="1" indent="-171450" algn="l" defTabSz="711200" rtl="0">
            <a:lnSpc>
              <a:spcPct val="90000"/>
            </a:lnSpc>
            <a:spcBef>
              <a:spcPct val="0"/>
            </a:spcBef>
            <a:spcAft>
              <a:spcPct val="15000"/>
            </a:spcAft>
            <a:buChar char="••"/>
          </a:pPr>
          <a:r>
            <a:rPr lang="en-US" sz="1600" b="1" kern="1200" dirty="0" smtClean="0"/>
            <a:t>50 – </a:t>
          </a:r>
          <a:r>
            <a:rPr lang="en-US" sz="1600" kern="1200" dirty="0" smtClean="0"/>
            <a:t>Smoking/Lung Caner </a:t>
          </a:r>
          <a:endParaRPr lang="en-US" sz="1600" kern="1200" dirty="0"/>
        </a:p>
      </dsp:txBody>
      <dsp:txXfrm>
        <a:off x="538853" y="2103072"/>
        <a:ext cx="2673774" cy="171528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06884" cy="462119"/>
          </a:xfrm>
          <a:prstGeom prst="rect">
            <a:avLst/>
          </a:prstGeom>
        </p:spPr>
        <p:txBody>
          <a:bodyPr vert="horz" lIns="91549" tIns="45775" rIns="91549" bIns="45775" rtlCol="0"/>
          <a:lstStyle>
            <a:lvl1pPr algn="l">
              <a:defRPr sz="1200"/>
            </a:lvl1pPr>
          </a:lstStyle>
          <a:p>
            <a:endParaRPr lang="en-US" dirty="0"/>
          </a:p>
        </p:txBody>
      </p:sp>
      <p:sp>
        <p:nvSpPr>
          <p:cNvPr id="3" name="Date Placeholder 2"/>
          <p:cNvSpPr>
            <a:spLocks noGrp="1"/>
          </p:cNvSpPr>
          <p:nvPr>
            <p:ph type="dt" idx="1"/>
          </p:nvPr>
        </p:nvSpPr>
        <p:spPr>
          <a:xfrm>
            <a:off x="3930474" y="1"/>
            <a:ext cx="3006884" cy="462119"/>
          </a:xfrm>
          <a:prstGeom prst="rect">
            <a:avLst/>
          </a:prstGeom>
        </p:spPr>
        <p:txBody>
          <a:bodyPr vert="horz" lIns="91549" tIns="45775" rIns="91549" bIns="45775" rtlCol="0"/>
          <a:lstStyle>
            <a:lvl1pPr algn="r">
              <a:defRPr sz="1200"/>
            </a:lvl1pPr>
          </a:lstStyle>
          <a:p>
            <a:fld id="{B2206751-7E95-4535-B037-223E931951CC}" type="datetimeFigureOut">
              <a:rPr lang="en-US" smtClean="0"/>
              <a:pPr/>
              <a:t>9/4/2014</a:t>
            </a:fld>
            <a:endParaRPr lang="en-US" dirty="0"/>
          </a:p>
        </p:txBody>
      </p:sp>
      <p:sp>
        <p:nvSpPr>
          <p:cNvPr id="4" name="Slide Image Placeholder 3"/>
          <p:cNvSpPr>
            <a:spLocks noGrp="1" noRot="1" noChangeAspect="1"/>
          </p:cNvSpPr>
          <p:nvPr>
            <p:ph type="sldImg" idx="2"/>
          </p:nvPr>
        </p:nvSpPr>
        <p:spPr>
          <a:xfrm>
            <a:off x="1162050" y="693738"/>
            <a:ext cx="4614863" cy="3462337"/>
          </a:xfrm>
          <a:prstGeom prst="rect">
            <a:avLst/>
          </a:prstGeom>
          <a:noFill/>
          <a:ln w="12700">
            <a:solidFill>
              <a:prstClr val="black"/>
            </a:solidFill>
          </a:ln>
        </p:spPr>
        <p:txBody>
          <a:bodyPr vert="horz" lIns="91549" tIns="45775" rIns="91549" bIns="45775" rtlCol="0" anchor="ctr"/>
          <a:lstStyle/>
          <a:p>
            <a:endParaRPr lang="en-US" dirty="0"/>
          </a:p>
        </p:txBody>
      </p:sp>
      <p:sp>
        <p:nvSpPr>
          <p:cNvPr id="5" name="Notes Placeholder 4"/>
          <p:cNvSpPr>
            <a:spLocks noGrp="1"/>
          </p:cNvSpPr>
          <p:nvPr>
            <p:ph type="body" sz="quarter" idx="3"/>
          </p:nvPr>
        </p:nvSpPr>
        <p:spPr>
          <a:xfrm>
            <a:off x="693897" y="4387767"/>
            <a:ext cx="5551170" cy="4155919"/>
          </a:xfrm>
          <a:prstGeom prst="rect">
            <a:avLst/>
          </a:prstGeom>
        </p:spPr>
        <p:txBody>
          <a:bodyPr vert="horz" lIns="91549" tIns="45775" rIns="91549" bIns="4577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380"/>
            <a:ext cx="3006884" cy="462119"/>
          </a:xfrm>
          <a:prstGeom prst="rect">
            <a:avLst/>
          </a:prstGeom>
        </p:spPr>
        <p:txBody>
          <a:bodyPr vert="horz" lIns="91549" tIns="45775" rIns="91549" bIns="4577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0474" y="8772380"/>
            <a:ext cx="3006884" cy="462119"/>
          </a:xfrm>
          <a:prstGeom prst="rect">
            <a:avLst/>
          </a:prstGeom>
        </p:spPr>
        <p:txBody>
          <a:bodyPr vert="horz" lIns="91549" tIns="45775" rIns="91549" bIns="45775" rtlCol="0" anchor="b"/>
          <a:lstStyle>
            <a:lvl1pPr algn="r">
              <a:defRPr sz="1200"/>
            </a:lvl1pPr>
          </a:lstStyle>
          <a:p>
            <a:fld id="{65E296FC-3C0B-44E3-B63F-37A3F22CE56E}" type="slidenum">
              <a:rPr lang="en-US" smtClean="0"/>
              <a:pPr/>
              <a:t>‹#›</a:t>
            </a:fld>
            <a:endParaRPr lang="en-US" dirty="0"/>
          </a:p>
        </p:txBody>
      </p:sp>
    </p:spTree>
    <p:extLst>
      <p:ext uri="{BB962C8B-B14F-4D97-AF65-F5344CB8AC3E}">
        <p14:creationId xmlns:p14="http://schemas.microsoft.com/office/powerpoint/2010/main" val="2251021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E296FC-3C0B-44E3-B63F-37A3F22CE56E}" type="slidenum">
              <a:rPr lang="en-US" smtClean="0"/>
              <a:pPr/>
              <a:t>1</a:t>
            </a:fld>
            <a:endParaRPr lang="en-US" dirty="0"/>
          </a:p>
        </p:txBody>
      </p:sp>
    </p:spTree>
    <p:extLst>
      <p:ext uri="{BB962C8B-B14F-4D97-AF65-F5344CB8AC3E}">
        <p14:creationId xmlns:p14="http://schemas.microsoft.com/office/powerpoint/2010/main" val="289451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E296FC-3C0B-44E3-B63F-37A3F22CE56E}" type="slidenum">
              <a:rPr lang="en-US" smtClean="0"/>
              <a:pPr/>
              <a:t>19</a:t>
            </a:fld>
            <a:endParaRPr lang="en-US" dirty="0"/>
          </a:p>
        </p:txBody>
      </p:sp>
    </p:spTree>
    <p:extLst>
      <p:ext uri="{BB962C8B-B14F-4D97-AF65-F5344CB8AC3E}">
        <p14:creationId xmlns:p14="http://schemas.microsoft.com/office/powerpoint/2010/main" val="33609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20</a:t>
            </a:fld>
            <a:endParaRPr lang="en-US" dirty="0"/>
          </a:p>
        </p:txBody>
      </p:sp>
    </p:spTree>
    <p:extLst>
      <p:ext uri="{BB962C8B-B14F-4D97-AF65-F5344CB8AC3E}">
        <p14:creationId xmlns:p14="http://schemas.microsoft.com/office/powerpoint/2010/main" val="3000845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4F4335-31F7-48CD-AADF-67CF98EC4F64}" type="datetime1">
              <a:rPr lang="en-US" smtClean="0"/>
              <a:pPr/>
              <a:t>9/4/2014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9F51D6-924B-42BC-90A1-115817C9189E}"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740F9A-4633-4DE7-9F1A-1687892B49D1}" type="datetime1">
              <a:rPr lang="en-US" smtClean="0"/>
              <a:pPr/>
              <a:t>9/4/2014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9F51D6-924B-42BC-90A1-115817C9189E}"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69EFD7-8050-4250-9B75-CA828F278AB2}" type="datetime1">
              <a:rPr lang="en-US" smtClean="0"/>
              <a:pPr/>
              <a:t>9/4/2014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9F51D6-924B-42BC-90A1-115817C9189E}"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77D5CC-AD9F-4B1D-8B6E-9F7CCB6C7624}" type="datetime1">
              <a:rPr lang="en-US" smtClean="0">
                <a:solidFill>
                  <a:prstClr val="black">
                    <a:tint val="75000"/>
                  </a:prstClr>
                </a:solidFill>
              </a:rPr>
              <a:pPr/>
              <a:t>9/4/2014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9F51D6-924B-42BC-90A1-115817C918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583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FA3ADE-481A-46BE-9849-21CE35EC0724}" type="datetime1">
              <a:rPr lang="en-US" smtClean="0">
                <a:solidFill>
                  <a:prstClr val="black">
                    <a:tint val="75000"/>
                  </a:prstClr>
                </a:solidFill>
              </a:rPr>
              <a:pPr/>
              <a:t>9/4/2014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9F51D6-924B-42BC-90A1-115817C918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76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450288-7E6D-4088-AAE0-0FAA0713C511}" type="datetime1">
              <a:rPr lang="en-US" smtClean="0">
                <a:solidFill>
                  <a:prstClr val="black">
                    <a:tint val="75000"/>
                  </a:prstClr>
                </a:solidFill>
              </a:rPr>
              <a:pPr/>
              <a:t>9/4/2014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9F51D6-924B-42BC-90A1-115817C918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113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B51CDC-89A1-4542-A6D7-0DBE302AFC6A}" type="datetime1">
              <a:rPr lang="en-US" smtClean="0">
                <a:solidFill>
                  <a:prstClr val="black">
                    <a:tint val="75000"/>
                  </a:prstClr>
                </a:solidFill>
              </a:rPr>
              <a:pPr/>
              <a:t>9/4/2014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F9F51D6-924B-42BC-90A1-115817C918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062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FA1672-80A5-486A-A026-FED14F3B6D69}" type="datetime1">
              <a:rPr lang="en-US" smtClean="0">
                <a:solidFill>
                  <a:prstClr val="black">
                    <a:tint val="75000"/>
                  </a:prstClr>
                </a:solidFill>
              </a:rPr>
              <a:pPr/>
              <a:t>9/4/2014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F9F51D6-924B-42BC-90A1-115817C918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992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6795D7-ADBF-4173-A5AD-2D12B32E04BC}" type="datetime1">
              <a:rPr lang="en-US" smtClean="0">
                <a:solidFill>
                  <a:prstClr val="black">
                    <a:tint val="75000"/>
                  </a:prstClr>
                </a:solidFill>
              </a:rPr>
              <a:pPr/>
              <a:t>9/4/2014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F9F51D6-924B-42BC-90A1-115817C918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354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06522F-6993-46E5-A0AE-36E026E9838F}" type="datetime1">
              <a:rPr lang="en-US" smtClean="0">
                <a:solidFill>
                  <a:prstClr val="black">
                    <a:tint val="75000"/>
                  </a:prstClr>
                </a:solidFill>
              </a:rPr>
              <a:pPr/>
              <a:t>9/4/2014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F9F51D6-924B-42BC-90A1-115817C918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629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D76E78-71A3-4FA6-918A-597872DEC0FD}" type="datetime1">
              <a:rPr lang="en-US" smtClean="0">
                <a:solidFill>
                  <a:prstClr val="black">
                    <a:tint val="75000"/>
                  </a:prstClr>
                </a:solidFill>
              </a:rPr>
              <a:pPr/>
              <a:t>9/4/2014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F9F51D6-924B-42BC-90A1-115817C918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915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8917CF-3C3F-423D-AE36-FA0328165B8C}" type="datetime1">
              <a:rPr lang="en-US" smtClean="0"/>
              <a:pPr/>
              <a:t>9/4/2014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9F51D6-924B-42BC-90A1-115817C9189E}"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CA35FC-5341-432C-9176-8372602F1142}" type="datetime1">
              <a:rPr lang="en-US" smtClean="0">
                <a:solidFill>
                  <a:prstClr val="black">
                    <a:tint val="75000"/>
                  </a:prstClr>
                </a:solidFill>
              </a:rPr>
              <a:pPr/>
              <a:t>9/4/2014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F9F51D6-924B-42BC-90A1-115817C918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431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F62419-35D1-4E71-8F63-63E6E26AFA05}" type="datetime1">
              <a:rPr lang="en-US" smtClean="0">
                <a:solidFill>
                  <a:prstClr val="black">
                    <a:tint val="75000"/>
                  </a:prstClr>
                </a:solidFill>
              </a:rPr>
              <a:pPr/>
              <a:t>9/4/2014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9F51D6-924B-42BC-90A1-115817C918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619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301976-0B53-466D-BE6B-4780B8400386}" type="datetime1">
              <a:rPr lang="en-US" smtClean="0">
                <a:solidFill>
                  <a:prstClr val="black">
                    <a:tint val="75000"/>
                  </a:prstClr>
                </a:solidFill>
              </a:rPr>
              <a:pPr/>
              <a:t>9/4/2014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F9F51D6-924B-42BC-90A1-115817C918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895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7353A6-7FD6-4B54-AB7A-28D0A4A277FD}" type="datetime1">
              <a:rPr lang="en-US" smtClean="0">
                <a:solidFill>
                  <a:prstClr val="black">
                    <a:tint val="75000"/>
                  </a:prstClr>
                </a:solidFill>
              </a:rPr>
              <a:pPr/>
              <a:t>9/4/2014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21F530-737B-CD46-8A5E-999D7DB9A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35504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7978D2-2EED-4141-81E5-73BABD32E0DD}" type="datetime1">
              <a:rPr lang="en-US" smtClean="0">
                <a:solidFill>
                  <a:prstClr val="black">
                    <a:tint val="75000"/>
                  </a:prstClr>
                </a:solidFill>
              </a:rPr>
              <a:pPr/>
              <a:t>9/4/2014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21F530-737B-CD46-8A5E-999D7DB9A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538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E6A000-3825-4396-9DEB-04DA9C68A7A7}" type="datetime1">
              <a:rPr lang="en-US" smtClean="0">
                <a:solidFill>
                  <a:prstClr val="black">
                    <a:tint val="75000"/>
                  </a:prstClr>
                </a:solidFill>
              </a:rPr>
              <a:pPr/>
              <a:t>9/4/2014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21F530-737B-CD46-8A5E-999D7DB9A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0052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843056-C449-4CCB-BFA2-636AE835CBB6}" type="datetime1">
              <a:rPr lang="en-US" smtClean="0">
                <a:solidFill>
                  <a:prstClr val="black">
                    <a:tint val="75000"/>
                  </a:prstClr>
                </a:solidFill>
              </a:rPr>
              <a:pPr/>
              <a:t>9/4/2014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21F530-737B-CD46-8A5E-999D7DB9A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2327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60426A-D60F-4919-9265-DCE75BAB5F57}" type="datetime1">
              <a:rPr lang="en-US" smtClean="0">
                <a:solidFill>
                  <a:prstClr val="black">
                    <a:tint val="75000"/>
                  </a:prstClr>
                </a:solidFill>
              </a:rPr>
              <a:pPr/>
              <a:t>9/4/2014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521F530-737B-CD46-8A5E-999D7DB9A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48908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083513-7DE0-492F-8B37-39CE81902250}" type="datetime1">
              <a:rPr lang="en-US" smtClean="0">
                <a:solidFill>
                  <a:prstClr val="black">
                    <a:tint val="75000"/>
                  </a:prstClr>
                </a:solidFill>
              </a:rPr>
              <a:pPr/>
              <a:t>9/4/2014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521F530-737B-CD46-8A5E-999D7DB9A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57057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F4B78C-CCB4-4B6B-B464-AF8C711E612E}" type="datetime1">
              <a:rPr lang="en-US" smtClean="0">
                <a:solidFill>
                  <a:prstClr val="black">
                    <a:tint val="75000"/>
                  </a:prstClr>
                </a:solidFill>
              </a:rPr>
              <a:pPr/>
              <a:t>9/4/2014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521F530-737B-CD46-8A5E-999D7DB9A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7153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5FED71-7686-4344-8452-2D2C1A77499F}" type="datetime1">
              <a:rPr lang="en-US" smtClean="0"/>
              <a:pPr/>
              <a:t>9/4/2014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9F51D6-924B-42BC-90A1-115817C9189E}"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8C07C8-33C3-4CAB-9498-8E26610DCF69}" type="datetime1">
              <a:rPr lang="en-US" smtClean="0">
                <a:solidFill>
                  <a:prstClr val="black">
                    <a:tint val="75000"/>
                  </a:prstClr>
                </a:solidFill>
              </a:rPr>
              <a:pPr/>
              <a:t>9/4/2014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21F530-737B-CD46-8A5E-999D7DB9A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918036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D080A8-0F89-411B-A1A1-02CBE6C45637}" type="datetime1">
              <a:rPr lang="en-US" smtClean="0">
                <a:solidFill>
                  <a:prstClr val="black">
                    <a:tint val="75000"/>
                  </a:prstClr>
                </a:solidFill>
              </a:rPr>
              <a:pPr/>
              <a:t>9/4/2014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21F530-737B-CD46-8A5E-999D7DB9A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46411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49662E-E5C7-437A-B23C-83432BC3DB3F}" type="datetime1">
              <a:rPr lang="en-US" smtClean="0">
                <a:solidFill>
                  <a:prstClr val="black">
                    <a:tint val="75000"/>
                  </a:prstClr>
                </a:solidFill>
              </a:rPr>
              <a:pPr/>
              <a:t>9/4/2014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21F530-737B-CD46-8A5E-999D7DB9A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46676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20BA5F-4C7E-4CC1-86A6-DC0C59BB2CF3}" type="datetime1">
              <a:rPr lang="en-US" smtClean="0">
                <a:solidFill>
                  <a:prstClr val="black">
                    <a:tint val="75000"/>
                  </a:prstClr>
                </a:solidFill>
              </a:rPr>
              <a:pPr/>
              <a:t>9/4/2014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21F530-737B-CD46-8A5E-999D7DB9AA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757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8A1B08-7E7F-41EA-85CB-7312E8D62AD8}" type="datetime1">
              <a:rPr lang="en-US" smtClean="0"/>
              <a:pPr/>
              <a:t>9/4/2014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9F51D6-924B-42BC-90A1-115817C9189E}"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3CD262-3408-4DB1-A98B-CEA69A9038F8}" type="datetime1">
              <a:rPr lang="en-US" smtClean="0"/>
              <a:pPr/>
              <a:t>9/4/2014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F9F51D6-924B-42BC-90A1-115817C9189E}"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52FA72-DA40-402D-9B4A-2AE5359FFE49}" type="datetime1">
              <a:rPr lang="en-US" smtClean="0"/>
              <a:pPr/>
              <a:t>9/4/2014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9F51D6-924B-42BC-90A1-115817C9189E}"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8CCABE-9EAA-4092-A89B-58A6C1A8765C}" type="datetime1">
              <a:rPr lang="en-US" smtClean="0"/>
              <a:pPr/>
              <a:t>9/4/2014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9F51D6-924B-42BC-90A1-115817C9189E}"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4F7636-7A53-4208-95C0-BEA8468918ED}" type="datetime1">
              <a:rPr lang="en-US" smtClean="0"/>
              <a:pPr/>
              <a:t>9/4/2014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9F51D6-924B-42BC-90A1-115817C9189E}"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DAE953-9AAE-4601-A413-21A4974E4922}" type="datetime1">
              <a:rPr lang="en-US" smtClean="0"/>
              <a:pPr/>
              <a:t>9/4/2014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9F51D6-924B-42BC-90A1-115817C9189E}"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B603CA-49CE-40E9-8B8F-C86624C9283E}" type="datetime1">
              <a:rPr lang="en-US" smtClean="0"/>
              <a:pPr/>
              <a:t>9/4/2014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9F51D6-924B-42BC-90A1-115817C9189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498360-2CA5-47FC-90DE-2A7345FB3EAD}" type="datetime1">
              <a:rPr lang="en-US" smtClean="0">
                <a:solidFill>
                  <a:prstClr val="black">
                    <a:tint val="75000"/>
                  </a:prstClr>
                </a:solidFill>
              </a:rPr>
              <a:pPr/>
              <a:t>9/4/2014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9F51D6-924B-42BC-90A1-115817C9189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3648362"/>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EF873C2-D524-4744-867A-4063E4F4413F}" type="datetime1">
              <a:rPr lang="en-US" smtClean="0">
                <a:solidFill>
                  <a:prstClr val="black">
                    <a:tint val="75000"/>
                  </a:prstClr>
                </a:solidFill>
              </a:rPr>
              <a:pPr defTabSz="457200"/>
              <a:t>9/4/2014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521F530-737B-CD46-8A5E-999D7DB9AA0E}"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783978303"/>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19kynect_PPT_kynector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6.19kynect_PPT_insurance"/><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9.19kynect_PPT_smallbu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6.19kynect_PPT_insurance"/><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19kynect_PPT_kynector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0.19kynect_PPT_socia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19kynect_PPT_kynector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9kynect_PPT_kynectors"/><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emf"/><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emf"/><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19kynect_PPT_insurance"/><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9.19kynect_PPT_smallbu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2.19kynect_PPT_kynector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0.19kynect_PPT_socia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640.19kynect_PPT_tit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38411" cy="6858000"/>
          </a:xfrm>
          <a:prstGeom prst="rect">
            <a:avLst/>
          </a:prstGeom>
        </p:spPr>
      </p:pic>
      <p:sp>
        <p:nvSpPr>
          <p:cNvPr id="4" name="Subtitle 2"/>
          <p:cNvSpPr>
            <a:spLocks noGrp="1"/>
          </p:cNvSpPr>
          <p:nvPr>
            <p:ph type="subTitle" idx="1"/>
          </p:nvPr>
        </p:nvSpPr>
        <p:spPr>
          <a:xfrm>
            <a:off x="457200" y="1981200"/>
            <a:ext cx="8229600" cy="1371600"/>
          </a:xfrm>
        </p:spPr>
        <p:txBody>
          <a:bodyPr>
            <a:normAutofit/>
          </a:bodyPr>
          <a:lstStyle/>
          <a:p>
            <a:endParaRPr lang="en-US" b="1" baseline="30000" dirty="0">
              <a:solidFill>
                <a:schemeClr val="tx1">
                  <a:lumMod val="65000"/>
                  <a:lumOff val="35000"/>
                </a:schemeClr>
              </a:solidFill>
              <a:latin typeface="Arial"/>
              <a:cs typeface="Arial"/>
            </a:endParaRPr>
          </a:p>
        </p:txBody>
      </p:sp>
      <p:sp>
        <p:nvSpPr>
          <p:cNvPr id="2" name="TextBox 1"/>
          <p:cNvSpPr txBox="1"/>
          <p:nvPr/>
        </p:nvSpPr>
        <p:spPr>
          <a:xfrm>
            <a:off x="6400800" y="5486400"/>
            <a:ext cx="2667000" cy="369332"/>
          </a:xfrm>
          <a:prstGeom prst="rect">
            <a:avLst/>
          </a:prstGeom>
          <a:noFill/>
        </p:spPr>
        <p:txBody>
          <a:bodyPr wrap="square" rtlCol="0">
            <a:spAutoFit/>
          </a:bodyPr>
          <a:lstStyle/>
          <a:p>
            <a:pPr algn="ctr"/>
            <a:r>
              <a:rPr lang="en-US" dirty="0" smtClean="0"/>
              <a:t>September 4, 2014 </a:t>
            </a:r>
            <a:endParaRPr lang="en-US" dirty="0"/>
          </a:p>
        </p:txBody>
      </p:sp>
      <p:sp>
        <p:nvSpPr>
          <p:cNvPr id="5" name="TextBox 4"/>
          <p:cNvSpPr txBox="1"/>
          <p:nvPr/>
        </p:nvSpPr>
        <p:spPr>
          <a:xfrm>
            <a:off x="609600" y="5486400"/>
            <a:ext cx="2057400" cy="646331"/>
          </a:xfrm>
          <a:prstGeom prst="rect">
            <a:avLst/>
          </a:prstGeom>
          <a:noFill/>
        </p:spPr>
        <p:txBody>
          <a:bodyPr wrap="square" rtlCol="0">
            <a:spAutoFit/>
          </a:bodyPr>
          <a:lstStyle/>
          <a:p>
            <a:pPr algn="ctr"/>
            <a:r>
              <a:rPr lang="en-US" dirty="0" smtClean="0"/>
              <a:t>Carrie Banahan</a:t>
            </a:r>
          </a:p>
          <a:p>
            <a:pPr algn="ctr"/>
            <a:r>
              <a:rPr lang="en-US" dirty="0" smtClean="0"/>
              <a:t>   Executive Director</a:t>
            </a:r>
          </a:p>
        </p:txBody>
      </p:sp>
    </p:spTree>
    <p:extLst>
      <p:ext uri="{BB962C8B-B14F-4D97-AF65-F5344CB8AC3E}">
        <p14:creationId xmlns:p14="http://schemas.microsoft.com/office/powerpoint/2010/main" val="1353543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4521F530-737B-CD46-8A5E-999D7DB9AA0E}" type="slidenum">
              <a:rPr lang="en-US" smtClean="0">
                <a:solidFill>
                  <a:prstClr val="black">
                    <a:tint val="75000"/>
                  </a:prstClr>
                </a:solidFill>
              </a:rPr>
              <a:pPr/>
              <a:t>10</a:t>
            </a:fld>
            <a:endParaRPr lang="en-US" dirty="0">
              <a:solidFill>
                <a:prstClr val="black">
                  <a:tint val="75000"/>
                </a:prstClr>
              </a:solidFill>
            </a:endParaRPr>
          </a:p>
        </p:txBody>
      </p:sp>
      <p:pic>
        <p:nvPicPr>
          <p:cNvPr id="5" name="Picture 4" descr="4640.19kynect_PPT_indfa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38411" cy="6858000"/>
          </a:xfrm>
          <a:prstGeom prst="rect">
            <a:avLst/>
          </a:prstGeom>
        </p:spPr>
      </p:pic>
      <p:sp>
        <p:nvSpPr>
          <p:cNvPr id="6" name="Title 1"/>
          <p:cNvSpPr txBox="1">
            <a:spLocks/>
          </p:cNvSpPr>
          <p:nvPr/>
        </p:nvSpPr>
        <p:spPr>
          <a:xfrm>
            <a:off x="381000" y="1561387"/>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t>kynect Early Planning  </a:t>
            </a:r>
            <a:endParaRPr lang="en-US" sz="3200" b="1" dirty="0"/>
          </a:p>
        </p:txBody>
      </p:sp>
      <p:sp>
        <p:nvSpPr>
          <p:cNvPr id="7" name="Content Placeholder 2"/>
          <p:cNvSpPr txBox="1">
            <a:spLocks/>
          </p:cNvSpPr>
          <p:nvPr/>
        </p:nvSpPr>
        <p:spPr>
          <a:xfrm>
            <a:off x="457200" y="2438400"/>
            <a:ext cx="8229600" cy="4267200"/>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dirty="0" smtClean="0">
                <a:solidFill>
                  <a:schemeClr val="tx1"/>
                </a:solidFill>
              </a:rPr>
              <a:t>Received planning grant from HHS  in </a:t>
            </a:r>
            <a:r>
              <a:rPr lang="en-US" smtClean="0">
                <a:solidFill>
                  <a:schemeClr val="tx1"/>
                </a:solidFill>
              </a:rPr>
              <a:t>September </a:t>
            </a:r>
            <a:r>
              <a:rPr lang="en-US" smtClean="0">
                <a:solidFill>
                  <a:schemeClr val="tx1"/>
                </a:solidFill>
              </a:rPr>
              <a:t>2010.</a:t>
            </a:r>
            <a:endParaRPr lang="en-US" dirty="0" smtClean="0">
              <a:solidFill>
                <a:schemeClr val="tx1"/>
              </a:solidFill>
            </a:endParaRPr>
          </a:p>
          <a:p>
            <a:pPr marL="457200" indent="-457200" algn="l">
              <a:buFont typeface="Arial" panose="020B0604020202020204" pitchFamily="34" charset="0"/>
              <a:buChar char="•"/>
            </a:pPr>
            <a:r>
              <a:rPr lang="en-US" dirty="0" smtClean="0">
                <a:solidFill>
                  <a:schemeClr val="tx1"/>
                </a:solidFill>
              </a:rPr>
              <a:t>Weekly meetings with Medicaid agency, Community Bases Services, Insurance Department, and IT staff. </a:t>
            </a:r>
          </a:p>
          <a:p>
            <a:pPr marL="457200" indent="-457200" algn="l">
              <a:buFont typeface="Arial" panose="020B0604020202020204" pitchFamily="34" charset="0"/>
              <a:buChar char="•"/>
            </a:pPr>
            <a:r>
              <a:rPr lang="en-US" dirty="0" smtClean="0">
                <a:solidFill>
                  <a:schemeClr val="tx1"/>
                </a:solidFill>
              </a:rPr>
              <a:t> Completed system gap analysis. </a:t>
            </a:r>
          </a:p>
          <a:p>
            <a:pPr marL="457200" indent="-457200" algn="l">
              <a:buFont typeface="Arial" panose="020B0604020202020204" pitchFamily="34" charset="0"/>
              <a:buChar char="•"/>
            </a:pPr>
            <a:r>
              <a:rPr lang="en-US" dirty="0" smtClean="0">
                <a:solidFill>
                  <a:schemeClr val="tx1"/>
                </a:solidFill>
              </a:rPr>
              <a:t>Held JAD sessions to develop and design system.</a:t>
            </a:r>
          </a:p>
        </p:txBody>
      </p:sp>
    </p:spTree>
    <p:extLst>
      <p:ext uri="{BB962C8B-B14F-4D97-AF65-F5344CB8AC3E}">
        <p14:creationId xmlns:p14="http://schemas.microsoft.com/office/powerpoint/2010/main" val="2970373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4521F530-737B-CD46-8A5E-999D7DB9AA0E}" type="slidenum">
              <a:rPr lang="en-US" smtClean="0">
                <a:solidFill>
                  <a:prstClr val="black">
                    <a:tint val="75000"/>
                  </a:prstClr>
                </a:solidFill>
              </a:rPr>
              <a:pPr/>
              <a:t>11</a:t>
            </a:fld>
            <a:endParaRPr lang="en-US" dirty="0">
              <a:solidFill>
                <a:prstClr val="black">
                  <a:tint val="75000"/>
                </a:prstClr>
              </a:solidFill>
            </a:endParaRPr>
          </a:p>
        </p:txBody>
      </p:sp>
      <p:pic>
        <p:nvPicPr>
          <p:cNvPr id="5" name="Picture 4" descr="4640.19kynect_PPT_kynecto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91"/>
            <a:ext cx="9138411" cy="6858000"/>
          </a:xfrm>
          <a:prstGeom prst="rect">
            <a:avLst/>
          </a:prstGeom>
        </p:spPr>
      </p:pic>
      <p:sp>
        <p:nvSpPr>
          <p:cNvPr id="6" name="TextBox 5"/>
          <p:cNvSpPr txBox="1"/>
          <p:nvPr/>
        </p:nvSpPr>
        <p:spPr>
          <a:xfrm>
            <a:off x="523875" y="1828800"/>
            <a:ext cx="8763000" cy="369332"/>
          </a:xfrm>
          <a:prstGeom prst="rect">
            <a:avLst/>
          </a:prstGeom>
          <a:noFill/>
        </p:spPr>
        <p:txBody>
          <a:bodyPr wrap="square" rtlCol="0">
            <a:spAutoFit/>
          </a:bodyPr>
          <a:lstStyle/>
          <a:p>
            <a:endParaRPr lang="en-US" dirty="0"/>
          </a:p>
        </p:txBody>
      </p:sp>
      <p:sp>
        <p:nvSpPr>
          <p:cNvPr id="7" name="Title 1"/>
          <p:cNvSpPr txBox="1">
            <a:spLocks/>
          </p:cNvSpPr>
          <p:nvPr/>
        </p:nvSpPr>
        <p:spPr>
          <a:xfrm>
            <a:off x="371475" y="144196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t>kynect Culture </a:t>
            </a:r>
            <a:endParaRPr lang="en-US" sz="3200" b="1" dirty="0"/>
          </a:p>
        </p:txBody>
      </p:sp>
      <p:sp>
        <p:nvSpPr>
          <p:cNvPr id="8" name="Content Placeholder 2"/>
          <p:cNvSpPr txBox="1">
            <a:spLocks/>
          </p:cNvSpPr>
          <p:nvPr/>
        </p:nvSpPr>
        <p:spPr>
          <a:xfrm>
            <a:off x="457200" y="2286000"/>
            <a:ext cx="8229600" cy="45720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dirty="0">
                <a:solidFill>
                  <a:schemeClr val="tx1"/>
                </a:solidFill>
              </a:rPr>
              <a:t>Governor Beshear </a:t>
            </a:r>
            <a:r>
              <a:rPr lang="en-US" dirty="0" smtClean="0">
                <a:solidFill>
                  <a:schemeClr val="tx1"/>
                </a:solidFill>
              </a:rPr>
              <a:t>supportive and committed in the cause </a:t>
            </a:r>
            <a:r>
              <a:rPr lang="en-US" dirty="0">
                <a:solidFill>
                  <a:schemeClr val="tx1"/>
                </a:solidFill>
              </a:rPr>
              <a:t>to insure Kentuckians </a:t>
            </a:r>
          </a:p>
          <a:p>
            <a:pPr marL="457200" indent="-457200" algn="l">
              <a:buFont typeface="Arial" panose="020B0604020202020204" pitchFamily="34" charset="0"/>
              <a:buChar char="•"/>
            </a:pPr>
            <a:r>
              <a:rPr lang="en-US" dirty="0" smtClean="0">
                <a:solidFill>
                  <a:schemeClr val="tx1"/>
                </a:solidFill>
              </a:rPr>
              <a:t>kynect staff are dedicated to the project and are united in the cause to insure Kentuckians </a:t>
            </a:r>
          </a:p>
          <a:p>
            <a:pPr marL="457200" indent="-457200" algn="l">
              <a:buFont typeface="Arial" panose="020B0604020202020204" pitchFamily="34" charset="0"/>
              <a:buChar char="•"/>
            </a:pPr>
            <a:r>
              <a:rPr lang="en-US" dirty="0" smtClean="0">
                <a:solidFill>
                  <a:schemeClr val="tx1"/>
                </a:solidFill>
              </a:rPr>
              <a:t>Partnership between executive, business, and technology teams is critical</a:t>
            </a:r>
          </a:p>
          <a:p>
            <a:pPr marL="457200" indent="-457200" algn="l">
              <a:buFont typeface="Arial" panose="020B0604020202020204" pitchFamily="34" charset="0"/>
              <a:buChar char="•"/>
            </a:pPr>
            <a:r>
              <a:rPr lang="en-US" dirty="0" smtClean="0">
                <a:solidFill>
                  <a:schemeClr val="tx1"/>
                </a:solidFill>
              </a:rPr>
              <a:t>Technology team embraced as equal partner in this endeavor</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098988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4521F530-737B-CD46-8A5E-999D7DB9AA0E}" type="slidenum">
              <a:rPr lang="en-US" smtClean="0">
                <a:solidFill>
                  <a:prstClr val="black">
                    <a:tint val="75000"/>
                  </a:prstClr>
                </a:solidFill>
              </a:rPr>
              <a:pPr/>
              <a:t>12</a:t>
            </a:fld>
            <a:endParaRPr lang="en-US" dirty="0">
              <a:solidFill>
                <a:prstClr val="black">
                  <a:tint val="75000"/>
                </a:prstClr>
              </a:solidFill>
            </a:endParaRPr>
          </a:p>
        </p:txBody>
      </p:sp>
      <p:pic>
        <p:nvPicPr>
          <p:cNvPr id="5" name="Picture 4" descr="4640.19kynect_PPT_insura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8839200" cy="6633455"/>
          </a:xfrm>
          <a:prstGeom prst="rect">
            <a:avLst/>
          </a:prstGeom>
        </p:spPr>
      </p:pic>
      <p:sp>
        <p:nvSpPr>
          <p:cNvPr id="7" name="Title 1"/>
          <p:cNvSpPr txBox="1">
            <a:spLocks/>
          </p:cNvSpPr>
          <p:nvPr/>
        </p:nvSpPr>
        <p:spPr>
          <a:xfrm>
            <a:off x="457200" y="175260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t>kynect System Design and Management</a:t>
            </a:r>
            <a:endParaRPr lang="en-US" sz="3200" b="1" dirty="0"/>
          </a:p>
        </p:txBody>
      </p:sp>
      <p:sp>
        <p:nvSpPr>
          <p:cNvPr id="8" name="Content Placeholder 2"/>
          <p:cNvSpPr txBox="1">
            <a:spLocks/>
          </p:cNvSpPr>
          <p:nvPr/>
        </p:nvSpPr>
        <p:spPr>
          <a:xfrm>
            <a:off x="457200" y="2590801"/>
            <a:ext cx="8229600" cy="42672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sz="2700" dirty="0" smtClean="0">
                <a:solidFill>
                  <a:schemeClr val="tx1"/>
                </a:solidFill>
              </a:rPr>
              <a:t>Simplistic, balanced design with multiple application paths</a:t>
            </a:r>
          </a:p>
          <a:p>
            <a:pPr marL="457200" indent="-457200" algn="l">
              <a:buFont typeface="Arial" panose="020B0604020202020204" pitchFamily="34" charset="0"/>
              <a:buChar char="•"/>
            </a:pPr>
            <a:r>
              <a:rPr lang="en-US" sz="2700" dirty="0" smtClean="0">
                <a:solidFill>
                  <a:schemeClr val="tx1"/>
                </a:solidFill>
              </a:rPr>
              <a:t>Recognized broad, diverse customer base and high-volume</a:t>
            </a:r>
          </a:p>
          <a:p>
            <a:pPr marL="457200" indent="-457200" algn="l">
              <a:buFont typeface="Arial" panose="020B0604020202020204" pitchFamily="34" charset="0"/>
              <a:buChar char="•"/>
            </a:pPr>
            <a:r>
              <a:rPr lang="en-US" sz="2700" dirty="0" smtClean="0">
                <a:solidFill>
                  <a:schemeClr val="tx1"/>
                </a:solidFill>
              </a:rPr>
              <a:t>Launched multiple, complex, systems within a compressed timeframe</a:t>
            </a:r>
          </a:p>
          <a:p>
            <a:pPr marL="457200" indent="-457200" algn="l">
              <a:buFont typeface="Arial" panose="020B0604020202020204" pitchFamily="34" charset="0"/>
              <a:buChar char="•"/>
            </a:pPr>
            <a:r>
              <a:rPr lang="en-US" sz="2700" dirty="0" smtClean="0">
                <a:solidFill>
                  <a:schemeClr val="tx1"/>
                </a:solidFill>
              </a:rPr>
              <a:t>Completed extensive system testing  </a:t>
            </a:r>
          </a:p>
          <a:p>
            <a:pPr marL="457200" indent="-457200" algn="l">
              <a:buFont typeface="Arial" panose="020B0604020202020204" pitchFamily="34" charset="0"/>
              <a:buChar char="•"/>
            </a:pPr>
            <a:r>
              <a:rPr lang="en-US" sz="2700" dirty="0" smtClean="0">
                <a:solidFill>
                  <a:schemeClr val="tx1"/>
                </a:solidFill>
              </a:rPr>
              <a:t>Selection of a capable IT system vendor </a:t>
            </a:r>
          </a:p>
          <a:p>
            <a:pPr marL="457200" indent="-457200" algn="l">
              <a:buFont typeface="Arial" panose="020B0604020202020204" pitchFamily="34" charset="0"/>
              <a:buChar char="•"/>
            </a:pPr>
            <a:r>
              <a:rPr lang="en-US" sz="2700" dirty="0" smtClean="0">
                <a:solidFill>
                  <a:schemeClr val="tx1"/>
                </a:solidFill>
              </a:rPr>
              <a:t>Oversight and management of IT system vendor  </a:t>
            </a:r>
            <a:r>
              <a:rPr lang="en-US" sz="2700" dirty="0" smtClean="0"/>
              <a:t>  </a:t>
            </a:r>
          </a:p>
          <a:p>
            <a:endParaRPr lang="en-US" sz="2700" dirty="0" smtClean="0"/>
          </a:p>
          <a:p>
            <a:endParaRPr lang="en-US" dirty="0"/>
          </a:p>
        </p:txBody>
      </p:sp>
    </p:spTree>
    <p:extLst>
      <p:ext uri="{BB962C8B-B14F-4D97-AF65-F5344CB8AC3E}">
        <p14:creationId xmlns:p14="http://schemas.microsoft.com/office/powerpoint/2010/main" val="2022613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4521F530-737B-CD46-8A5E-999D7DB9AA0E}" type="slidenum">
              <a:rPr lang="en-US" smtClean="0">
                <a:solidFill>
                  <a:prstClr val="black">
                    <a:tint val="75000"/>
                  </a:prstClr>
                </a:solidFill>
              </a:rPr>
              <a:pPr/>
              <a:t>13</a:t>
            </a:fld>
            <a:endParaRPr lang="en-US" dirty="0">
              <a:solidFill>
                <a:prstClr val="black">
                  <a:tint val="75000"/>
                </a:prstClr>
              </a:solidFill>
            </a:endParaRPr>
          </a:p>
        </p:txBody>
      </p:sp>
      <p:pic>
        <p:nvPicPr>
          <p:cNvPr id="5" name="Picture 4" descr="4640.19kynect_PPT_indfa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411" cy="6858000"/>
          </a:xfrm>
          <a:prstGeom prst="rect">
            <a:avLst/>
          </a:prstGeom>
        </p:spPr>
      </p:pic>
      <p:sp>
        <p:nvSpPr>
          <p:cNvPr id="6" name="Title 1"/>
          <p:cNvSpPr txBox="1">
            <a:spLocks/>
          </p:cNvSpPr>
          <p:nvPr/>
        </p:nvSpPr>
        <p:spPr>
          <a:xfrm>
            <a:off x="304800" y="15240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t>kynect Outreach and Education </a:t>
            </a:r>
            <a:endParaRPr lang="en-US" sz="3200" b="1" dirty="0"/>
          </a:p>
        </p:txBody>
      </p:sp>
      <p:sp>
        <p:nvSpPr>
          <p:cNvPr id="7" name="Content Placeholder 2"/>
          <p:cNvSpPr txBox="1">
            <a:spLocks/>
          </p:cNvSpPr>
          <p:nvPr/>
        </p:nvSpPr>
        <p:spPr>
          <a:xfrm>
            <a:off x="555914" y="2362200"/>
            <a:ext cx="8229600" cy="37147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lvl="0" indent="-457200" algn="l">
              <a:buFont typeface="Arial" panose="020B0604020202020204" pitchFamily="34" charset="0"/>
              <a:buChar char="•"/>
            </a:pPr>
            <a:r>
              <a:rPr lang="en-US" dirty="0" smtClean="0">
                <a:solidFill>
                  <a:schemeClr val="tx1"/>
                </a:solidFill>
              </a:rPr>
              <a:t>Unique </a:t>
            </a:r>
            <a:r>
              <a:rPr lang="en-US" dirty="0">
                <a:solidFill>
                  <a:schemeClr val="tx1"/>
                </a:solidFill>
              </a:rPr>
              <a:t>kynect Branding </a:t>
            </a:r>
            <a:endParaRPr lang="en-US" sz="2800" dirty="0">
              <a:solidFill>
                <a:schemeClr val="tx1"/>
              </a:solidFill>
            </a:endParaRPr>
          </a:p>
          <a:p>
            <a:pPr marL="457200" lvl="0" indent="-457200" algn="l">
              <a:buFont typeface="Arial" panose="020B0604020202020204" pitchFamily="34" charset="0"/>
              <a:buChar char="•"/>
            </a:pPr>
            <a:r>
              <a:rPr lang="en-US" dirty="0" smtClean="0">
                <a:solidFill>
                  <a:schemeClr val="tx1"/>
                </a:solidFill>
              </a:rPr>
              <a:t>Comprehensive </a:t>
            </a:r>
            <a:r>
              <a:rPr lang="en-US" dirty="0">
                <a:solidFill>
                  <a:schemeClr val="tx1"/>
                </a:solidFill>
              </a:rPr>
              <a:t>Advertising Campaign </a:t>
            </a:r>
            <a:endParaRPr lang="en-US" sz="2800" dirty="0">
              <a:solidFill>
                <a:schemeClr val="tx1"/>
              </a:solidFill>
            </a:endParaRPr>
          </a:p>
          <a:p>
            <a:pPr marL="457200" lvl="0" indent="-457200" algn="l">
              <a:buFont typeface="Arial" panose="020B0604020202020204" pitchFamily="34" charset="0"/>
              <a:buChar char="•"/>
            </a:pPr>
            <a:r>
              <a:rPr lang="en-US" dirty="0" smtClean="0">
                <a:solidFill>
                  <a:schemeClr val="tx1"/>
                </a:solidFill>
              </a:rPr>
              <a:t>Multiple </a:t>
            </a:r>
            <a:r>
              <a:rPr lang="en-US" dirty="0">
                <a:solidFill>
                  <a:schemeClr val="tx1"/>
                </a:solidFill>
              </a:rPr>
              <a:t>Entry Channels </a:t>
            </a:r>
            <a:endParaRPr lang="en-US" sz="2800" dirty="0">
              <a:solidFill>
                <a:schemeClr val="tx1"/>
              </a:solidFill>
            </a:endParaRPr>
          </a:p>
          <a:p>
            <a:pPr marL="457200" lvl="0" indent="-457200" algn="l">
              <a:buFont typeface="Arial" panose="020B0604020202020204" pitchFamily="34" charset="0"/>
              <a:buChar char="•"/>
            </a:pPr>
            <a:r>
              <a:rPr lang="en-US" dirty="0" smtClean="0">
                <a:solidFill>
                  <a:schemeClr val="tx1"/>
                </a:solidFill>
              </a:rPr>
              <a:t>State-wide </a:t>
            </a:r>
            <a:r>
              <a:rPr lang="en-US" dirty="0">
                <a:solidFill>
                  <a:schemeClr val="tx1"/>
                </a:solidFill>
              </a:rPr>
              <a:t>Mobile Tour</a:t>
            </a:r>
            <a:endParaRPr lang="en-US" sz="2800" dirty="0">
              <a:solidFill>
                <a:schemeClr val="tx1"/>
              </a:solidFill>
            </a:endParaRPr>
          </a:p>
          <a:p>
            <a:pPr marL="457200" lvl="0" indent="-457200" algn="l">
              <a:buFont typeface="Arial" panose="020B0604020202020204" pitchFamily="34" charset="0"/>
              <a:buChar char="•"/>
            </a:pPr>
            <a:r>
              <a:rPr lang="en-US" dirty="0" smtClean="0">
                <a:solidFill>
                  <a:schemeClr val="tx1"/>
                </a:solidFill>
              </a:rPr>
              <a:t>Proactive </a:t>
            </a:r>
            <a:r>
              <a:rPr lang="en-US" dirty="0">
                <a:solidFill>
                  <a:schemeClr val="tx1"/>
                </a:solidFill>
              </a:rPr>
              <a:t>kynectors and Insurance Agents</a:t>
            </a:r>
            <a:endParaRPr lang="en-US" sz="2800" dirty="0">
              <a:solidFill>
                <a:schemeClr val="tx1"/>
              </a:solidFill>
            </a:endParaRPr>
          </a:p>
          <a:p>
            <a:pPr marL="457200" lvl="0" indent="-457200" algn="l">
              <a:buFont typeface="Arial" panose="020B0604020202020204" pitchFamily="34" charset="0"/>
              <a:buChar char="•"/>
            </a:pPr>
            <a:r>
              <a:rPr lang="en-US" dirty="0" smtClean="0">
                <a:solidFill>
                  <a:schemeClr val="tx1"/>
                </a:solidFill>
              </a:rPr>
              <a:t>Robust </a:t>
            </a:r>
            <a:r>
              <a:rPr lang="en-US" dirty="0">
                <a:solidFill>
                  <a:schemeClr val="tx1"/>
                </a:solidFill>
              </a:rPr>
              <a:t>Media Coverage</a:t>
            </a:r>
            <a:endParaRPr lang="en-US" sz="2800" dirty="0">
              <a:solidFill>
                <a:schemeClr val="tx1"/>
              </a:solidFill>
            </a:endParaRPr>
          </a:p>
          <a:p>
            <a:endParaRPr lang="en-US" dirty="0"/>
          </a:p>
        </p:txBody>
      </p:sp>
    </p:spTree>
    <p:extLst>
      <p:ext uri="{BB962C8B-B14F-4D97-AF65-F5344CB8AC3E}">
        <p14:creationId xmlns:p14="http://schemas.microsoft.com/office/powerpoint/2010/main" val="1003065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640.19kynect_PPT_smallbu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8411" cy="6858000"/>
          </a:xfrm>
          <a:prstGeom prst="rect">
            <a:avLst/>
          </a:prstGeom>
        </p:spPr>
      </p:pic>
      <p:sp>
        <p:nvSpPr>
          <p:cNvPr id="4" name="TextBox 3"/>
          <p:cNvSpPr txBox="1"/>
          <p:nvPr/>
        </p:nvSpPr>
        <p:spPr>
          <a:xfrm>
            <a:off x="685800" y="1905000"/>
            <a:ext cx="8305800" cy="4616648"/>
          </a:xfrm>
          <a:prstGeom prst="rect">
            <a:avLst/>
          </a:prstGeom>
          <a:noFill/>
        </p:spPr>
        <p:txBody>
          <a:bodyPr wrap="square" rtlCol="0">
            <a:spAutoFit/>
          </a:bodyPr>
          <a:lstStyle/>
          <a:p>
            <a:r>
              <a:rPr lang="en-US" sz="3200" b="1" dirty="0" smtClean="0"/>
              <a:t>What is kynect ?</a:t>
            </a:r>
          </a:p>
          <a:p>
            <a:endParaRPr lang="en-US" dirty="0"/>
          </a:p>
          <a:p>
            <a:r>
              <a:rPr lang="en-US" sz="2400" dirty="0" smtClean="0"/>
              <a:t>An </a:t>
            </a:r>
            <a:r>
              <a:rPr lang="en-US" sz="2400" dirty="0"/>
              <a:t>organized marketplace for individuals and employees of small businesses to shop for health insurance offered by insurers (insurance companies, CO-OPs and OPM plans), and compare those plans based on price and quality. Individuals may also apply for Medicaid or the Kentucky Children’s Health Insurance Program (KCHIP) coverage through the Exchange.  </a:t>
            </a:r>
          </a:p>
          <a:p>
            <a:endParaRPr lang="en-US" sz="2400" dirty="0"/>
          </a:p>
          <a:p>
            <a:r>
              <a:rPr lang="en-US" sz="2400" dirty="0"/>
              <a:t>The </a:t>
            </a:r>
            <a:r>
              <a:rPr lang="en-US" sz="2400" dirty="0" smtClean="0"/>
              <a:t>Affordable Care Act </a:t>
            </a:r>
            <a:r>
              <a:rPr lang="en-US" sz="2400" dirty="0"/>
              <a:t>requires states to create their own exchanges or default to a federal exchange. </a:t>
            </a:r>
            <a:r>
              <a:rPr lang="en-US" sz="2400" dirty="0" smtClean="0"/>
              <a:t>Kentucky </a:t>
            </a:r>
            <a:r>
              <a:rPr lang="en-US" sz="2400" dirty="0"/>
              <a:t>opted to create its own.</a:t>
            </a:r>
          </a:p>
        </p:txBody>
      </p:sp>
      <p:sp>
        <p:nvSpPr>
          <p:cNvPr id="5" name="Slide Number Placeholder 4"/>
          <p:cNvSpPr>
            <a:spLocks noGrp="1"/>
          </p:cNvSpPr>
          <p:nvPr>
            <p:ph type="sldNum" sz="quarter" idx="12"/>
          </p:nvPr>
        </p:nvSpPr>
        <p:spPr/>
        <p:txBody>
          <a:bodyPr/>
          <a:lstStyle/>
          <a:p>
            <a:fld id="{8F9F51D6-924B-42BC-90A1-115817C9189E}"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417011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640.19kynect_PPT_insuranc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8411" cy="6858000"/>
          </a:xfrm>
          <a:prstGeom prst="rect">
            <a:avLst/>
          </a:prstGeom>
        </p:spPr>
      </p:pic>
      <p:sp>
        <p:nvSpPr>
          <p:cNvPr id="4" name="TextBox 3"/>
          <p:cNvSpPr txBox="1"/>
          <p:nvPr/>
        </p:nvSpPr>
        <p:spPr>
          <a:xfrm>
            <a:off x="228600" y="2133600"/>
            <a:ext cx="8763000" cy="4308872"/>
          </a:xfrm>
          <a:prstGeom prst="rect">
            <a:avLst/>
          </a:prstGeom>
          <a:noFill/>
        </p:spPr>
        <p:txBody>
          <a:bodyPr wrap="square" rtlCol="0">
            <a:spAutoFit/>
          </a:bodyPr>
          <a:lstStyle/>
          <a:p>
            <a:r>
              <a:rPr lang="en-US" sz="3200" b="1" dirty="0" smtClean="0"/>
              <a:t>kynect Health Insurer Participation</a:t>
            </a:r>
          </a:p>
          <a:p>
            <a:pPr marL="457200" indent="-457200">
              <a:buFont typeface="Arial" pitchFamily="34" charset="0"/>
              <a:buChar char="•"/>
            </a:pPr>
            <a:r>
              <a:rPr lang="en-US" sz="2800" b="1" dirty="0" smtClean="0"/>
              <a:t>Individual Plans</a:t>
            </a:r>
          </a:p>
          <a:p>
            <a:pPr marL="914400" lvl="1" indent="-457200">
              <a:buFont typeface="Arial" pitchFamily="34" charset="0"/>
              <a:buChar char="•"/>
            </a:pPr>
            <a:r>
              <a:rPr lang="en-US" sz="2800" dirty="0" smtClean="0"/>
              <a:t>Anthem</a:t>
            </a:r>
          </a:p>
          <a:p>
            <a:pPr marL="914400" lvl="1" indent="-457200">
              <a:buFont typeface="Arial" pitchFamily="34" charset="0"/>
              <a:buChar char="•"/>
            </a:pPr>
            <a:r>
              <a:rPr lang="en-US" sz="2800" dirty="0" smtClean="0"/>
              <a:t>Kentucky Health Cooperative</a:t>
            </a:r>
          </a:p>
          <a:p>
            <a:pPr marL="914400" lvl="1" indent="-457200">
              <a:buFont typeface="Arial" pitchFamily="34" charset="0"/>
              <a:buChar char="•"/>
            </a:pPr>
            <a:r>
              <a:rPr lang="en-US" sz="2800" dirty="0" smtClean="0"/>
              <a:t>HUMANA</a:t>
            </a:r>
          </a:p>
          <a:p>
            <a:pPr marL="914400" lvl="1" indent="-457200">
              <a:buFont typeface="Arial" pitchFamily="34" charset="0"/>
              <a:buChar char="•"/>
            </a:pPr>
            <a:endParaRPr lang="en-US" sz="2800" dirty="0"/>
          </a:p>
          <a:p>
            <a:pPr marL="914400" lvl="1" indent="-457200">
              <a:buFont typeface="Arial" pitchFamily="34" charset="0"/>
              <a:buChar char="•"/>
            </a:pPr>
            <a:endParaRPr lang="en-US" sz="2800" dirty="0" smtClean="0"/>
          </a:p>
          <a:p>
            <a:pPr marL="914400" lvl="1" indent="-457200">
              <a:buFont typeface="Arial" pitchFamily="34" charset="0"/>
              <a:buChar char="•"/>
            </a:pPr>
            <a:endParaRPr lang="en-US" sz="2800" dirty="0"/>
          </a:p>
          <a:p>
            <a:pPr marL="914400" lvl="1" indent="-457200">
              <a:buFont typeface="Arial" pitchFamily="34" charset="0"/>
              <a:buChar char="•"/>
            </a:pPr>
            <a:endParaRPr lang="en-US" sz="2800" dirty="0" smtClean="0"/>
          </a:p>
          <a:p>
            <a:pPr marL="457200" indent="-457200">
              <a:buFont typeface="Arial" pitchFamily="34" charset="0"/>
              <a:buChar char="•"/>
            </a:pPr>
            <a:endParaRPr lang="en-US" dirty="0"/>
          </a:p>
        </p:txBody>
      </p:sp>
      <p:sp>
        <p:nvSpPr>
          <p:cNvPr id="5" name="Slide Number Placeholder 4"/>
          <p:cNvSpPr>
            <a:spLocks noGrp="1"/>
          </p:cNvSpPr>
          <p:nvPr>
            <p:ph type="sldNum" sz="quarter" idx="12"/>
          </p:nvPr>
        </p:nvSpPr>
        <p:spPr/>
        <p:txBody>
          <a:bodyPr/>
          <a:lstStyle/>
          <a:p>
            <a:fld id="{8F9F51D6-924B-42BC-90A1-115817C9189E}" type="slidenum">
              <a:rPr lang="en-US" smtClean="0">
                <a:solidFill>
                  <a:prstClr val="black">
                    <a:tint val="75000"/>
                  </a:prstClr>
                </a:solidFill>
              </a:rPr>
              <a:pPr/>
              <a:t>15</a:t>
            </a:fld>
            <a:endParaRPr lang="en-US" dirty="0">
              <a:solidFill>
                <a:prstClr val="black">
                  <a:tint val="75000"/>
                </a:prst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057114628"/>
              </p:ext>
            </p:extLst>
          </p:nvPr>
        </p:nvGraphicFramePr>
        <p:xfrm>
          <a:off x="228600" y="4648200"/>
          <a:ext cx="5417820" cy="1417321"/>
        </p:xfrm>
        <a:graphic>
          <a:graphicData uri="http://schemas.openxmlformats.org/drawingml/2006/table">
            <a:tbl>
              <a:tblPr firstRow="1" firstCol="1" bandRow="1">
                <a:tableStyleId>{5C22544A-7EE6-4342-B048-85BDC9FD1C3A}</a:tableStyleId>
              </a:tblPr>
              <a:tblGrid>
                <a:gridCol w="914400"/>
                <a:gridCol w="914400"/>
                <a:gridCol w="662940"/>
                <a:gridCol w="731520"/>
                <a:gridCol w="731520"/>
                <a:gridCol w="731520"/>
                <a:gridCol w="731520"/>
              </a:tblGrid>
              <a:tr h="411481">
                <a:tc>
                  <a:txBody>
                    <a:bodyPr/>
                    <a:lstStyle/>
                    <a:p>
                      <a:pPr marL="0" marR="0">
                        <a:spcBef>
                          <a:spcPts val="0"/>
                        </a:spcBef>
                        <a:spcAft>
                          <a:spcPts val="0"/>
                        </a:spcAft>
                      </a:pPr>
                      <a:r>
                        <a:rPr lang="en-US" sz="1100" dirty="0">
                          <a:effectLst/>
                        </a:rPr>
                        <a:t>Individual</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Catastrophic</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Bronze</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Silver</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Gold</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Platinum</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Total</a:t>
                      </a:r>
                      <a:endParaRPr lang="en-US" sz="1100" dirty="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1100" dirty="0">
                          <a:effectLst/>
                        </a:rPr>
                        <a:t>Anthem</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1</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5</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4</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1</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0</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11</a:t>
                      </a:r>
                      <a:endParaRPr lang="en-US" sz="1100" dirty="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1100" dirty="0">
                          <a:effectLst/>
                        </a:rPr>
                        <a:t>Co-Op</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1</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1</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1</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1</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1</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5</a:t>
                      </a:r>
                      <a:endParaRPr lang="en-US" sz="1100" dirty="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1100" dirty="0">
                          <a:effectLst/>
                        </a:rPr>
                        <a:t>HUMANA</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4</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4</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4</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4</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4</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20</a:t>
                      </a:r>
                      <a:endParaRPr lang="en-US" sz="1100" dirty="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1100" dirty="0">
                          <a:effectLst/>
                        </a:rPr>
                        <a:t>Anthem OPM</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1</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1</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2</a:t>
                      </a:r>
                      <a:endParaRPr lang="en-US" sz="1100" dirty="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1100" dirty="0">
                          <a:effectLst/>
                        </a:rPr>
                        <a:t>Total</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6</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10</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11</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7</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5</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38</a:t>
                      </a:r>
                      <a:endParaRPr lang="en-U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60922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640.19kynect_PPT_kynector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8411" cy="6858000"/>
          </a:xfrm>
          <a:prstGeom prst="rect">
            <a:avLst/>
          </a:prstGeom>
        </p:spPr>
      </p:pic>
      <p:sp>
        <p:nvSpPr>
          <p:cNvPr id="5" name="Slide Number Placeholder 4"/>
          <p:cNvSpPr>
            <a:spLocks noGrp="1"/>
          </p:cNvSpPr>
          <p:nvPr>
            <p:ph type="sldNum" sz="quarter" idx="12"/>
          </p:nvPr>
        </p:nvSpPr>
        <p:spPr/>
        <p:txBody>
          <a:bodyPr/>
          <a:lstStyle/>
          <a:p>
            <a:fld id="{8F9F51D6-924B-42BC-90A1-115817C9189E}" type="slidenum">
              <a:rPr lang="en-US" smtClean="0"/>
              <a:pPr/>
              <a:t>16</a:t>
            </a:fld>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3645118669"/>
              </p:ext>
            </p:extLst>
          </p:nvPr>
        </p:nvGraphicFramePr>
        <p:xfrm>
          <a:off x="609600" y="4401827"/>
          <a:ext cx="4267200" cy="1417348"/>
        </p:xfrm>
        <a:graphic>
          <a:graphicData uri="http://schemas.openxmlformats.org/drawingml/2006/table">
            <a:tbl>
              <a:tblPr firstRow="1" firstCol="1" bandRow="1">
                <a:tableStyleId>{5C22544A-7EE6-4342-B048-85BDC9FD1C3A}</a:tableStyleId>
              </a:tblPr>
              <a:tblGrid>
                <a:gridCol w="1508148"/>
                <a:gridCol w="983574"/>
                <a:gridCol w="807035"/>
                <a:gridCol w="968443"/>
              </a:tblGrid>
              <a:tr h="0">
                <a:tc>
                  <a:txBody>
                    <a:bodyPr/>
                    <a:lstStyle/>
                    <a:p>
                      <a:pPr marL="0" marR="0">
                        <a:spcBef>
                          <a:spcPts val="0"/>
                        </a:spcBef>
                        <a:spcAft>
                          <a:spcPts val="0"/>
                        </a:spcAft>
                      </a:pPr>
                      <a:r>
                        <a:rPr lang="en-US" sz="1100" dirty="0">
                          <a:effectLst/>
                        </a:rPr>
                        <a:t>Individual</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Low</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High</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Total</a:t>
                      </a:r>
                      <a:endParaRPr lang="en-US" sz="1100" dirty="0">
                        <a:effectLst/>
                        <a:latin typeface="Calibri"/>
                        <a:ea typeface="Calibri"/>
                        <a:cs typeface="Times New Roman"/>
                      </a:endParaRPr>
                    </a:p>
                  </a:txBody>
                  <a:tcPr marL="68580" marR="68580" marT="0" marB="0"/>
                </a:tc>
              </a:tr>
              <a:tr h="312427">
                <a:tc>
                  <a:txBody>
                    <a:bodyPr/>
                    <a:lstStyle/>
                    <a:p>
                      <a:pPr marL="0" marR="0">
                        <a:spcBef>
                          <a:spcPts val="0"/>
                        </a:spcBef>
                        <a:spcAft>
                          <a:spcPts val="0"/>
                        </a:spcAft>
                      </a:pPr>
                      <a:r>
                        <a:rPr lang="en-US" sz="1100" dirty="0">
                          <a:effectLst/>
                        </a:rPr>
                        <a:t>Anthem</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2</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2</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4</a:t>
                      </a:r>
                      <a:endParaRPr lang="en-US" sz="1100" dirty="0">
                        <a:effectLst/>
                        <a:latin typeface="Calibri"/>
                        <a:ea typeface="Calibri"/>
                        <a:cs typeface="Times New Roman"/>
                      </a:endParaRPr>
                    </a:p>
                  </a:txBody>
                  <a:tcPr marL="68580" marR="68580" marT="0" marB="0"/>
                </a:tc>
              </a:tr>
              <a:tr h="312427">
                <a:tc>
                  <a:txBody>
                    <a:bodyPr/>
                    <a:lstStyle/>
                    <a:p>
                      <a:pPr marL="0" marR="0">
                        <a:spcBef>
                          <a:spcPts val="0"/>
                        </a:spcBef>
                        <a:spcAft>
                          <a:spcPts val="0"/>
                        </a:spcAft>
                      </a:pPr>
                      <a:r>
                        <a:rPr lang="en-US" sz="1100" dirty="0">
                          <a:effectLst/>
                        </a:rPr>
                        <a:t>Best</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3</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3</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6</a:t>
                      </a:r>
                      <a:endParaRPr lang="en-US" sz="1100" dirty="0">
                        <a:effectLst/>
                        <a:latin typeface="Calibri"/>
                        <a:ea typeface="Calibri"/>
                        <a:cs typeface="Times New Roman"/>
                      </a:endParaRPr>
                    </a:p>
                  </a:txBody>
                  <a:tcPr marL="68580" marR="68580" marT="0" marB="0"/>
                </a:tc>
              </a:tr>
              <a:tr h="312427">
                <a:tc>
                  <a:txBody>
                    <a:bodyPr/>
                    <a:lstStyle/>
                    <a:p>
                      <a:pPr marL="0" marR="0">
                        <a:spcBef>
                          <a:spcPts val="0"/>
                        </a:spcBef>
                        <a:spcAft>
                          <a:spcPts val="0"/>
                        </a:spcAft>
                      </a:pPr>
                      <a:r>
                        <a:rPr lang="en-US" sz="1100" dirty="0">
                          <a:effectLst/>
                        </a:rPr>
                        <a:t>Dental Concern</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1</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1</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2</a:t>
                      </a:r>
                      <a:endParaRPr lang="en-US" sz="1100" dirty="0">
                        <a:effectLst/>
                        <a:latin typeface="Calibri"/>
                        <a:ea typeface="Calibri"/>
                        <a:cs typeface="Times New Roman"/>
                      </a:endParaRPr>
                    </a:p>
                  </a:txBody>
                  <a:tcPr marL="68580" marR="68580" marT="0" marB="0"/>
                </a:tc>
              </a:tr>
              <a:tr h="312427">
                <a:tc>
                  <a:txBody>
                    <a:bodyPr/>
                    <a:lstStyle/>
                    <a:p>
                      <a:pPr marL="0" marR="0">
                        <a:spcBef>
                          <a:spcPts val="0"/>
                        </a:spcBef>
                        <a:spcAft>
                          <a:spcPts val="0"/>
                        </a:spcAft>
                      </a:pPr>
                      <a:r>
                        <a:rPr lang="en-US" sz="1100" dirty="0">
                          <a:effectLst/>
                        </a:rPr>
                        <a:t>Total</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6</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6</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12</a:t>
                      </a:r>
                      <a:endParaRPr lang="en-US" sz="1100" dirty="0">
                        <a:effectLst/>
                        <a:latin typeface="Calibri"/>
                        <a:ea typeface="Calibri"/>
                        <a:cs typeface="Times New Roman"/>
                      </a:endParaRPr>
                    </a:p>
                  </a:txBody>
                  <a:tcPr marL="68580" marR="68580" marT="0" marB="0"/>
                </a:tc>
              </a:tr>
            </a:tbl>
          </a:graphicData>
        </a:graphic>
      </p:graphicFrame>
      <p:sp>
        <p:nvSpPr>
          <p:cNvPr id="6" name="Rectangle 5"/>
          <p:cNvSpPr/>
          <p:nvPr/>
        </p:nvSpPr>
        <p:spPr>
          <a:xfrm>
            <a:off x="304800" y="1600200"/>
            <a:ext cx="7924800" cy="2308324"/>
          </a:xfrm>
          <a:prstGeom prst="rect">
            <a:avLst/>
          </a:prstGeom>
        </p:spPr>
        <p:txBody>
          <a:bodyPr wrap="square">
            <a:spAutoFit/>
          </a:bodyPr>
          <a:lstStyle/>
          <a:p>
            <a:r>
              <a:rPr lang="en-US" sz="3200" b="1" dirty="0"/>
              <a:t>kynect </a:t>
            </a:r>
            <a:r>
              <a:rPr lang="en-US" sz="3200" b="1" dirty="0" smtClean="0"/>
              <a:t>Dental Insurer </a:t>
            </a:r>
            <a:r>
              <a:rPr lang="en-US" sz="3200" b="1" dirty="0"/>
              <a:t>Participation</a:t>
            </a:r>
          </a:p>
          <a:p>
            <a:pPr marL="457200" indent="-457200">
              <a:buFont typeface="Arial" pitchFamily="34" charset="0"/>
              <a:buChar char="•"/>
            </a:pPr>
            <a:r>
              <a:rPr lang="en-US" sz="2800" b="1" dirty="0"/>
              <a:t>Individual Plans</a:t>
            </a:r>
          </a:p>
          <a:p>
            <a:pPr marL="914400" lvl="1" indent="-457200">
              <a:buFont typeface="Arial" pitchFamily="34" charset="0"/>
              <a:buChar char="•"/>
            </a:pPr>
            <a:r>
              <a:rPr lang="en-US" sz="2800" dirty="0"/>
              <a:t>Anthem</a:t>
            </a:r>
          </a:p>
          <a:p>
            <a:pPr marL="914400" lvl="1" indent="-457200">
              <a:buFont typeface="Arial" pitchFamily="34" charset="0"/>
              <a:buChar char="•"/>
            </a:pPr>
            <a:r>
              <a:rPr lang="en-US" sz="2800" dirty="0" smtClean="0"/>
              <a:t>Best </a:t>
            </a:r>
          </a:p>
          <a:p>
            <a:pPr marL="914400" lvl="1" indent="-457200">
              <a:buFont typeface="Arial" pitchFamily="34" charset="0"/>
              <a:buChar char="•"/>
            </a:pPr>
            <a:r>
              <a:rPr lang="en-US" sz="2800" dirty="0" smtClean="0"/>
              <a:t>Dental Concern </a:t>
            </a:r>
            <a:endParaRPr lang="en-US" sz="2800" dirty="0"/>
          </a:p>
        </p:txBody>
      </p:sp>
    </p:spTree>
    <p:extLst>
      <p:ext uri="{BB962C8B-B14F-4D97-AF65-F5344CB8AC3E}">
        <p14:creationId xmlns:p14="http://schemas.microsoft.com/office/powerpoint/2010/main" val="148057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640.19kynect_PPT_soci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8411" cy="6858000"/>
          </a:xfrm>
          <a:prstGeom prst="rect">
            <a:avLst/>
          </a:prstGeom>
        </p:spPr>
      </p:pic>
      <p:sp>
        <p:nvSpPr>
          <p:cNvPr id="4" name="Rectangle 3"/>
          <p:cNvSpPr/>
          <p:nvPr/>
        </p:nvSpPr>
        <p:spPr>
          <a:xfrm>
            <a:off x="457200" y="2286000"/>
            <a:ext cx="8229600" cy="4052391"/>
          </a:xfrm>
          <a:prstGeom prst="rect">
            <a:avLst/>
          </a:prstGeom>
        </p:spPr>
        <p:txBody>
          <a:bodyPr wrap="square">
            <a:spAutoFit/>
          </a:bodyPr>
          <a:lstStyle/>
          <a:p>
            <a:r>
              <a:rPr lang="en-US" sz="3200" b="1" dirty="0"/>
              <a:t>kynect </a:t>
            </a:r>
            <a:r>
              <a:rPr lang="en-US" sz="3200" b="1" dirty="0" smtClean="0"/>
              <a:t>Health Insurer </a:t>
            </a:r>
            <a:r>
              <a:rPr lang="en-US" sz="3200" b="1" dirty="0"/>
              <a:t>Participation</a:t>
            </a:r>
          </a:p>
          <a:p>
            <a:pPr marL="457200" indent="-457200">
              <a:buFont typeface="Arial" pitchFamily="34" charset="0"/>
              <a:buChar char="•"/>
            </a:pPr>
            <a:r>
              <a:rPr lang="en-US" sz="2800" b="1" dirty="0" smtClean="0"/>
              <a:t>Small </a:t>
            </a:r>
            <a:r>
              <a:rPr lang="en-US" sz="2800" b="1" dirty="0"/>
              <a:t>Group Plans</a:t>
            </a:r>
          </a:p>
          <a:p>
            <a:pPr marL="914400" lvl="1" indent="-457200">
              <a:buFont typeface="Arial" pitchFamily="34" charset="0"/>
              <a:buChar char="•"/>
            </a:pPr>
            <a:r>
              <a:rPr lang="en-US" sz="2400" dirty="0"/>
              <a:t>Bluegrass Family Health</a:t>
            </a:r>
          </a:p>
          <a:p>
            <a:pPr marL="914400" lvl="1" indent="-457200">
              <a:buFont typeface="Arial" pitchFamily="34" charset="0"/>
              <a:buChar char="•"/>
            </a:pPr>
            <a:r>
              <a:rPr lang="en-US" sz="2400" dirty="0"/>
              <a:t>Kentucky Health Cooperative</a:t>
            </a:r>
          </a:p>
          <a:p>
            <a:pPr marL="914400" lvl="1" indent="-457200">
              <a:buFont typeface="Arial" pitchFamily="34" charset="0"/>
              <a:buChar char="•"/>
            </a:pPr>
            <a:r>
              <a:rPr lang="en-US" sz="2400" dirty="0"/>
              <a:t>Anthem</a:t>
            </a:r>
          </a:p>
          <a:p>
            <a:pPr marL="914400" lvl="1" indent="-457200">
              <a:buFont typeface="Arial" pitchFamily="34" charset="0"/>
              <a:buChar char="•"/>
            </a:pPr>
            <a:r>
              <a:rPr lang="en-US" sz="2400" dirty="0"/>
              <a:t>United </a:t>
            </a:r>
            <a:r>
              <a:rPr lang="en-US" sz="2400" dirty="0" smtClean="0"/>
              <a:t>HealthCare</a:t>
            </a:r>
          </a:p>
          <a:p>
            <a:pPr marL="914400" lvl="1" indent="-457200">
              <a:buFont typeface="Arial" pitchFamily="34" charset="0"/>
              <a:buChar char="•"/>
            </a:pPr>
            <a:endParaRPr lang="en-US" sz="2400" b="1" baseline="30000" dirty="0">
              <a:latin typeface="Arial"/>
              <a:cs typeface="Arial"/>
            </a:endParaRPr>
          </a:p>
          <a:p>
            <a:pPr marL="914400" lvl="1" indent="-457200">
              <a:buFont typeface="Arial" pitchFamily="34" charset="0"/>
              <a:buChar char="•"/>
            </a:pPr>
            <a:endParaRPr lang="en-US" sz="2400" b="1" baseline="30000" dirty="0" smtClean="0">
              <a:latin typeface="Arial"/>
              <a:cs typeface="Arial"/>
            </a:endParaRPr>
          </a:p>
          <a:p>
            <a:pPr marL="914400" lvl="1" indent="-457200">
              <a:buFont typeface="Arial" pitchFamily="34" charset="0"/>
              <a:buChar char="•"/>
            </a:pPr>
            <a:endParaRPr lang="en-US" sz="2400" b="1" baseline="30000" dirty="0">
              <a:latin typeface="Arial"/>
              <a:cs typeface="Arial"/>
            </a:endParaRPr>
          </a:p>
          <a:p>
            <a:pPr marL="342900" indent="-342900">
              <a:buFont typeface="Arial" pitchFamily="34" charset="0"/>
              <a:buChar char="•"/>
            </a:pPr>
            <a:endParaRPr lang="en-US" sz="2000" b="1" baseline="30000" dirty="0" smtClean="0">
              <a:latin typeface="Arial"/>
              <a:cs typeface="Arial"/>
            </a:endParaRPr>
          </a:p>
          <a:p>
            <a:pPr marL="342900" indent="-342900">
              <a:buFont typeface="Arial" pitchFamily="34" charset="0"/>
              <a:buChar char="•"/>
            </a:pPr>
            <a:endParaRPr lang="en-US" sz="2000" b="1" baseline="30000" dirty="0">
              <a:latin typeface="Arial"/>
              <a:cs typeface="Arial"/>
            </a:endParaRPr>
          </a:p>
          <a:p>
            <a:pPr marL="342900" indent="-342900">
              <a:buFont typeface="Arial" pitchFamily="34" charset="0"/>
              <a:buChar char="•"/>
            </a:pPr>
            <a:endParaRPr lang="en-US" sz="2000" b="1" baseline="30000" dirty="0" smtClean="0">
              <a:latin typeface="Arial"/>
              <a:cs typeface="Arial"/>
            </a:endParaRPr>
          </a:p>
          <a:p>
            <a:pPr marL="342900" indent="-342900">
              <a:buFont typeface="Arial" pitchFamily="34" charset="0"/>
              <a:buChar char="•"/>
            </a:pPr>
            <a:endParaRPr lang="en-US" sz="2000" b="1" baseline="30000" dirty="0">
              <a:latin typeface="Arial"/>
              <a:cs typeface="Arial"/>
            </a:endParaRPr>
          </a:p>
        </p:txBody>
      </p:sp>
      <p:sp>
        <p:nvSpPr>
          <p:cNvPr id="5" name="Slide Number Placeholder 4"/>
          <p:cNvSpPr>
            <a:spLocks noGrp="1"/>
          </p:cNvSpPr>
          <p:nvPr>
            <p:ph type="sldNum" sz="quarter" idx="12"/>
          </p:nvPr>
        </p:nvSpPr>
        <p:spPr/>
        <p:txBody>
          <a:bodyPr/>
          <a:lstStyle/>
          <a:p>
            <a:fld id="{8F9F51D6-924B-42BC-90A1-115817C9189E}" type="slidenum">
              <a:rPr lang="en-US" smtClean="0"/>
              <a:pPr/>
              <a:t>17</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04558577"/>
              </p:ext>
            </p:extLst>
          </p:nvPr>
        </p:nvGraphicFramePr>
        <p:xfrm>
          <a:off x="1066800" y="4953000"/>
          <a:ext cx="4686300" cy="1250033"/>
        </p:xfrm>
        <a:graphic>
          <a:graphicData uri="http://schemas.openxmlformats.org/drawingml/2006/table">
            <a:tbl>
              <a:tblPr firstRow="1" firstCol="1" bandRow="1">
                <a:tableStyleId>{5C22544A-7EE6-4342-B048-85BDC9FD1C3A}</a:tableStyleId>
              </a:tblPr>
              <a:tblGrid>
                <a:gridCol w="914400"/>
                <a:gridCol w="845820"/>
                <a:gridCol w="731520"/>
                <a:gridCol w="731520"/>
                <a:gridCol w="731520"/>
                <a:gridCol w="731520"/>
              </a:tblGrid>
              <a:tr h="411833">
                <a:tc>
                  <a:txBody>
                    <a:bodyPr/>
                    <a:lstStyle/>
                    <a:p>
                      <a:pPr marL="0" marR="0">
                        <a:spcBef>
                          <a:spcPts val="0"/>
                        </a:spcBef>
                        <a:spcAft>
                          <a:spcPts val="0"/>
                        </a:spcAft>
                      </a:pPr>
                      <a:r>
                        <a:rPr lang="en-US" sz="1100" dirty="0">
                          <a:effectLst/>
                        </a:rPr>
                        <a:t>Small Group</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Bronze</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Silver</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Gold </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Platinum</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Total</a:t>
                      </a:r>
                      <a:endParaRPr lang="en-US" sz="1100" dirty="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1100" dirty="0">
                          <a:effectLst/>
                        </a:rPr>
                        <a:t>Anthem</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2</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2</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2</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6</a:t>
                      </a:r>
                      <a:endParaRPr lang="en-US" sz="1100" dirty="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1100" dirty="0">
                          <a:effectLst/>
                        </a:rPr>
                        <a:t>Co-Op</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1</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1</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1</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3</a:t>
                      </a:r>
                      <a:endParaRPr lang="en-US" sz="1100" dirty="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1100" dirty="0">
                          <a:effectLst/>
                        </a:rPr>
                        <a:t>Bluegrass</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2</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4</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4</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2</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12</a:t>
                      </a:r>
                      <a:endParaRPr lang="en-US" sz="1100" dirty="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1100" dirty="0">
                          <a:effectLst/>
                        </a:rPr>
                        <a:t>United</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1</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1</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1</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3</a:t>
                      </a:r>
                      <a:endParaRPr lang="en-US" sz="1100" dirty="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1100" dirty="0">
                          <a:effectLst/>
                        </a:rPr>
                        <a:t>Total</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6</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8</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8</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2</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24</a:t>
                      </a:r>
                      <a:endParaRPr lang="en-U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38821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640.19kynect_PPT_kynector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8411" cy="6858000"/>
          </a:xfrm>
          <a:prstGeom prst="rect">
            <a:avLst/>
          </a:prstGeom>
        </p:spPr>
      </p:pic>
      <p:sp>
        <p:nvSpPr>
          <p:cNvPr id="5" name="Slide Number Placeholder 4"/>
          <p:cNvSpPr>
            <a:spLocks noGrp="1"/>
          </p:cNvSpPr>
          <p:nvPr>
            <p:ph type="sldNum" sz="quarter" idx="12"/>
          </p:nvPr>
        </p:nvSpPr>
        <p:spPr/>
        <p:txBody>
          <a:bodyPr/>
          <a:lstStyle/>
          <a:p>
            <a:fld id="{8F9F51D6-924B-42BC-90A1-115817C9189E}" type="slidenum">
              <a:rPr lang="en-US" smtClean="0"/>
              <a:pPr/>
              <a:t>18</a:t>
            </a:fld>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3204139045"/>
              </p:ext>
            </p:extLst>
          </p:nvPr>
        </p:nvGraphicFramePr>
        <p:xfrm>
          <a:off x="533400" y="4419600"/>
          <a:ext cx="4191000" cy="1676400"/>
        </p:xfrm>
        <a:graphic>
          <a:graphicData uri="http://schemas.openxmlformats.org/drawingml/2006/table">
            <a:tbl>
              <a:tblPr firstRow="1" firstCol="1" bandRow="1">
                <a:tableStyleId>{5C22544A-7EE6-4342-B048-85BDC9FD1C3A}</a:tableStyleId>
              </a:tblPr>
              <a:tblGrid>
                <a:gridCol w="1481216"/>
                <a:gridCol w="966011"/>
                <a:gridCol w="792624"/>
                <a:gridCol w="951149"/>
              </a:tblGrid>
              <a:tr h="335280">
                <a:tc>
                  <a:txBody>
                    <a:bodyPr/>
                    <a:lstStyle/>
                    <a:p>
                      <a:pPr marL="0" marR="0">
                        <a:spcBef>
                          <a:spcPts val="0"/>
                        </a:spcBef>
                        <a:spcAft>
                          <a:spcPts val="0"/>
                        </a:spcAft>
                      </a:pPr>
                      <a:r>
                        <a:rPr lang="en-US" sz="1100" dirty="0">
                          <a:effectLst/>
                        </a:rPr>
                        <a:t>Small Group</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Low</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High</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Total</a:t>
                      </a:r>
                      <a:endParaRPr lang="en-US" sz="1100" dirty="0">
                        <a:effectLst/>
                        <a:latin typeface="Calibri"/>
                        <a:ea typeface="Calibri"/>
                        <a:cs typeface="Times New Roman"/>
                      </a:endParaRPr>
                    </a:p>
                  </a:txBody>
                  <a:tcPr marL="68580" marR="68580" marT="0" marB="0"/>
                </a:tc>
              </a:tr>
              <a:tr h="335280">
                <a:tc>
                  <a:txBody>
                    <a:bodyPr/>
                    <a:lstStyle/>
                    <a:p>
                      <a:pPr marL="0" marR="0">
                        <a:spcBef>
                          <a:spcPts val="0"/>
                        </a:spcBef>
                        <a:spcAft>
                          <a:spcPts val="0"/>
                        </a:spcAft>
                      </a:pPr>
                      <a:r>
                        <a:rPr lang="en-US" sz="1100" dirty="0">
                          <a:effectLst/>
                        </a:rPr>
                        <a:t>Anthem</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2</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2</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4</a:t>
                      </a:r>
                      <a:endParaRPr lang="en-US" sz="1100" dirty="0">
                        <a:effectLst/>
                        <a:latin typeface="Calibri"/>
                        <a:ea typeface="Calibri"/>
                        <a:cs typeface="Times New Roman"/>
                      </a:endParaRPr>
                    </a:p>
                  </a:txBody>
                  <a:tcPr marL="68580" marR="68580" marT="0" marB="0"/>
                </a:tc>
              </a:tr>
              <a:tr h="335280">
                <a:tc>
                  <a:txBody>
                    <a:bodyPr/>
                    <a:lstStyle/>
                    <a:p>
                      <a:pPr marL="0" marR="0">
                        <a:spcBef>
                          <a:spcPts val="0"/>
                        </a:spcBef>
                        <a:spcAft>
                          <a:spcPts val="0"/>
                        </a:spcAft>
                      </a:pPr>
                      <a:r>
                        <a:rPr lang="en-US" sz="1100" dirty="0">
                          <a:effectLst/>
                        </a:rPr>
                        <a:t>Best</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3</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3</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6</a:t>
                      </a:r>
                      <a:endParaRPr lang="en-US" sz="1100" dirty="0">
                        <a:effectLst/>
                        <a:latin typeface="Calibri"/>
                        <a:ea typeface="Calibri"/>
                        <a:cs typeface="Times New Roman"/>
                      </a:endParaRPr>
                    </a:p>
                  </a:txBody>
                  <a:tcPr marL="68580" marR="68580" marT="0" marB="0"/>
                </a:tc>
              </a:tr>
              <a:tr h="335280">
                <a:tc>
                  <a:txBody>
                    <a:bodyPr/>
                    <a:lstStyle/>
                    <a:p>
                      <a:pPr marL="0" marR="0">
                        <a:spcBef>
                          <a:spcPts val="0"/>
                        </a:spcBef>
                        <a:spcAft>
                          <a:spcPts val="0"/>
                        </a:spcAft>
                      </a:pPr>
                      <a:r>
                        <a:rPr lang="en-US" sz="1100" dirty="0">
                          <a:effectLst/>
                        </a:rPr>
                        <a:t>Guardian</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2</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2</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4</a:t>
                      </a:r>
                      <a:endParaRPr lang="en-US" sz="1100" dirty="0">
                        <a:effectLst/>
                        <a:latin typeface="Calibri"/>
                        <a:ea typeface="Calibri"/>
                        <a:cs typeface="Times New Roman"/>
                      </a:endParaRPr>
                    </a:p>
                  </a:txBody>
                  <a:tcPr marL="68580" marR="68580" marT="0" marB="0"/>
                </a:tc>
              </a:tr>
              <a:tr h="335280">
                <a:tc>
                  <a:txBody>
                    <a:bodyPr/>
                    <a:lstStyle/>
                    <a:p>
                      <a:pPr marL="0" marR="0">
                        <a:spcBef>
                          <a:spcPts val="0"/>
                        </a:spcBef>
                        <a:spcAft>
                          <a:spcPts val="0"/>
                        </a:spcAft>
                      </a:pPr>
                      <a:r>
                        <a:rPr lang="en-US" sz="1100" dirty="0">
                          <a:effectLst/>
                        </a:rPr>
                        <a:t>Total</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7</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7</a:t>
                      </a:r>
                      <a:endParaRPr lang="en-US" sz="1100" dirty="0">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1100" dirty="0">
                          <a:effectLst/>
                        </a:rPr>
                        <a:t>14</a:t>
                      </a:r>
                      <a:endParaRPr lang="en-US" sz="1100" dirty="0">
                        <a:effectLst/>
                        <a:latin typeface="Calibri"/>
                        <a:ea typeface="Calibri"/>
                        <a:cs typeface="Times New Roman"/>
                      </a:endParaRPr>
                    </a:p>
                  </a:txBody>
                  <a:tcPr marL="68580" marR="68580" marT="0" marB="0"/>
                </a:tc>
              </a:tr>
            </a:tbl>
          </a:graphicData>
        </a:graphic>
      </p:graphicFrame>
      <p:sp>
        <p:nvSpPr>
          <p:cNvPr id="16" name="Rectangle 15"/>
          <p:cNvSpPr/>
          <p:nvPr/>
        </p:nvSpPr>
        <p:spPr>
          <a:xfrm>
            <a:off x="457200" y="2028617"/>
            <a:ext cx="6400800" cy="2308324"/>
          </a:xfrm>
          <a:prstGeom prst="rect">
            <a:avLst/>
          </a:prstGeom>
        </p:spPr>
        <p:txBody>
          <a:bodyPr wrap="square">
            <a:spAutoFit/>
          </a:bodyPr>
          <a:lstStyle/>
          <a:p>
            <a:r>
              <a:rPr lang="en-US" sz="3200" b="1" dirty="0"/>
              <a:t>kynect Dental Insurer Participation</a:t>
            </a:r>
          </a:p>
          <a:p>
            <a:pPr marL="457200" indent="-457200">
              <a:buFont typeface="Arial" pitchFamily="34" charset="0"/>
              <a:buChar char="•"/>
            </a:pPr>
            <a:r>
              <a:rPr lang="en-US" sz="2800" b="1" dirty="0" smtClean="0"/>
              <a:t>Small Group Plans</a:t>
            </a:r>
            <a:endParaRPr lang="en-US" sz="2800" b="1" dirty="0"/>
          </a:p>
          <a:p>
            <a:pPr marL="914400" lvl="1" indent="-457200">
              <a:buFont typeface="Arial" pitchFamily="34" charset="0"/>
              <a:buChar char="•"/>
            </a:pPr>
            <a:r>
              <a:rPr lang="en-US" sz="2800" dirty="0"/>
              <a:t>Anthem</a:t>
            </a:r>
          </a:p>
          <a:p>
            <a:pPr marL="914400" lvl="1" indent="-457200">
              <a:buFont typeface="Arial" pitchFamily="34" charset="0"/>
              <a:buChar char="•"/>
            </a:pPr>
            <a:r>
              <a:rPr lang="en-US" sz="2800" dirty="0"/>
              <a:t>Best </a:t>
            </a:r>
          </a:p>
          <a:p>
            <a:pPr marL="914400" lvl="1" indent="-457200">
              <a:buFont typeface="Arial" pitchFamily="34" charset="0"/>
              <a:buChar char="•"/>
            </a:pPr>
            <a:r>
              <a:rPr lang="en-US" sz="2800" dirty="0" smtClean="0"/>
              <a:t>Guardian Life </a:t>
            </a:r>
            <a:endParaRPr lang="en-US" sz="2800" dirty="0"/>
          </a:p>
        </p:txBody>
      </p:sp>
    </p:spTree>
    <p:extLst>
      <p:ext uri="{BB962C8B-B14F-4D97-AF65-F5344CB8AC3E}">
        <p14:creationId xmlns:p14="http://schemas.microsoft.com/office/powerpoint/2010/main" val="283779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640.19kynect_PPT_indfa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38411" cy="6858000"/>
          </a:xfrm>
          <a:prstGeom prst="rect">
            <a:avLst/>
          </a:prstGeom>
        </p:spPr>
      </p:pic>
      <p:sp>
        <p:nvSpPr>
          <p:cNvPr id="4" name="TextBox 3"/>
          <p:cNvSpPr txBox="1"/>
          <p:nvPr/>
        </p:nvSpPr>
        <p:spPr>
          <a:xfrm>
            <a:off x="76200" y="1905000"/>
            <a:ext cx="8991600" cy="4524315"/>
          </a:xfrm>
          <a:prstGeom prst="rect">
            <a:avLst/>
          </a:prstGeom>
          <a:noFill/>
        </p:spPr>
        <p:txBody>
          <a:bodyPr wrap="square" rtlCol="0">
            <a:spAutoFit/>
          </a:bodyPr>
          <a:lstStyle/>
          <a:p>
            <a:r>
              <a:rPr lang="en-US" sz="3600" b="1" dirty="0" smtClean="0"/>
              <a:t>kynect </a:t>
            </a:r>
            <a:r>
              <a:rPr lang="en-US" sz="3600" b="1" dirty="0"/>
              <a:t>MCO Participation</a:t>
            </a:r>
          </a:p>
          <a:p>
            <a:pPr marL="914400" lvl="1" indent="-457200">
              <a:buFont typeface="Arial" pitchFamily="34" charset="0"/>
              <a:buChar char="•"/>
            </a:pPr>
            <a:r>
              <a:rPr lang="en-US" sz="3600" dirty="0"/>
              <a:t>Passport</a:t>
            </a:r>
          </a:p>
          <a:p>
            <a:pPr marL="914400" lvl="1" indent="-457200">
              <a:buFont typeface="Arial" pitchFamily="34" charset="0"/>
              <a:buChar char="•"/>
            </a:pPr>
            <a:r>
              <a:rPr lang="en-US" sz="3600" dirty="0"/>
              <a:t>HUMANA</a:t>
            </a:r>
          </a:p>
          <a:p>
            <a:pPr marL="914400" lvl="1" indent="-457200">
              <a:buFont typeface="Arial" pitchFamily="34" charset="0"/>
              <a:buChar char="•"/>
            </a:pPr>
            <a:r>
              <a:rPr lang="en-US" sz="3600" dirty="0"/>
              <a:t>WellCare</a:t>
            </a:r>
          </a:p>
          <a:p>
            <a:pPr marL="914400" lvl="1" indent="-457200">
              <a:buFont typeface="Arial" pitchFamily="34" charset="0"/>
              <a:buChar char="•"/>
            </a:pPr>
            <a:r>
              <a:rPr lang="en-US" sz="3600" dirty="0"/>
              <a:t>Coventry</a:t>
            </a:r>
          </a:p>
          <a:p>
            <a:pPr marL="914400" lvl="1" indent="-457200">
              <a:buFont typeface="Arial" pitchFamily="34" charset="0"/>
              <a:buChar char="•"/>
            </a:pPr>
            <a:r>
              <a:rPr lang="en-US" sz="3600" dirty="0"/>
              <a:t>Anthem</a:t>
            </a:r>
          </a:p>
          <a:p>
            <a:pPr marL="457200" indent="-457200">
              <a:buFont typeface="Arial" pitchFamily="34" charset="0"/>
              <a:buChar char="•"/>
            </a:pPr>
            <a:endParaRPr lang="en-US" sz="2400" dirty="0"/>
          </a:p>
          <a:p>
            <a:pPr marL="457200" indent="-457200">
              <a:buFont typeface="Arial" pitchFamily="34" charset="0"/>
              <a:buChar char="•"/>
            </a:pPr>
            <a:endParaRPr lang="en-US" sz="2400" dirty="0" smtClean="0"/>
          </a:p>
          <a:p>
            <a:pPr marL="457200" indent="-457200">
              <a:buFont typeface="Arial" pitchFamily="34" charset="0"/>
              <a:buChar char="•"/>
            </a:pPr>
            <a:endParaRPr lang="en-US" sz="2400" dirty="0"/>
          </a:p>
        </p:txBody>
      </p:sp>
      <p:sp>
        <p:nvSpPr>
          <p:cNvPr id="5" name="Slide Number Placeholder 4"/>
          <p:cNvSpPr>
            <a:spLocks noGrp="1"/>
          </p:cNvSpPr>
          <p:nvPr>
            <p:ph type="sldNum" sz="quarter" idx="12"/>
          </p:nvPr>
        </p:nvSpPr>
        <p:spPr/>
        <p:txBody>
          <a:bodyPr/>
          <a:lstStyle/>
          <a:p>
            <a:fld id="{8F9F51D6-924B-42BC-90A1-115817C9189E}"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259208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4521F530-737B-CD46-8A5E-999D7DB9AA0E}" type="slidenum">
              <a:rPr lang="en-US" smtClean="0">
                <a:solidFill>
                  <a:prstClr val="black">
                    <a:tint val="75000"/>
                  </a:prstClr>
                </a:solidFill>
              </a:rPr>
              <a:pPr/>
              <a:t>2</a:t>
            </a:fld>
            <a:endParaRPr lang="en-US" dirty="0">
              <a:solidFill>
                <a:prstClr val="black">
                  <a:tint val="75000"/>
                </a:prstClr>
              </a:solidFill>
            </a:endParaRPr>
          </a:p>
        </p:txBody>
      </p:sp>
      <p:pic>
        <p:nvPicPr>
          <p:cNvPr id="5" name="Picture 4" descr="4640.19kynect_PPT_kynecto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411" cy="6858000"/>
          </a:xfrm>
          <a:prstGeom prst="rect">
            <a:avLst/>
          </a:prstGeom>
        </p:spPr>
      </p:pic>
      <p:graphicFrame>
        <p:nvGraphicFramePr>
          <p:cNvPr id="6" name="Content Placeholder 6"/>
          <p:cNvGraphicFramePr>
            <a:graphicFrameLocks noGrp="1"/>
          </p:cNvGraphicFramePr>
          <p:nvPr>
            <p:extLst>
              <p:ext uri="{D42A27DB-BD31-4B8C-83A1-F6EECF244321}">
                <p14:modId xmlns:p14="http://schemas.microsoft.com/office/powerpoint/2010/main" val="1879370035"/>
              </p:ext>
            </p:extLst>
          </p:nvPr>
        </p:nvGraphicFramePr>
        <p:xfrm>
          <a:off x="606805" y="1752600"/>
          <a:ext cx="79248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676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8464" y="720435"/>
            <a:ext cx="7537336" cy="5908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2362200" y="228600"/>
            <a:ext cx="6324600" cy="9144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Arial Rounded MT Bold" pitchFamily="34" charset="0"/>
                <a:ea typeface="+mj-ea"/>
                <a:cs typeface="+mj-cs"/>
              </a:defRPr>
            </a:lvl1pPr>
          </a:lstStyle>
          <a:p>
            <a:r>
              <a:rPr lang="en-US" dirty="0" smtClean="0"/>
              <a:t>Consumer Welcome Page</a:t>
            </a:r>
            <a:endParaRPr lang="en-US" dirty="0"/>
          </a:p>
        </p:txBody>
      </p:sp>
      <p:sp>
        <p:nvSpPr>
          <p:cNvPr id="3" name="Slide Number Placeholder 2"/>
          <p:cNvSpPr>
            <a:spLocks noGrp="1"/>
          </p:cNvSpPr>
          <p:nvPr>
            <p:ph type="sldNum" sz="quarter" idx="12"/>
          </p:nvPr>
        </p:nvSpPr>
        <p:spPr/>
        <p:txBody>
          <a:bodyPr/>
          <a:lstStyle/>
          <a:p>
            <a:fld id="{8F9F51D6-924B-42BC-90A1-115817C9189E}" type="slidenum">
              <a:rPr lang="en-US" smtClean="0"/>
              <a:pPr/>
              <a:t>20</a:t>
            </a:fld>
            <a:endParaRPr lang="en-US" dirty="0"/>
          </a:p>
        </p:txBody>
      </p:sp>
    </p:spTree>
    <p:extLst>
      <p:ext uri="{BB962C8B-B14F-4D97-AF65-F5344CB8AC3E}">
        <p14:creationId xmlns:p14="http://schemas.microsoft.com/office/powerpoint/2010/main" val="112078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092200"/>
          </a:xfrm>
          <a:prstGeom prst="rect">
            <a:avLst/>
          </a:prstGeom>
          <a:solidFill>
            <a:srgbClr val="558ED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kynect_Reverse.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1068" y="205463"/>
            <a:ext cx="1536700" cy="784424"/>
          </a:xfrm>
          <a:prstGeom prst="rect">
            <a:avLst/>
          </a:prstGeom>
        </p:spPr>
      </p:pic>
      <p:sp>
        <p:nvSpPr>
          <p:cNvPr id="4" name="TextBox 3"/>
          <p:cNvSpPr txBox="1"/>
          <p:nvPr/>
        </p:nvSpPr>
        <p:spPr>
          <a:xfrm>
            <a:off x="523875" y="1352550"/>
            <a:ext cx="8191500" cy="369332"/>
          </a:xfrm>
          <a:prstGeom prst="rect">
            <a:avLst/>
          </a:prstGeom>
          <a:noFill/>
        </p:spPr>
        <p:txBody>
          <a:bodyPr wrap="square" rtlCol="0">
            <a:spAutoFit/>
          </a:bodyPr>
          <a:lstStyle/>
          <a:p>
            <a:endParaRPr lang="en-US" dirty="0"/>
          </a:p>
        </p:txBody>
      </p:sp>
      <p:sp>
        <p:nvSpPr>
          <p:cNvPr id="6" name="TextBox 5"/>
          <p:cNvSpPr txBox="1"/>
          <p:nvPr/>
        </p:nvSpPr>
        <p:spPr>
          <a:xfrm>
            <a:off x="590550" y="1167884"/>
            <a:ext cx="8763000" cy="369332"/>
          </a:xfrm>
          <a:prstGeom prst="rect">
            <a:avLst/>
          </a:prstGeom>
          <a:noFill/>
        </p:spPr>
        <p:txBody>
          <a:bodyPr wrap="square" rtlCol="0">
            <a:spAutoFit/>
          </a:bodyPr>
          <a:lstStyle/>
          <a:p>
            <a:endParaRPr lang="en-US" dirty="0"/>
          </a:p>
        </p:txBody>
      </p:sp>
      <p:sp>
        <p:nvSpPr>
          <p:cNvPr id="35" name="Rectangle 27"/>
          <p:cNvSpPr txBox="1">
            <a:spLocks/>
          </p:cNvSpPr>
          <p:nvPr/>
        </p:nvSpPr>
        <p:spPr>
          <a:xfrm>
            <a:off x="408782" y="1213366"/>
            <a:ext cx="8326437" cy="3317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t>About You and Your Household</a:t>
            </a:r>
          </a:p>
        </p:txBody>
      </p:sp>
      <p:pic>
        <p:nvPicPr>
          <p:cNvPr id="36" name="Picture 1"/>
          <p:cNvPicPr preferRelativeResize="0">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575" y="1672114"/>
            <a:ext cx="7816850" cy="506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577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8F9F51D6-924B-42BC-90A1-115817C9189E}" type="slidenum">
              <a:rPr lang="en-US" smtClean="0"/>
              <a:pPr/>
              <a:t>22</a:t>
            </a:fld>
            <a:endParaRPr lang="en-US" dirty="0"/>
          </a:p>
        </p:txBody>
      </p:sp>
      <p:pic>
        <p:nvPicPr>
          <p:cNvPr id="5" name="Picture 4" descr="4640.19kynect_PPT_indfam"/>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1419"/>
            <a:ext cx="9138411" cy="6858000"/>
          </a:xfrm>
          <a:prstGeom prst="rect">
            <a:avLst/>
          </a:prstGeom>
        </p:spPr>
      </p:pic>
      <p:sp>
        <p:nvSpPr>
          <p:cNvPr id="6" name="Rectangle 27"/>
          <p:cNvSpPr txBox="1">
            <a:spLocks/>
          </p:cNvSpPr>
          <p:nvPr/>
        </p:nvSpPr>
        <p:spPr>
          <a:xfrm>
            <a:off x="414338" y="1981200"/>
            <a:ext cx="8326437" cy="3317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Build Your Household – Household Members</a:t>
            </a:r>
          </a:p>
        </p:txBody>
      </p:sp>
      <p:pic>
        <p:nvPicPr>
          <p:cNvPr id="7" name="Picture 2"/>
          <p:cNvPicPr preferRelativeResize="0">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725" y="2438400"/>
            <a:ext cx="7702550" cy="430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887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092200"/>
          </a:xfrm>
          <a:prstGeom prst="rect">
            <a:avLst/>
          </a:prstGeom>
          <a:solidFill>
            <a:srgbClr val="558ED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kynect_Reverse.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1068" y="205463"/>
            <a:ext cx="1536700" cy="784424"/>
          </a:xfrm>
          <a:prstGeom prst="rect">
            <a:avLst/>
          </a:prstGeom>
        </p:spPr>
      </p:pic>
      <p:sp>
        <p:nvSpPr>
          <p:cNvPr id="6" name="TextBox 5"/>
          <p:cNvSpPr txBox="1"/>
          <p:nvPr/>
        </p:nvSpPr>
        <p:spPr>
          <a:xfrm>
            <a:off x="590550" y="1167884"/>
            <a:ext cx="8763000" cy="369332"/>
          </a:xfrm>
          <a:prstGeom prst="rect">
            <a:avLst/>
          </a:prstGeom>
          <a:noFill/>
        </p:spPr>
        <p:txBody>
          <a:bodyPr wrap="square" rtlCol="0">
            <a:spAutoFit/>
          </a:bodyPr>
          <a:lstStyle/>
          <a:p>
            <a:endParaRPr lang="en-US" dirty="0"/>
          </a:p>
        </p:txBody>
      </p:sp>
      <p:sp>
        <p:nvSpPr>
          <p:cNvPr id="37" name="Rectangle 27"/>
          <p:cNvSpPr txBox="1">
            <a:spLocks/>
          </p:cNvSpPr>
          <p:nvPr/>
        </p:nvSpPr>
        <p:spPr>
          <a:xfrm>
            <a:off x="408781" y="1195903"/>
            <a:ext cx="8326437" cy="3317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t>Build Your Household – Household Members</a:t>
            </a:r>
          </a:p>
        </p:txBody>
      </p:sp>
      <p:pic>
        <p:nvPicPr>
          <p:cNvPr id="39"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456" y="1757367"/>
            <a:ext cx="7685088" cy="491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799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092200"/>
          </a:xfrm>
          <a:prstGeom prst="rect">
            <a:avLst/>
          </a:prstGeom>
          <a:solidFill>
            <a:srgbClr val="558ED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kynect_Reverse.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1068" y="205463"/>
            <a:ext cx="1536700" cy="784424"/>
          </a:xfrm>
          <a:prstGeom prst="rect">
            <a:avLst/>
          </a:prstGeom>
        </p:spPr>
      </p:pic>
      <p:sp>
        <p:nvSpPr>
          <p:cNvPr id="40" name="Rectangle 27"/>
          <p:cNvSpPr txBox="1">
            <a:spLocks/>
          </p:cNvSpPr>
          <p:nvPr/>
        </p:nvSpPr>
        <p:spPr>
          <a:xfrm>
            <a:off x="408782" y="1177131"/>
            <a:ext cx="8326437" cy="3317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t>Your Results</a:t>
            </a:r>
          </a:p>
        </p:txBody>
      </p:sp>
      <p:grpSp>
        <p:nvGrpSpPr>
          <p:cNvPr id="41" name="Group 4"/>
          <p:cNvGrpSpPr>
            <a:grpSpLocks/>
          </p:cNvGrpSpPr>
          <p:nvPr/>
        </p:nvGrpSpPr>
        <p:grpSpPr bwMode="auto">
          <a:xfrm>
            <a:off x="900763" y="1609725"/>
            <a:ext cx="7424087" cy="5143500"/>
            <a:chOff x="904916" y="893135"/>
            <a:chExt cx="7292786" cy="5699050"/>
          </a:xfrm>
        </p:grpSpPr>
        <p:pic>
          <p:nvPicPr>
            <p:cNvPr id="42"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916" y="893135"/>
              <a:ext cx="7212616" cy="483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3"/>
            <p:cNvPicPr>
              <a:picLocks noChangeAspect="1"/>
            </p:cNvPicPr>
            <p:nvPr/>
          </p:nvPicPr>
          <p:blipFill>
            <a:blip r:embed="rId4" cstate="print">
              <a:extLst>
                <a:ext uri="{28A0092B-C50C-407E-A947-70E740481C1C}">
                  <a14:useLocalDpi xmlns:a14="http://schemas.microsoft.com/office/drawing/2010/main" val="0"/>
                </a:ext>
              </a:extLst>
            </a:blip>
            <a:srcRect t="41702" b="-2"/>
            <a:stretch>
              <a:fillRect/>
            </a:stretch>
          </p:blipFill>
          <p:spPr bwMode="auto">
            <a:xfrm>
              <a:off x="974451" y="5029200"/>
              <a:ext cx="7223251" cy="156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8664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092200"/>
          </a:xfrm>
          <a:prstGeom prst="rect">
            <a:avLst/>
          </a:prstGeom>
          <a:solidFill>
            <a:srgbClr val="558ED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kynect_Reverse.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1068" y="205463"/>
            <a:ext cx="1536700" cy="784424"/>
          </a:xfrm>
          <a:prstGeom prst="rect">
            <a:avLst/>
          </a:prstGeom>
        </p:spPr>
      </p:pic>
      <p:sp>
        <p:nvSpPr>
          <p:cNvPr id="40" name="Rectangle 27"/>
          <p:cNvSpPr txBox="1">
            <a:spLocks/>
          </p:cNvSpPr>
          <p:nvPr/>
        </p:nvSpPr>
        <p:spPr>
          <a:xfrm>
            <a:off x="408782" y="1177131"/>
            <a:ext cx="8326437" cy="3317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200" dirty="0" smtClean="0"/>
          </a:p>
        </p:txBody>
      </p:sp>
      <p:sp>
        <p:nvSpPr>
          <p:cNvPr id="44" name="Rectangle 27"/>
          <p:cNvSpPr txBox="1">
            <a:spLocks/>
          </p:cNvSpPr>
          <p:nvPr/>
        </p:nvSpPr>
        <p:spPr>
          <a:xfrm>
            <a:off x="408782" y="1092200"/>
            <a:ext cx="8326437" cy="3317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t>Shopping – Screen 1</a:t>
            </a:r>
          </a:p>
        </p:txBody>
      </p:sp>
      <p:pic>
        <p:nvPicPr>
          <p:cNvPr id="4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600" y="1537831"/>
            <a:ext cx="7670800" cy="5320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469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092200"/>
          </a:xfrm>
          <a:prstGeom prst="rect">
            <a:avLst/>
          </a:prstGeom>
          <a:solidFill>
            <a:srgbClr val="558ED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kynect_Reverse.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1068" y="205463"/>
            <a:ext cx="1536700" cy="784424"/>
          </a:xfrm>
          <a:prstGeom prst="rect">
            <a:avLst/>
          </a:prstGeom>
        </p:spPr>
      </p:pic>
      <p:sp>
        <p:nvSpPr>
          <p:cNvPr id="40" name="Rectangle 27"/>
          <p:cNvSpPr txBox="1">
            <a:spLocks/>
          </p:cNvSpPr>
          <p:nvPr/>
        </p:nvSpPr>
        <p:spPr>
          <a:xfrm>
            <a:off x="408782" y="1177131"/>
            <a:ext cx="8326437" cy="3317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200" dirty="0" smtClean="0"/>
          </a:p>
        </p:txBody>
      </p:sp>
      <p:sp>
        <p:nvSpPr>
          <p:cNvPr id="44" name="Rectangle 27"/>
          <p:cNvSpPr txBox="1">
            <a:spLocks/>
          </p:cNvSpPr>
          <p:nvPr/>
        </p:nvSpPr>
        <p:spPr>
          <a:xfrm>
            <a:off x="408781" y="1092200"/>
            <a:ext cx="8326437" cy="3317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t>Shopping – Screen 2</a:t>
            </a:r>
          </a:p>
        </p:txBody>
      </p:sp>
      <p:pic>
        <p:nvPicPr>
          <p:cNvPr id="46"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9175" y="1434720"/>
            <a:ext cx="7105650" cy="5356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33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092200"/>
          </a:xfrm>
          <a:prstGeom prst="rect">
            <a:avLst/>
          </a:prstGeom>
          <a:solidFill>
            <a:srgbClr val="558ED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kynect_Reverse.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1068" y="205463"/>
            <a:ext cx="1536700" cy="784424"/>
          </a:xfrm>
          <a:prstGeom prst="rect">
            <a:avLst/>
          </a:prstGeom>
        </p:spPr>
      </p:pic>
      <p:sp>
        <p:nvSpPr>
          <p:cNvPr id="40" name="Rectangle 27"/>
          <p:cNvSpPr txBox="1">
            <a:spLocks/>
          </p:cNvSpPr>
          <p:nvPr/>
        </p:nvSpPr>
        <p:spPr>
          <a:xfrm>
            <a:off x="408782" y="1177131"/>
            <a:ext cx="8326437" cy="3317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200" dirty="0" smtClean="0"/>
          </a:p>
        </p:txBody>
      </p:sp>
      <p:sp>
        <p:nvSpPr>
          <p:cNvPr id="47" name="Rectangle 27"/>
          <p:cNvSpPr txBox="1">
            <a:spLocks/>
          </p:cNvSpPr>
          <p:nvPr/>
        </p:nvSpPr>
        <p:spPr>
          <a:xfrm>
            <a:off x="408782" y="1204119"/>
            <a:ext cx="8326437" cy="3317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t>Compare Insurance Plans – Option 1</a:t>
            </a:r>
          </a:p>
        </p:txBody>
      </p:sp>
      <p:grpSp>
        <p:nvGrpSpPr>
          <p:cNvPr id="48" name="Group 4"/>
          <p:cNvGrpSpPr>
            <a:grpSpLocks/>
          </p:cNvGrpSpPr>
          <p:nvPr/>
        </p:nvGrpSpPr>
        <p:grpSpPr bwMode="auto">
          <a:xfrm>
            <a:off x="1050925" y="1704975"/>
            <a:ext cx="7042150" cy="4973638"/>
            <a:chOff x="930349" y="867719"/>
            <a:chExt cx="7283302" cy="5811621"/>
          </a:xfrm>
        </p:grpSpPr>
        <p:pic>
          <p:nvPicPr>
            <p:cNvPr id="49" name="Picture 6"/>
            <p:cNvPicPr>
              <a:picLocks noChangeAspect="1"/>
            </p:cNvPicPr>
            <p:nvPr/>
          </p:nvPicPr>
          <p:blipFill>
            <a:blip r:embed="rId3" cstate="print">
              <a:extLst>
                <a:ext uri="{28A0092B-C50C-407E-A947-70E740481C1C}">
                  <a14:useLocalDpi xmlns:a14="http://schemas.microsoft.com/office/drawing/2010/main" val="0"/>
                </a:ext>
              </a:extLst>
            </a:blip>
            <a:srcRect t="81369"/>
            <a:stretch>
              <a:fillRect/>
            </a:stretch>
          </p:blipFill>
          <p:spPr bwMode="auto">
            <a:xfrm>
              <a:off x="930349" y="5475107"/>
              <a:ext cx="7283302" cy="120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 name="Group 3"/>
            <p:cNvGrpSpPr>
              <a:grpSpLocks/>
            </p:cNvGrpSpPr>
            <p:nvPr/>
          </p:nvGrpSpPr>
          <p:grpSpPr bwMode="auto">
            <a:xfrm>
              <a:off x="930349" y="867719"/>
              <a:ext cx="7283302" cy="5744622"/>
              <a:chOff x="930349" y="867719"/>
              <a:chExt cx="7283302" cy="5744622"/>
            </a:xfrm>
          </p:grpSpPr>
          <p:pic>
            <p:nvPicPr>
              <p:cNvPr id="51"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349" y="867719"/>
                <a:ext cx="7283302" cy="4919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2"/>
              <p:cNvPicPr>
                <a:picLocks noChangeAspect="1"/>
              </p:cNvPicPr>
              <p:nvPr/>
            </p:nvPicPr>
            <p:blipFill>
              <a:blip r:embed="rId4" cstate="print">
                <a:extLst>
                  <a:ext uri="{28A0092B-C50C-407E-A947-70E740481C1C}">
                    <a14:useLocalDpi xmlns:a14="http://schemas.microsoft.com/office/drawing/2010/main" val="0"/>
                  </a:ext>
                </a:extLst>
              </a:blip>
              <a:srcRect b="42734"/>
              <a:stretch>
                <a:fillRect/>
              </a:stretch>
            </p:blipFill>
            <p:spPr bwMode="auto">
              <a:xfrm>
                <a:off x="1086941" y="5475107"/>
                <a:ext cx="6735722" cy="113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188873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092200"/>
          </a:xfrm>
          <a:prstGeom prst="rect">
            <a:avLst/>
          </a:prstGeom>
          <a:solidFill>
            <a:srgbClr val="558ED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kynect_Reverse.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1068" y="205463"/>
            <a:ext cx="1536700" cy="784424"/>
          </a:xfrm>
          <a:prstGeom prst="rect">
            <a:avLst/>
          </a:prstGeom>
        </p:spPr>
      </p:pic>
      <p:sp>
        <p:nvSpPr>
          <p:cNvPr id="40" name="Rectangle 27"/>
          <p:cNvSpPr txBox="1">
            <a:spLocks/>
          </p:cNvSpPr>
          <p:nvPr/>
        </p:nvSpPr>
        <p:spPr>
          <a:xfrm>
            <a:off x="408782" y="1177131"/>
            <a:ext cx="8326437" cy="3317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200" dirty="0" smtClean="0"/>
          </a:p>
        </p:txBody>
      </p:sp>
      <p:sp>
        <p:nvSpPr>
          <p:cNvPr id="53" name="Rectangle 27"/>
          <p:cNvSpPr txBox="1">
            <a:spLocks/>
          </p:cNvSpPr>
          <p:nvPr/>
        </p:nvSpPr>
        <p:spPr>
          <a:xfrm>
            <a:off x="408781" y="1177131"/>
            <a:ext cx="8326437" cy="3317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t>Compare Insurance Plans – Option 2</a:t>
            </a:r>
          </a:p>
        </p:txBody>
      </p:sp>
      <p:pic>
        <p:nvPicPr>
          <p:cNvPr id="5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8830" y="1578579"/>
            <a:ext cx="6623569" cy="521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124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219200"/>
          </a:xfrm>
        </p:spPr>
        <p:txBody>
          <a:bodyPr>
            <a:normAutofit fontScale="90000"/>
          </a:bodyPr>
          <a:lstStyle/>
          <a:p>
            <a:r>
              <a:rPr lang="en-US" dirty="0" smtClean="0"/>
              <a:t/>
            </a:r>
            <a:br>
              <a:rPr lang="en-US" dirty="0" smtClean="0"/>
            </a:br>
            <a:r>
              <a:rPr lang="en-US" sz="4900" dirty="0" smtClean="0"/>
              <a:t>Kentucky’s </a:t>
            </a:r>
            <a:r>
              <a:rPr lang="en-US" sz="4900" dirty="0"/>
              <a:t>uninsured</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smtClean="0"/>
              <a:t>640,000 are currently uninsured:</a:t>
            </a:r>
          </a:p>
          <a:p>
            <a:r>
              <a:rPr lang="en-US" dirty="0" smtClean="0"/>
              <a:t>300,000 may qualify for Medicaid under the new eligibility rules</a:t>
            </a:r>
          </a:p>
          <a:p>
            <a:r>
              <a:rPr lang="en-US" dirty="0" smtClean="0"/>
              <a:t>290,000 may qualify for premium assistance through the Exchange</a:t>
            </a:r>
            <a:endParaRPr lang="en-US" dirty="0"/>
          </a:p>
        </p:txBody>
      </p:sp>
      <p:pic>
        <p:nvPicPr>
          <p:cNvPr id="6" name="Picture 5" descr="4640.19kynect_PPT_indfam"/>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8411" cy="6858000"/>
          </a:xfrm>
          <a:prstGeom prst="rect">
            <a:avLst/>
          </a:prstGeom>
        </p:spPr>
      </p:pic>
      <p:sp>
        <p:nvSpPr>
          <p:cNvPr id="7" name="TextBox 6"/>
          <p:cNvSpPr txBox="1"/>
          <p:nvPr/>
        </p:nvSpPr>
        <p:spPr>
          <a:xfrm>
            <a:off x="1066800" y="2209800"/>
            <a:ext cx="7239000" cy="4647426"/>
          </a:xfrm>
          <a:prstGeom prst="rect">
            <a:avLst/>
          </a:prstGeom>
          <a:noFill/>
        </p:spPr>
        <p:txBody>
          <a:bodyPr wrap="square" rtlCol="0">
            <a:spAutoFit/>
          </a:bodyPr>
          <a:lstStyle/>
          <a:p>
            <a:pPr algn="ctr"/>
            <a:r>
              <a:rPr lang="en-US" sz="3200" b="1" dirty="0" smtClean="0">
                <a:solidFill>
                  <a:prstClr val="black"/>
                </a:solidFill>
              </a:rPr>
              <a:t>Business Metrics After Open Enrollment </a:t>
            </a:r>
            <a:r>
              <a:rPr lang="en-US" sz="2400" dirty="0" smtClean="0">
                <a:solidFill>
                  <a:prstClr val="black"/>
                </a:solidFill>
              </a:rPr>
              <a:t>Over 413,000 enrolled in healthcare coverage through kynect (about 10% of Kentucky’s population)</a:t>
            </a:r>
            <a:endParaRPr lang="en-US" sz="2400" dirty="0">
              <a:solidFill>
                <a:prstClr val="black"/>
              </a:solidFill>
            </a:endParaRPr>
          </a:p>
          <a:p>
            <a:pPr marL="800100" lvl="1" indent="-342900">
              <a:buFont typeface="Arial" pitchFamily="34" charset="0"/>
              <a:buChar char="•"/>
            </a:pPr>
            <a:r>
              <a:rPr lang="en-US" sz="2400" dirty="0" smtClean="0">
                <a:solidFill>
                  <a:prstClr val="black"/>
                </a:solidFill>
              </a:rPr>
              <a:t>Approximately 330,600 Medicaid</a:t>
            </a:r>
          </a:p>
          <a:p>
            <a:pPr marL="800100" lvl="1" indent="-342900">
              <a:buFont typeface="Arial" pitchFamily="34" charset="0"/>
              <a:buChar char="•"/>
            </a:pPr>
            <a:r>
              <a:rPr lang="en-US" sz="2400" dirty="0" smtClean="0">
                <a:solidFill>
                  <a:prstClr val="black"/>
                </a:solidFill>
              </a:rPr>
              <a:t>Approximately 83,000 enrolled in a QHP (72% received a subsidy)</a:t>
            </a:r>
            <a:endParaRPr lang="en-US" sz="2400" dirty="0">
              <a:solidFill>
                <a:prstClr val="black"/>
              </a:solidFill>
            </a:endParaRPr>
          </a:p>
          <a:p>
            <a:pPr marL="342900" indent="-342900">
              <a:buFont typeface="Arial" pitchFamily="34" charset="0"/>
              <a:buChar char="•"/>
            </a:pPr>
            <a:r>
              <a:rPr lang="en-US" sz="2400" dirty="0" smtClean="0">
                <a:solidFill>
                  <a:prstClr val="black"/>
                </a:solidFill>
              </a:rPr>
              <a:t>52% are under the age of 35</a:t>
            </a:r>
          </a:p>
          <a:p>
            <a:pPr marL="342900" indent="-342900">
              <a:buFont typeface="Arial" pitchFamily="34" charset="0"/>
              <a:buChar char="•"/>
            </a:pPr>
            <a:r>
              <a:rPr lang="en-US" sz="2400" dirty="0" smtClean="0">
                <a:solidFill>
                  <a:prstClr val="black"/>
                </a:solidFill>
              </a:rPr>
              <a:t>Insurance plans – percent of QHP enrollments</a:t>
            </a:r>
          </a:p>
          <a:p>
            <a:pPr marL="800100" lvl="1" indent="-342900">
              <a:buFont typeface="Arial" pitchFamily="34" charset="0"/>
              <a:buChar char="•"/>
            </a:pPr>
            <a:r>
              <a:rPr lang="en-US" sz="2400" dirty="0" smtClean="0">
                <a:solidFill>
                  <a:prstClr val="black"/>
                </a:solidFill>
              </a:rPr>
              <a:t>Kentucky Health Cooperative – 75%</a:t>
            </a:r>
          </a:p>
          <a:p>
            <a:pPr marL="800100" lvl="1" indent="-342900">
              <a:buFont typeface="Arial" pitchFamily="34" charset="0"/>
              <a:buChar char="•"/>
            </a:pPr>
            <a:r>
              <a:rPr lang="en-US" sz="2400" dirty="0" smtClean="0">
                <a:solidFill>
                  <a:prstClr val="black"/>
                </a:solidFill>
              </a:rPr>
              <a:t>Anthem – 12.5%</a:t>
            </a:r>
          </a:p>
          <a:p>
            <a:pPr marL="800100" lvl="1" indent="-342900">
              <a:buFont typeface="Arial" pitchFamily="34" charset="0"/>
              <a:buChar char="•"/>
            </a:pPr>
            <a:r>
              <a:rPr lang="en-US" sz="2400" dirty="0" smtClean="0">
                <a:solidFill>
                  <a:prstClr val="black"/>
                </a:solidFill>
              </a:rPr>
              <a:t>Humana – 12.5%</a:t>
            </a:r>
          </a:p>
          <a:p>
            <a:pPr marL="800100" lvl="1" indent="-342900">
              <a:buFont typeface="Arial" pitchFamily="34" charset="0"/>
              <a:buChar char="•"/>
            </a:pPr>
            <a:endParaRPr lang="en-US" sz="2400" dirty="0">
              <a:solidFill>
                <a:prstClr val="black"/>
              </a:solidFill>
            </a:endParaRPr>
          </a:p>
        </p:txBody>
      </p:sp>
      <p:sp>
        <p:nvSpPr>
          <p:cNvPr id="5" name="Slide Number Placeholder 4"/>
          <p:cNvSpPr>
            <a:spLocks noGrp="1"/>
          </p:cNvSpPr>
          <p:nvPr>
            <p:ph type="sldNum" sz="quarter" idx="12"/>
          </p:nvPr>
        </p:nvSpPr>
        <p:spPr/>
        <p:txBody>
          <a:bodyPr/>
          <a:lstStyle/>
          <a:p>
            <a:fld id="{8F9F51D6-924B-42BC-90A1-115817C9189E}"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38143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219200"/>
          </a:xfrm>
        </p:spPr>
        <p:txBody>
          <a:bodyPr>
            <a:normAutofit fontScale="90000"/>
          </a:bodyPr>
          <a:lstStyle/>
          <a:p>
            <a:r>
              <a:rPr lang="en-US" dirty="0" smtClean="0"/>
              <a:t/>
            </a:r>
            <a:br>
              <a:rPr lang="en-US" dirty="0" smtClean="0"/>
            </a:br>
            <a:r>
              <a:rPr lang="en-US" sz="4900" dirty="0" smtClean="0"/>
              <a:t>Kentucky’s </a:t>
            </a:r>
            <a:r>
              <a:rPr lang="en-US" sz="4900" dirty="0"/>
              <a:t>uninsured</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smtClean="0"/>
              <a:t>640,000 are currently uninsured:</a:t>
            </a:r>
          </a:p>
          <a:p>
            <a:r>
              <a:rPr lang="en-US" dirty="0" smtClean="0"/>
              <a:t>300,000 may qualify for Medicaid under the new eligibility rules</a:t>
            </a:r>
          </a:p>
          <a:p>
            <a:r>
              <a:rPr lang="en-US" dirty="0" smtClean="0"/>
              <a:t>290,000 may qualify for premium assistance through the Exchange</a:t>
            </a:r>
            <a:endParaRPr lang="en-US" dirty="0"/>
          </a:p>
        </p:txBody>
      </p:sp>
      <p:pic>
        <p:nvPicPr>
          <p:cNvPr id="6" name="Picture 5" descr="4640.19kynect_PPT_indfam"/>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8411" cy="6858000"/>
          </a:xfrm>
          <a:prstGeom prst="rect">
            <a:avLst/>
          </a:prstGeom>
        </p:spPr>
      </p:pic>
      <p:sp>
        <p:nvSpPr>
          <p:cNvPr id="7" name="TextBox 6"/>
          <p:cNvSpPr txBox="1"/>
          <p:nvPr/>
        </p:nvSpPr>
        <p:spPr>
          <a:xfrm>
            <a:off x="1066800" y="2209800"/>
            <a:ext cx="7391400" cy="3539430"/>
          </a:xfrm>
          <a:prstGeom prst="rect">
            <a:avLst/>
          </a:prstGeom>
          <a:noFill/>
        </p:spPr>
        <p:txBody>
          <a:bodyPr wrap="square" rtlCol="0">
            <a:spAutoFit/>
          </a:bodyPr>
          <a:lstStyle/>
          <a:p>
            <a:pPr algn="ctr"/>
            <a:r>
              <a:rPr lang="en-US" sz="3200" b="1" dirty="0" smtClean="0"/>
              <a:t>Estimates as of 2012</a:t>
            </a:r>
          </a:p>
          <a:p>
            <a:pPr marL="342900" indent="-342900">
              <a:buFont typeface="Arial" pitchFamily="34" charset="0"/>
              <a:buChar char="•"/>
            </a:pPr>
            <a:r>
              <a:rPr lang="en-US" sz="2400" dirty="0" smtClean="0"/>
              <a:t>640,000 </a:t>
            </a:r>
            <a:r>
              <a:rPr lang="en-US" sz="2400" dirty="0"/>
              <a:t>are </a:t>
            </a:r>
            <a:r>
              <a:rPr lang="en-US" sz="2400" dirty="0" smtClean="0"/>
              <a:t>uninsured (15.5%)</a:t>
            </a:r>
          </a:p>
          <a:p>
            <a:pPr marL="342900" indent="-342900">
              <a:buFont typeface="Arial" pitchFamily="34" charset="0"/>
              <a:buChar char="•"/>
            </a:pPr>
            <a:r>
              <a:rPr lang="en-US" sz="2400" dirty="0" smtClean="0"/>
              <a:t>593,800 &lt;65 are uninsured (16.2%)</a:t>
            </a:r>
            <a:endParaRPr lang="en-US" sz="2400" dirty="0"/>
          </a:p>
          <a:p>
            <a:pPr marL="342900" indent="-342900">
              <a:buFont typeface="Arial" pitchFamily="34" charset="0"/>
              <a:buChar char="•"/>
            </a:pPr>
            <a:r>
              <a:rPr lang="en-US" sz="2400" dirty="0" smtClean="0"/>
              <a:t>Estimated that 308,000 </a:t>
            </a:r>
            <a:r>
              <a:rPr lang="en-US" sz="2400" dirty="0"/>
              <a:t>may qualify for Medicaid under the new eligibility rules</a:t>
            </a:r>
          </a:p>
          <a:p>
            <a:pPr marL="342900" indent="-342900">
              <a:buFont typeface="Arial" pitchFamily="34" charset="0"/>
              <a:buChar char="•"/>
            </a:pPr>
            <a:r>
              <a:rPr lang="en-US" sz="2400" dirty="0" smtClean="0"/>
              <a:t>Estimated that 290,000 </a:t>
            </a:r>
            <a:r>
              <a:rPr lang="en-US" sz="2400" dirty="0"/>
              <a:t>may qualify for premium assistance through the </a:t>
            </a:r>
            <a:r>
              <a:rPr lang="en-US" sz="2400" dirty="0" smtClean="0"/>
              <a:t>Exchange</a:t>
            </a:r>
          </a:p>
          <a:p>
            <a:pPr marL="342900" indent="-342900">
              <a:buFont typeface="Arial" pitchFamily="34" charset="0"/>
              <a:buChar char="•"/>
            </a:pPr>
            <a:r>
              <a:rPr lang="en-US" sz="2400" dirty="0" smtClean="0"/>
              <a:t>Estimated that 50,000 may purchase insurance on the Exchange without subsidy</a:t>
            </a:r>
            <a:endParaRPr lang="en-US" sz="2400" dirty="0"/>
          </a:p>
        </p:txBody>
      </p:sp>
      <p:sp>
        <p:nvSpPr>
          <p:cNvPr id="5" name="Slide Number Placeholder 4"/>
          <p:cNvSpPr>
            <a:spLocks noGrp="1"/>
          </p:cNvSpPr>
          <p:nvPr>
            <p:ph type="sldNum" sz="quarter" idx="12"/>
          </p:nvPr>
        </p:nvSpPr>
        <p:spPr/>
        <p:txBody>
          <a:bodyPr/>
          <a:lstStyle/>
          <a:p>
            <a:fld id="{8F9F51D6-924B-42BC-90A1-115817C9189E}"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411164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73314"/>
            <a:ext cx="9144000" cy="5111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339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05140"/>
            <a:ext cx="9144000" cy="504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14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9F51D6-924B-42BC-90A1-115817C9189E}" type="slidenum">
              <a:rPr lang="en-US" smtClean="0"/>
              <a:pPr/>
              <a:t>32</a:t>
            </a:fld>
            <a:endParaRPr lang="en-US" dirty="0"/>
          </a:p>
        </p:txBody>
      </p:sp>
      <p:pic>
        <p:nvPicPr>
          <p:cNvPr id="3" name="Picture 2" descr="4640.19kynect_PPT_conclus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8411" cy="6858000"/>
          </a:xfrm>
          <a:prstGeom prst="rect">
            <a:avLst/>
          </a:prstGeom>
        </p:spPr>
      </p:pic>
    </p:spTree>
    <p:extLst>
      <p:ext uri="{BB962C8B-B14F-4D97-AF65-F5344CB8AC3E}">
        <p14:creationId xmlns:p14="http://schemas.microsoft.com/office/powerpoint/2010/main" val="146032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73314"/>
            <a:ext cx="9144000" cy="5111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kynect_Reverse.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1068" y="205463"/>
            <a:ext cx="1536700" cy="784424"/>
          </a:xfrm>
          <a:prstGeom prst="rect">
            <a:avLst/>
          </a:prstGeom>
        </p:spPr>
      </p:pic>
      <p:sp>
        <p:nvSpPr>
          <p:cNvPr id="2" name="TextBox 1"/>
          <p:cNvSpPr txBox="1"/>
          <p:nvPr/>
        </p:nvSpPr>
        <p:spPr>
          <a:xfrm>
            <a:off x="2362200" y="205463"/>
            <a:ext cx="44958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883398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521F530-737B-CD46-8A5E-999D7DB9AA0E}" type="slidenum">
              <a:rPr lang="en-US" smtClean="0">
                <a:solidFill>
                  <a:prstClr val="black">
                    <a:tint val="75000"/>
                  </a:prstClr>
                </a:solidFill>
              </a:rPr>
              <a:pPr/>
              <a:t>5</a:t>
            </a:fld>
            <a:endParaRPr lang="en-US" dirty="0">
              <a:solidFill>
                <a:prstClr val="black">
                  <a:tint val="75000"/>
                </a:prstClr>
              </a:solidFill>
            </a:endParaRPr>
          </a:p>
        </p:txBody>
      </p:sp>
      <p:pic>
        <p:nvPicPr>
          <p:cNvPr id="3" name="Picture 2" descr="4640.19kynect_PPT_insura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38411" cy="6858000"/>
          </a:xfrm>
          <a:prstGeom prst="rect">
            <a:avLst/>
          </a:prstGeom>
        </p:spPr>
      </p:pic>
      <p:sp>
        <p:nvSpPr>
          <p:cNvPr id="4" name="Title 1"/>
          <p:cNvSpPr txBox="1">
            <a:spLocks/>
          </p:cNvSpPr>
          <p:nvPr/>
        </p:nvSpPr>
        <p:spPr>
          <a:xfrm>
            <a:off x="457200" y="1933297"/>
            <a:ext cx="8229600" cy="7921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smtClean="0"/>
              <a:t>Exchange Options for States</a:t>
            </a:r>
            <a:endParaRPr lang="en-US" sz="2400" b="1" dirty="0"/>
          </a:p>
        </p:txBody>
      </p:sp>
      <p:pic>
        <p:nvPicPr>
          <p:cNvPr id="5" name="Content Placeholder 4"/>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 y="2653311"/>
            <a:ext cx="7696200" cy="3976089"/>
          </a:xfrm>
          <a:prstGeom prst="rect">
            <a:avLst/>
          </a:prstGeom>
          <a:noFill/>
        </p:spPr>
      </p:pic>
    </p:spTree>
    <p:extLst>
      <p:ext uri="{BB962C8B-B14F-4D97-AF65-F5344CB8AC3E}">
        <p14:creationId xmlns:p14="http://schemas.microsoft.com/office/powerpoint/2010/main" val="4268268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521F530-737B-CD46-8A5E-999D7DB9AA0E}" type="slidenum">
              <a:rPr lang="en-US" smtClean="0">
                <a:solidFill>
                  <a:prstClr val="black">
                    <a:tint val="75000"/>
                  </a:prstClr>
                </a:solidFill>
              </a:rPr>
              <a:pPr/>
              <a:t>6</a:t>
            </a:fld>
            <a:endParaRPr lang="en-US" dirty="0">
              <a:solidFill>
                <a:prstClr val="black">
                  <a:tint val="75000"/>
                </a:prstClr>
              </a:solidFill>
            </a:endParaRPr>
          </a:p>
        </p:txBody>
      </p:sp>
      <p:pic>
        <p:nvPicPr>
          <p:cNvPr id="3" name="Picture 2" descr="4640.19kynect_PPT_indfa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38411" cy="6858000"/>
          </a:xfrm>
          <a:prstGeom prst="rect">
            <a:avLst/>
          </a:prstGeom>
        </p:spPr>
      </p:pic>
      <p:sp>
        <p:nvSpPr>
          <p:cNvPr id="5" name="TextBox 4"/>
          <p:cNvSpPr txBox="1"/>
          <p:nvPr/>
        </p:nvSpPr>
        <p:spPr>
          <a:xfrm>
            <a:off x="152400" y="1981200"/>
            <a:ext cx="8839200" cy="1569660"/>
          </a:xfrm>
          <a:prstGeom prst="rect">
            <a:avLst/>
          </a:prstGeom>
          <a:noFill/>
        </p:spPr>
        <p:txBody>
          <a:bodyPr wrap="square" rtlCol="0">
            <a:spAutoFit/>
          </a:bodyPr>
          <a:lstStyle/>
          <a:p>
            <a:pPr algn="ctr"/>
            <a:r>
              <a:rPr lang="en-US" sz="3200" b="1" dirty="0"/>
              <a:t>Why Kentucky pursued a</a:t>
            </a:r>
            <a:br>
              <a:rPr lang="en-US" sz="3200" b="1" dirty="0"/>
            </a:br>
            <a:r>
              <a:rPr lang="en-US" sz="3200" b="1" dirty="0"/>
              <a:t> State Based Exchange instead of a Federal Exchange?</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3518" y="2895600"/>
            <a:ext cx="1694892" cy="1828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62000" y="3557063"/>
            <a:ext cx="6934200" cy="2800767"/>
          </a:xfrm>
          <a:prstGeom prst="rect">
            <a:avLst/>
          </a:prstGeom>
        </p:spPr>
        <p:txBody>
          <a:bodyPr wrap="square">
            <a:spAutoFit/>
          </a:bodyPr>
          <a:lstStyle/>
          <a:p>
            <a:pPr marL="285750" indent="-285750">
              <a:buFont typeface="Arial" pitchFamily="34" charset="0"/>
              <a:buChar char="•"/>
            </a:pPr>
            <a:r>
              <a:rPr lang="en-US" sz="2200" dirty="0"/>
              <a:t>Support from interested stakeholders</a:t>
            </a:r>
          </a:p>
          <a:p>
            <a:pPr marL="285750" indent="-285750">
              <a:buFont typeface="Arial" pitchFamily="34" charset="0"/>
              <a:buChar char="•"/>
            </a:pPr>
            <a:r>
              <a:rPr lang="en-US" sz="2200" dirty="0"/>
              <a:t>Prevent dual regulation of the health insurance market</a:t>
            </a:r>
          </a:p>
          <a:p>
            <a:pPr marL="285750" indent="-285750">
              <a:buFont typeface="Arial" pitchFamily="34" charset="0"/>
              <a:buChar char="•"/>
            </a:pPr>
            <a:r>
              <a:rPr lang="en-US" sz="2200" dirty="0"/>
              <a:t>Determine benefits and services  provided in Kentucky’s Exchange</a:t>
            </a:r>
          </a:p>
          <a:p>
            <a:pPr marL="285750" indent="-285750">
              <a:buFont typeface="Arial" pitchFamily="34" charset="0"/>
              <a:buChar char="•"/>
            </a:pPr>
            <a:r>
              <a:rPr lang="en-US" sz="2200" dirty="0"/>
              <a:t>Allows Kentucky to have flexibility, including determinations of Medicaid eligibility</a:t>
            </a:r>
          </a:p>
          <a:p>
            <a:pPr marL="285750" indent="-285750">
              <a:buFont typeface="Arial" pitchFamily="34" charset="0"/>
              <a:buChar char="•"/>
            </a:pPr>
            <a:r>
              <a:rPr lang="en-US" sz="2200" dirty="0"/>
              <a:t>Consider Kentucky’s unique regional and economics needs</a:t>
            </a:r>
          </a:p>
        </p:txBody>
      </p:sp>
    </p:spTree>
    <p:extLst>
      <p:ext uri="{BB962C8B-B14F-4D97-AF65-F5344CB8AC3E}">
        <p14:creationId xmlns:p14="http://schemas.microsoft.com/office/powerpoint/2010/main" val="3742337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521F530-737B-CD46-8A5E-999D7DB9AA0E}" type="slidenum">
              <a:rPr lang="en-US" smtClean="0">
                <a:solidFill>
                  <a:prstClr val="black">
                    <a:tint val="75000"/>
                  </a:prstClr>
                </a:solidFill>
              </a:rPr>
              <a:pPr/>
              <a:t>7</a:t>
            </a:fld>
            <a:endParaRPr lang="en-US" dirty="0">
              <a:solidFill>
                <a:prstClr val="black">
                  <a:tint val="75000"/>
                </a:prstClr>
              </a:solidFill>
            </a:endParaRPr>
          </a:p>
        </p:txBody>
      </p:sp>
      <p:pic>
        <p:nvPicPr>
          <p:cNvPr id="3" name="Picture 2" descr="4640.19kynect_PPT_smallbu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9138411" cy="6858000"/>
          </a:xfrm>
          <a:prstGeom prst="rect">
            <a:avLst/>
          </a:prstGeom>
        </p:spPr>
      </p:pic>
      <p:sp>
        <p:nvSpPr>
          <p:cNvPr id="4" name="Title 1"/>
          <p:cNvSpPr txBox="1">
            <a:spLocks/>
          </p:cNvSpPr>
          <p:nvPr/>
        </p:nvSpPr>
        <p:spPr>
          <a:xfrm>
            <a:off x="329045" y="190500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t>Creation of Kentucky Health Benefit</a:t>
            </a:r>
            <a:br>
              <a:rPr lang="en-US" sz="3200" b="1" dirty="0" smtClean="0"/>
            </a:br>
            <a:r>
              <a:rPr lang="en-US" sz="3200" b="1" dirty="0" smtClean="0"/>
              <a:t>Exchange (kynect) </a:t>
            </a:r>
            <a:endParaRPr lang="en-US" sz="3200" b="1" dirty="0"/>
          </a:p>
        </p:txBody>
      </p:sp>
      <p:sp>
        <p:nvSpPr>
          <p:cNvPr id="5" name="Content Placeholder 2"/>
          <p:cNvSpPr txBox="1">
            <a:spLocks/>
          </p:cNvSpPr>
          <p:nvPr/>
        </p:nvSpPr>
        <p:spPr>
          <a:xfrm>
            <a:off x="616527" y="3048000"/>
            <a:ext cx="7910946" cy="3581399"/>
          </a:xfrm>
          <a:prstGeom prst="rect">
            <a:avLst/>
          </a:prstGeom>
        </p:spPr>
        <p:txBody>
          <a:bodyPr vert="horz" lIns="91440" tIns="45720" rIns="91440" bIns="45720" rtlCol="0">
            <a:normAutofit fontScale="9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US" dirty="0" smtClean="0">
                <a:solidFill>
                  <a:schemeClr val="tx1"/>
                </a:solidFill>
              </a:rPr>
              <a:t>Executive Order signed by Governor Beshear July 17, 2012 created the Exchange and the administrative structure</a:t>
            </a:r>
          </a:p>
          <a:p>
            <a:pPr marL="457200" indent="-457200" algn="l">
              <a:buFont typeface="Arial" panose="020B0604020202020204" pitchFamily="34" charset="0"/>
              <a:buChar char="•"/>
            </a:pPr>
            <a:r>
              <a:rPr lang="en-US" dirty="0" smtClean="0">
                <a:solidFill>
                  <a:schemeClr val="tx1"/>
                </a:solidFill>
              </a:rPr>
              <a:t>State Agency housed in the Cabinet for Health and Family Services   </a:t>
            </a:r>
          </a:p>
          <a:p>
            <a:pPr marL="457200" indent="-457200" algn="l">
              <a:buFont typeface="Arial" panose="020B0604020202020204" pitchFamily="34" charset="0"/>
              <a:buChar char="•"/>
            </a:pPr>
            <a:r>
              <a:rPr lang="en-US" dirty="0" smtClean="0">
                <a:solidFill>
                  <a:schemeClr val="tx1"/>
                </a:solidFill>
              </a:rPr>
              <a:t>Establishment of an Advisory Board </a:t>
            </a:r>
          </a:p>
          <a:p>
            <a:pPr marL="457200" indent="-457200" algn="l">
              <a:buFont typeface="Arial" panose="020B0604020202020204" pitchFamily="34" charset="0"/>
              <a:buChar char="•"/>
            </a:pPr>
            <a:r>
              <a:rPr lang="en-US" dirty="0" smtClean="0">
                <a:solidFill>
                  <a:schemeClr val="tx1"/>
                </a:solidFill>
              </a:rPr>
              <a:t>Ability of Advisory Board to create sub-committees 		</a:t>
            </a:r>
          </a:p>
          <a:p>
            <a:endParaRPr lang="en-US" dirty="0" smtClean="0"/>
          </a:p>
          <a:p>
            <a:endParaRPr lang="en-US" dirty="0"/>
          </a:p>
        </p:txBody>
      </p:sp>
    </p:spTree>
    <p:extLst>
      <p:ext uri="{BB962C8B-B14F-4D97-AF65-F5344CB8AC3E}">
        <p14:creationId xmlns:p14="http://schemas.microsoft.com/office/powerpoint/2010/main" val="4114902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4521F530-737B-CD46-8A5E-999D7DB9AA0E}" type="slidenum">
              <a:rPr lang="en-US" smtClean="0">
                <a:solidFill>
                  <a:prstClr val="black">
                    <a:tint val="75000"/>
                  </a:prstClr>
                </a:solidFill>
              </a:rPr>
              <a:pPr/>
              <a:t>8</a:t>
            </a:fld>
            <a:endParaRPr lang="en-US" dirty="0">
              <a:solidFill>
                <a:prstClr val="black">
                  <a:tint val="75000"/>
                </a:prstClr>
              </a:solidFill>
            </a:endParaRPr>
          </a:p>
        </p:txBody>
      </p:sp>
      <p:pic>
        <p:nvPicPr>
          <p:cNvPr id="5" name="Picture 4" descr="4640.19kynect_PPT_kynecto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411" cy="6858000"/>
          </a:xfrm>
          <a:prstGeom prst="rect">
            <a:avLst/>
          </a:prstGeom>
        </p:spPr>
      </p:pic>
      <p:sp>
        <p:nvSpPr>
          <p:cNvPr id="6" name="Title 1"/>
          <p:cNvSpPr txBox="1">
            <a:spLocks/>
          </p:cNvSpPr>
          <p:nvPr/>
        </p:nvSpPr>
        <p:spPr>
          <a:xfrm>
            <a:off x="457200" y="1676400"/>
            <a:ext cx="8229600" cy="990600"/>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t>Kentucky Health Benefit Exchange Advisory Board</a:t>
            </a:r>
            <a:endParaRPr lang="en-US" sz="3200" b="1" dirty="0"/>
          </a:p>
        </p:txBody>
      </p:sp>
      <p:sp>
        <p:nvSpPr>
          <p:cNvPr id="7" name="Content Placeholder 2"/>
          <p:cNvSpPr txBox="1">
            <a:spLocks/>
          </p:cNvSpPr>
          <p:nvPr/>
        </p:nvSpPr>
        <p:spPr>
          <a:xfrm>
            <a:off x="457200" y="2438400"/>
            <a:ext cx="8229600" cy="404812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US" sz="2400" dirty="0" smtClean="0">
                <a:solidFill>
                  <a:schemeClr val="tx1"/>
                </a:solidFill>
              </a:rPr>
              <a:t>19 Member Board</a:t>
            </a:r>
          </a:p>
          <a:p>
            <a:pPr marL="342900" indent="-342900" algn="l">
              <a:buFont typeface="Arial" panose="020B0604020202020204" pitchFamily="34" charset="0"/>
              <a:buChar char="•"/>
            </a:pPr>
            <a:r>
              <a:rPr lang="en-US" sz="2400" dirty="0" smtClean="0">
                <a:solidFill>
                  <a:schemeClr val="tx1"/>
                </a:solidFill>
              </a:rPr>
              <a:t>Six subcommittees formed:</a:t>
            </a:r>
          </a:p>
          <a:p>
            <a:pPr lvl="1" algn="l"/>
            <a:r>
              <a:rPr lang="en-US" sz="2000" dirty="0" smtClean="0">
                <a:solidFill>
                  <a:schemeClr val="tx1"/>
                </a:solidFill>
              </a:rPr>
              <a:t>- Behavioral Health</a:t>
            </a:r>
          </a:p>
          <a:p>
            <a:pPr lvl="1" algn="l"/>
            <a:r>
              <a:rPr lang="en-US" sz="2000" dirty="0" smtClean="0">
                <a:solidFill>
                  <a:schemeClr val="tx1"/>
                </a:solidFill>
              </a:rPr>
              <a:t>- Dental and Vision</a:t>
            </a:r>
          </a:p>
          <a:p>
            <a:pPr lvl="1" algn="l"/>
            <a:r>
              <a:rPr lang="en-US" sz="2000" dirty="0" smtClean="0">
                <a:solidFill>
                  <a:schemeClr val="tx1"/>
                </a:solidFill>
              </a:rPr>
              <a:t>- Education and Outreach</a:t>
            </a:r>
          </a:p>
          <a:p>
            <a:pPr lvl="1" algn="l"/>
            <a:r>
              <a:rPr lang="en-US" sz="2000" dirty="0" smtClean="0">
                <a:solidFill>
                  <a:schemeClr val="tx1"/>
                </a:solidFill>
              </a:rPr>
              <a:t>- Navigator/Agent</a:t>
            </a:r>
          </a:p>
          <a:p>
            <a:pPr lvl="1" algn="l"/>
            <a:r>
              <a:rPr lang="en-US" sz="2000" dirty="0" smtClean="0">
                <a:solidFill>
                  <a:schemeClr val="tx1"/>
                </a:solidFill>
              </a:rPr>
              <a:t>- Qualified Health Plans</a:t>
            </a:r>
          </a:p>
          <a:p>
            <a:pPr lvl="1" algn="l"/>
            <a:r>
              <a:rPr lang="en-US" sz="2000" dirty="0" smtClean="0">
                <a:solidFill>
                  <a:schemeClr val="tx1"/>
                </a:solidFill>
              </a:rPr>
              <a:t>- Small Employer Health Options Program (SHOP)</a:t>
            </a:r>
          </a:p>
          <a:p>
            <a:pPr marL="342900" indent="-342900" algn="l">
              <a:buFont typeface="Arial" panose="020B0604020202020204" pitchFamily="34" charset="0"/>
              <a:buChar char="•"/>
            </a:pPr>
            <a:r>
              <a:rPr lang="en-US" sz="2400" dirty="0" smtClean="0">
                <a:solidFill>
                  <a:schemeClr val="tx1"/>
                </a:solidFill>
              </a:rPr>
              <a:t>Meetings open to the public, schedules and materials posted on the website (healthbenefitexchange.ky.gov).</a:t>
            </a:r>
          </a:p>
          <a:p>
            <a:endParaRPr lang="en-US" dirty="0"/>
          </a:p>
        </p:txBody>
      </p:sp>
    </p:spTree>
    <p:extLst>
      <p:ext uri="{BB962C8B-B14F-4D97-AF65-F5344CB8AC3E}">
        <p14:creationId xmlns:p14="http://schemas.microsoft.com/office/powerpoint/2010/main" val="3935672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4521F530-737B-CD46-8A5E-999D7DB9AA0E}" type="slidenum">
              <a:rPr lang="en-US" smtClean="0">
                <a:solidFill>
                  <a:prstClr val="black">
                    <a:tint val="75000"/>
                  </a:prstClr>
                </a:solidFill>
              </a:rPr>
              <a:pPr/>
              <a:t>9</a:t>
            </a:fld>
            <a:endParaRPr lang="en-US" dirty="0">
              <a:solidFill>
                <a:prstClr val="black">
                  <a:tint val="75000"/>
                </a:prstClr>
              </a:solidFill>
            </a:endParaRPr>
          </a:p>
        </p:txBody>
      </p:sp>
      <p:pic>
        <p:nvPicPr>
          <p:cNvPr id="6" name="Picture 5" descr="4640.19kynect_PPT_soci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411" cy="6858000"/>
          </a:xfrm>
          <a:prstGeom prst="rect">
            <a:avLst/>
          </a:prstGeom>
        </p:spPr>
      </p:pic>
      <p:sp>
        <p:nvSpPr>
          <p:cNvPr id="8" name="Title 1"/>
          <p:cNvSpPr txBox="1">
            <a:spLocks/>
          </p:cNvSpPr>
          <p:nvPr/>
        </p:nvSpPr>
        <p:spPr>
          <a:xfrm>
            <a:off x="474518" y="1905000"/>
            <a:ext cx="8229600" cy="8763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t>Factors Resulting in kynect’ s Success</a:t>
            </a:r>
            <a:endParaRPr lang="en-US" sz="3600" b="1" dirty="0"/>
          </a:p>
        </p:txBody>
      </p:sp>
      <p:sp>
        <p:nvSpPr>
          <p:cNvPr id="9" name="Content Placeholder 2"/>
          <p:cNvSpPr txBox="1">
            <a:spLocks/>
          </p:cNvSpPr>
          <p:nvPr/>
        </p:nvSpPr>
        <p:spPr>
          <a:xfrm>
            <a:off x="457200" y="2590800"/>
            <a:ext cx="8229600" cy="362902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US" dirty="0" smtClean="0">
              <a:solidFill>
                <a:schemeClr val="tx1"/>
              </a:solidFill>
            </a:endParaRPr>
          </a:p>
          <a:p>
            <a:pPr marL="457200" indent="-457200" algn="l">
              <a:buFont typeface="Arial" panose="020B0604020202020204" pitchFamily="34" charset="0"/>
              <a:buChar char="•"/>
            </a:pPr>
            <a:r>
              <a:rPr lang="en-US" dirty="0" smtClean="0">
                <a:solidFill>
                  <a:schemeClr val="tx1"/>
                </a:solidFill>
              </a:rPr>
              <a:t>Early Planning</a:t>
            </a:r>
          </a:p>
          <a:p>
            <a:pPr marL="457200" indent="-457200" algn="l">
              <a:buFont typeface="Arial" panose="020B0604020202020204" pitchFamily="34" charset="0"/>
              <a:buChar char="•"/>
            </a:pPr>
            <a:r>
              <a:rPr lang="en-US" dirty="0" err="1" smtClean="0">
                <a:solidFill>
                  <a:schemeClr val="tx1"/>
                </a:solidFill>
              </a:rPr>
              <a:t>kynect</a:t>
            </a:r>
            <a:r>
              <a:rPr lang="en-US" dirty="0" smtClean="0">
                <a:solidFill>
                  <a:schemeClr val="tx1"/>
                </a:solidFill>
              </a:rPr>
              <a:t> Culture</a:t>
            </a:r>
          </a:p>
          <a:p>
            <a:pPr marL="457200" indent="-457200" algn="l">
              <a:buFont typeface="Arial" panose="020B0604020202020204" pitchFamily="34" charset="0"/>
              <a:buChar char="•"/>
            </a:pPr>
            <a:r>
              <a:rPr lang="en-US" dirty="0" smtClean="0">
                <a:solidFill>
                  <a:schemeClr val="tx1"/>
                </a:solidFill>
              </a:rPr>
              <a:t>System Design and Management</a:t>
            </a:r>
          </a:p>
          <a:p>
            <a:pPr marL="457200" indent="-457200" algn="l">
              <a:buFont typeface="Arial" panose="020B0604020202020204" pitchFamily="34" charset="0"/>
              <a:buChar char="•"/>
            </a:pPr>
            <a:r>
              <a:rPr lang="en-US" dirty="0" smtClean="0">
                <a:solidFill>
                  <a:schemeClr val="tx1"/>
                </a:solidFill>
              </a:rPr>
              <a:t>Outreach and Education </a:t>
            </a:r>
          </a:p>
          <a:p>
            <a:endParaRPr lang="en-US" dirty="0"/>
          </a:p>
        </p:txBody>
      </p:sp>
    </p:spTree>
    <p:extLst>
      <p:ext uri="{BB962C8B-B14F-4D97-AF65-F5344CB8AC3E}">
        <p14:creationId xmlns:p14="http://schemas.microsoft.com/office/powerpoint/2010/main" val="17907717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3832</TotalTime>
  <Words>869</Words>
  <Application>Microsoft Office PowerPoint</Application>
  <PresentationFormat>On-screen Show (4:3)</PresentationFormat>
  <Paragraphs>280</Paragraphs>
  <Slides>32</Slides>
  <Notes>3</Notes>
  <HiddenSlides>0</HiddenSlides>
  <MMClips>0</MMClips>
  <ScaleCrop>false</ScaleCrop>
  <HeadingPairs>
    <vt:vector size="4" baseType="variant">
      <vt:variant>
        <vt:lpstr>Theme</vt:lpstr>
      </vt:variant>
      <vt:variant>
        <vt:i4>3</vt:i4>
      </vt:variant>
      <vt:variant>
        <vt:lpstr>Slide Titles</vt:lpstr>
      </vt:variant>
      <vt:variant>
        <vt:i4>32</vt:i4>
      </vt:variant>
    </vt:vector>
  </HeadingPairs>
  <TitlesOfParts>
    <vt:vector size="35" baseType="lpstr">
      <vt:lpstr>Office Theme</vt:lpstr>
      <vt:lpstr>2_Office Theme</vt:lpstr>
      <vt:lpstr>3_Office Theme</vt:lpstr>
      <vt:lpstr>PowerPoint Presentation</vt:lpstr>
      <vt:lpstr>PowerPoint Presentation</vt:lpstr>
      <vt:lpstr> Kentucky’s uninsured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Kentucky’s uninsured </vt:lpstr>
      <vt:lpstr>PowerPoint Presentation</vt:lpstr>
      <vt:lpstr>PowerPoint Presentation</vt:lpstr>
      <vt:lpstr>PowerPoint Presentation</vt:lpstr>
    </vt:vector>
  </TitlesOfParts>
  <Company>CHFS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Benefits Exchange</dc:title>
  <dc:creator>kris.hayslett</dc:creator>
  <cp:lastModifiedBy>Windows User</cp:lastModifiedBy>
  <cp:revision>479</cp:revision>
  <cp:lastPrinted>2014-09-03T19:08:28Z</cp:lastPrinted>
  <dcterms:created xsi:type="dcterms:W3CDTF">2010-11-10T18:17:46Z</dcterms:created>
  <dcterms:modified xsi:type="dcterms:W3CDTF">2014-09-04T12:08:14Z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